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Nunito Sans Black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NwdcMwHcnyC9mRZi3XsdIAriR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SansBlack-bold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NunitoSansBlac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12da1504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0312da1504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0312da1504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d90d98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1d90d98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11d90d984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1f8b1753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11f8b1753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11f8b1753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1f8b1753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11f8b1753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11f8b1753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11" Type="http://schemas.openxmlformats.org/officeDocument/2006/relationships/hyperlink" Target="https://www.youtube.com/@fernandoj.vonzuben2815/videos" TargetMode="External"/><Relationship Id="rId10" Type="http://schemas.openxmlformats.org/officeDocument/2006/relationships/hyperlink" Target="https://github.com/microsoft/ML-For-Beginners" TargetMode="External"/><Relationship Id="rId9" Type="http://schemas.openxmlformats.org/officeDocument/2006/relationships/hyperlink" Target="https://microsoft.github.io/ML-For-Beginners/#/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hyperlink" Target="https://www.youtube.com/watch?v=6mSx_KJxcHI&amp;list=PLlrxD0HtieHjNnGcZ1TWzPjKYWgfXSiW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0312da1504_0_45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90" name="Google Shape;90;g20312da1504_0_45"/>
            <p:cNvPicPr preferRelativeResize="0"/>
            <p:nvPr/>
          </p:nvPicPr>
          <p:blipFill rotWithShape="1">
            <a:blip r:embed="rId3">
              <a:alphaModFix/>
            </a:blip>
            <a:srcRect b="7533" l="7812" r="7804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g20312da1504_0_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g20312da1504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9039" y="647754"/>
            <a:ext cx="3753919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0312da1504_0_45"/>
          <p:cNvSpPr txBox="1"/>
          <p:nvPr/>
        </p:nvSpPr>
        <p:spPr>
          <a:xfrm>
            <a:off x="2158676" y="2392672"/>
            <a:ext cx="7874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Artificial Intelligence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g20312da1504_0_45"/>
          <p:cNvSpPr txBox="1"/>
          <p:nvPr/>
        </p:nvSpPr>
        <p:spPr>
          <a:xfrm>
            <a:off x="1924500" y="3562225"/>
            <a:ext cx="83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g20312da1504_0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20312da1504_0_45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97" name="Google Shape;97;g20312da1504_0_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g20312da1504_0_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g20312da1504_0_45"/>
          <p:cNvSpPr/>
          <p:nvPr/>
        </p:nvSpPr>
        <p:spPr>
          <a:xfrm>
            <a:off x="1439350" y="4085575"/>
            <a:ext cx="92814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endParaRPr b="1" i="0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Buenos días: estamos esperando un par de minutos más con el fin de que se conecten los demás </a:t>
            </a:r>
            <a:endParaRPr b="0" i="1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estudiantes…</a:t>
            </a:r>
            <a:endParaRPr b="0" i="1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…Iniciaremos en breve</a:t>
            </a:r>
            <a:endParaRPr b="0" i="1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/>
            </a:blip>
            <a:srcRect b="7533" l="7812" r="7809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9039" y="647754"/>
            <a:ext cx="3753920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2158676" y="2392672"/>
            <a:ext cx="7874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Artificial Intelligence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(intermediate) Bootcamp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924500" y="3562225"/>
            <a:ext cx="83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13" name="Google Shape;1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"/>
          <p:cNvSpPr/>
          <p:nvPr/>
        </p:nvSpPr>
        <p:spPr>
          <a:xfrm>
            <a:off x="3951300" y="4793875"/>
            <a:ext cx="428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3820550" y="5194775"/>
            <a:ext cx="4289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Andrés Felipe Escallón Portilla, PhD (c)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O" sz="1800">
                <a:solidFill>
                  <a:srgbClr val="D2A6FF"/>
                </a:solidFill>
              </a:rPr>
              <a:t>19 </a:t>
            </a: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- Junio - 2024</a:t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Clase 20</a:t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g211d90d984b_0_0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23" name="Google Shape;123;g211d90d984b_0_0"/>
            <p:cNvPicPr preferRelativeResize="0"/>
            <p:nvPr/>
          </p:nvPicPr>
          <p:blipFill rotWithShape="1">
            <a:blip r:embed="rId3">
              <a:alphaModFix/>
            </a:blip>
            <a:srcRect b="7533" l="7812" r="7804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211d90d984b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g211d90d984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g211d90d984b_0_0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27" name="Google Shape;127;g211d90d984b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211d90d984b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g211d90d984b_0_0"/>
          <p:cNvSpPr txBox="1"/>
          <p:nvPr/>
        </p:nvSpPr>
        <p:spPr>
          <a:xfrm>
            <a:off x="626475" y="1237925"/>
            <a:ext cx="11040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CO" sz="4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ML - evidencias </a:t>
            </a:r>
            <a:endParaRPr b="0" i="0" sz="4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sz="4000">
              <a:solidFill>
                <a:srgbClr val="D2A6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100">
                <a:solidFill>
                  <a:srgbClr val="D2A6FF"/>
                </a:solidFill>
              </a:rPr>
              <a:t>Cada estudiante comparte los avances de las actividades relacionadas con clustering</a:t>
            </a:r>
            <a:endParaRPr sz="4100">
              <a:solidFill>
                <a:srgbClr val="D2A6FF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100">
                <a:solidFill>
                  <a:srgbClr val="D2A6FF"/>
                </a:solidFill>
              </a:rPr>
              <a:t>(énfasis en los resultados aplicados a su dataset)</a:t>
            </a:r>
            <a:endParaRPr sz="4100">
              <a:solidFill>
                <a:srgbClr val="D2A6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211f8b17534_0_0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36" name="Google Shape;136;g211f8b17534_0_0"/>
            <p:cNvPicPr preferRelativeResize="0"/>
            <p:nvPr/>
          </p:nvPicPr>
          <p:blipFill rotWithShape="1">
            <a:blip r:embed="rId3">
              <a:alphaModFix/>
            </a:blip>
            <a:srcRect b="7535" l="7813" r="7805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g211f8b17534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g211f8b1753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g211f8b17534_0_0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40" name="Google Shape;140;g211f8b17534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g211f8b17534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g211f8b17534_0_0"/>
          <p:cNvSpPr txBox="1"/>
          <p:nvPr/>
        </p:nvSpPr>
        <p:spPr>
          <a:xfrm>
            <a:off x="626475" y="1237925"/>
            <a:ext cx="11040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s-CO" sz="4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ML - complementos </a:t>
            </a:r>
            <a:endParaRPr b="0" i="0" sz="4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sz="4000">
              <a:solidFill>
                <a:srgbClr val="D2A6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CO" sz="4100">
                <a:solidFill>
                  <a:srgbClr val="D2A6FF"/>
                </a:solidFill>
              </a:rPr>
              <a:t>Otros algoritmos:</a:t>
            </a:r>
            <a:endParaRPr sz="4100">
              <a:solidFill>
                <a:srgbClr val="D2A6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s-CO" sz="4100">
                <a:solidFill>
                  <a:srgbClr val="D2A6FF"/>
                </a:solidFill>
              </a:rPr>
              <a:t>(Se proporcionan ipynb como ejemplos complementarios)</a:t>
            </a:r>
            <a:endParaRPr sz="4100">
              <a:solidFill>
                <a:srgbClr val="D2A6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t/>
            </a:r>
            <a:endParaRPr sz="4100">
              <a:solidFill>
                <a:srgbClr val="D2A6FF"/>
              </a:solidFill>
            </a:endParaRP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A6FF"/>
              </a:buClr>
              <a:buSzPts val="4100"/>
              <a:buAutoNum type="arabicParenR"/>
            </a:pPr>
            <a:r>
              <a:rPr lang="es-CO" sz="4100">
                <a:solidFill>
                  <a:srgbClr val="D2A6FF"/>
                </a:solidFill>
              </a:rPr>
              <a:t>Consultar (cuadro comparativo)</a:t>
            </a:r>
            <a:endParaRPr sz="4100">
              <a:solidFill>
                <a:srgbClr val="D2A6FF"/>
              </a:solidFill>
            </a:endParaRPr>
          </a:p>
          <a:p>
            <a:pPr indent="-488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A6FF"/>
              </a:buClr>
              <a:buSzPts val="4100"/>
              <a:buAutoNum type="arabicParenR"/>
            </a:pPr>
            <a:r>
              <a:rPr lang="es-CO" sz="4100">
                <a:solidFill>
                  <a:srgbClr val="D2A6FF"/>
                </a:solidFill>
              </a:rPr>
              <a:t>Aplicar cada algoritmo en su dataset</a:t>
            </a:r>
            <a:endParaRPr sz="4100">
              <a:solidFill>
                <a:srgbClr val="D2A6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211f8b17534_0_12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49" name="Google Shape;149;g211f8b17534_0_12"/>
            <p:cNvPicPr preferRelativeResize="0"/>
            <p:nvPr/>
          </p:nvPicPr>
          <p:blipFill rotWithShape="1">
            <a:blip r:embed="rId3">
              <a:alphaModFix/>
            </a:blip>
            <a:srcRect b="7535" l="7813" r="7805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g211f8b17534_0_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" name="Google Shape;151;g211f8b17534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g211f8b17534_0_12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53" name="Google Shape;153;g211f8b17534_0_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g211f8b17534_0_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g211f8b17534_0_12"/>
          <p:cNvSpPr txBox="1"/>
          <p:nvPr/>
        </p:nvSpPr>
        <p:spPr>
          <a:xfrm>
            <a:off x="626475" y="1237925"/>
            <a:ext cx="110409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300">
                <a:solidFill>
                  <a:srgbClr val="D2A6FF"/>
                </a:solidFill>
              </a:rPr>
              <a:t>                                  Fin ML</a:t>
            </a:r>
            <a:endParaRPr sz="3300">
              <a:solidFill>
                <a:srgbClr val="D2A6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300">
                <a:solidFill>
                  <a:srgbClr val="D2A6FF"/>
                </a:solidFill>
              </a:rPr>
              <a:t>*Referencias: </a:t>
            </a:r>
            <a:endParaRPr sz="3300">
              <a:solidFill>
                <a:srgbClr val="D2A6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D2A6FF"/>
                </a:solidFill>
              </a:rPr>
              <a:t>Recomendada: </a:t>
            </a:r>
            <a:r>
              <a:rPr lang="es-CO" sz="1200" u="sng">
                <a:solidFill>
                  <a:schemeClr val="hlink"/>
                </a:solidFill>
                <a:hlinkClick r:id="rId8"/>
              </a:rPr>
              <a:t>https://www.youtube.com/watch?v=6mSx_KJxcHI&amp;list=PLlrxD0HtieHjNnGcZ1TWzPjKYWgfXSiWG</a:t>
            </a:r>
            <a:endParaRPr sz="1200">
              <a:solidFill>
                <a:srgbClr val="D2A6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u="sng">
                <a:solidFill>
                  <a:schemeClr val="hlink"/>
                </a:solidFill>
                <a:hlinkClick r:id="rId9"/>
              </a:rPr>
              <a:t>https://microsoft.github.io/ML-For-Beginners/#/</a:t>
            </a:r>
            <a:endParaRPr sz="1900">
              <a:solidFill>
                <a:srgbClr val="D2A6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900" u="sng">
                <a:solidFill>
                  <a:schemeClr val="hlink"/>
                </a:solidFill>
                <a:hlinkClick r:id="rId10"/>
              </a:rPr>
              <a:t>https://github.com/microsoft/ML-For-Beginners</a:t>
            </a:r>
            <a:endParaRPr sz="3300">
              <a:solidFill>
                <a:srgbClr val="D2A6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>
                <a:solidFill>
                  <a:srgbClr val="D2A6FF"/>
                </a:solidFill>
              </a:rPr>
              <a:t>Profundizar:</a:t>
            </a:r>
            <a:r>
              <a:rPr lang="es-CO" sz="3300">
                <a:solidFill>
                  <a:srgbClr val="D2A6FF"/>
                </a:solidFill>
              </a:rPr>
              <a:t> </a:t>
            </a:r>
            <a:r>
              <a:rPr lang="es-CO" sz="1700" u="sng">
                <a:solidFill>
                  <a:schemeClr val="hlink"/>
                </a:solidFill>
                <a:hlinkClick r:id="rId11"/>
              </a:rPr>
              <a:t>https://www.youtube.com/@fernandoj.vonzuben2815/videos</a:t>
            </a:r>
            <a:endParaRPr sz="17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>
                <a:solidFill>
                  <a:srgbClr val="D2A6FF"/>
                </a:solidFill>
              </a:rPr>
              <a:t>Desde la próxima clase vamos a iniciar con Deep Learning </a:t>
            </a:r>
            <a:endParaRPr sz="25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>
                <a:solidFill>
                  <a:srgbClr val="D2A6FF"/>
                </a:solidFill>
              </a:rPr>
              <a:t>(DL - redes neuronales artificiales)</a:t>
            </a:r>
            <a:endParaRPr sz="2500">
              <a:solidFill>
                <a:srgbClr val="D2A6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D2A6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D2A6FF"/>
                </a:solidFill>
              </a:rPr>
              <a:t>NOTA: </a:t>
            </a:r>
            <a:endParaRPr sz="1800">
              <a:solidFill>
                <a:srgbClr val="D2A6FF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D2A6FF"/>
                </a:solidFill>
              </a:rPr>
              <a:t>Validación cruzada (sólo se había mencionado teóricamente), ajuste de hiperparámetros (más detalles), y RL (sólo </a:t>
            </a:r>
            <a:r>
              <a:rPr lang="es-CO" sz="1800">
                <a:solidFill>
                  <a:srgbClr val="D2A6FF"/>
                </a:solidFill>
              </a:rPr>
              <a:t>se había mencionado teóricamente) se trasladan para el tema de DL.</a:t>
            </a:r>
            <a:endParaRPr sz="1800">
              <a:solidFill>
                <a:srgbClr val="D2A6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62" name="Google Shape;162;p13"/>
            <p:cNvPicPr preferRelativeResize="0"/>
            <p:nvPr/>
          </p:nvPicPr>
          <p:blipFill rotWithShape="1">
            <a:blip r:embed="rId3">
              <a:alphaModFix/>
            </a:blip>
            <a:srcRect b="7533" l="7812" r="7809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68" name="Google Shape;168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</cp:coreProperties>
</file>