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589" r:id="rId2"/>
    <p:sldId id="590" r:id="rId3"/>
    <p:sldId id="591" r:id="rId4"/>
    <p:sldId id="592" r:id="rId5"/>
    <p:sldId id="593" r:id="rId6"/>
    <p:sldId id="594" r:id="rId7"/>
    <p:sldId id="595" r:id="rId8"/>
    <p:sldId id="596" r:id="rId9"/>
    <p:sldId id="597" r:id="rId10"/>
    <p:sldId id="598" r:id="rId11"/>
    <p:sldId id="599" r:id="rId12"/>
    <p:sldId id="600" r:id="rId13"/>
    <p:sldId id="601" r:id="rId14"/>
    <p:sldId id="602" r:id="rId15"/>
    <p:sldId id="603" r:id="rId16"/>
    <p:sldId id="604" r:id="rId17"/>
    <p:sldId id="605" r:id="rId18"/>
    <p:sldId id="606" r:id="rId19"/>
    <p:sldId id="607" r:id="rId20"/>
    <p:sldId id="609" r:id="rId21"/>
    <p:sldId id="610" r:id="rId22"/>
    <p:sldId id="621" r:id="rId23"/>
  </p:sldIdLst>
  <p:sldSz cx="9144000" cy="6858000" type="screen4x3"/>
  <p:notesSz cx="69961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74" autoAdjust="0"/>
    <p:restoredTop sz="86949" autoAdjust="0"/>
  </p:normalViewPr>
  <p:slideViewPr>
    <p:cSldViewPr snapToGrid="0">
      <p:cViewPr varScale="1">
        <p:scale>
          <a:sx n="84" d="100"/>
          <a:sy n="84" d="100"/>
        </p:scale>
        <p:origin x="-1584" y="-104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85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444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240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8E52D99-0882-44F4-9DB5-F05206BAC62A}" type="datetimeFigureOut">
              <a:rPr lang="en-US"/>
              <a:pPr>
                <a:defRPr/>
              </a:pPr>
              <a:t>1/26/16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2400" y="8829675"/>
            <a:ext cx="303212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0ACCB7A-7BFC-4A44-B8CF-88DC17392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8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2921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312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fld id="{E68688E1-2A97-400D-B102-DD39E21553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92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31036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70938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06335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57646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27234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70053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00686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9173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6ECA82F-9C98-402E-A1A9-75EBD912D92F}" type="datetimeFigureOut">
              <a:rPr lang="en-US"/>
              <a:pPr>
                <a:defRPr/>
              </a:pPr>
              <a:t>1/26/16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422385-4BD4-4B98-947B-04E9F4D237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8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2DE029-0AF4-4D1A-8BC2-39537859E509}" type="datetimeFigureOut">
              <a:rPr lang="en-US"/>
              <a:pPr>
                <a:defRPr/>
              </a:pPr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9C46EF-069E-4543-8754-4AD63D3C3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5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88D2CF3-0C24-431A-ACAD-26C622C1F18F}" type="datetimeFigureOut">
              <a:rPr lang="en-US"/>
              <a:pPr>
                <a:defRPr/>
              </a:pPr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FBD0D7-C764-45C4-B485-90923047DE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5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C0A69A1-DB92-4241-9429-9DF2C44F47F8}" type="datetimeFigureOut">
              <a:rPr lang="en-US"/>
              <a:pPr>
                <a:defRPr/>
              </a:pPr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B13D8F-5387-4121-A45E-A37B0B90A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0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9BAC17C-0733-4CEA-AD64-1EC37AD04F84}" type="datetimeFigureOut">
              <a:rPr lang="en-US"/>
              <a:pPr>
                <a:defRPr/>
              </a:pPr>
              <a:t>1/26/16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67DA17-5C7A-4E73-94D8-015115FC3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1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FBD092-13E4-4438-A346-E442A3661C5C}" type="datetimeFigureOut">
              <a:rPr lang="en-US"/>
              <a:pPr>
                <a:defRPr/>
              </a:pPr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5F13C3-C65A-455A-BE56-C925977FA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939B688-69AB-4E18-95BA-AF93694E051A}" type="datetimeFigureOut">
              <a:rPr lang="en-US"/>
              <a:pPr>
                <a:defRPr/>
              </a:pPr>
              <a:t>1/26/16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2B63E8-BA79-420F-AF7E-7275D9FE3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4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6B18E83-0C96-462B-92B4-D2F92DFF3A42}" type="datetimeFigureOut">
              <a:rPr lang="en-US"/>
              <a:pPr>
                <a:defRPr/>
              </a:pPr>
              <a:t>1/26/16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B068DC-308B-4C57-B986-BE9D44DFA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1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CF682FA-AED0-450C-8FBE-48DE3D8B3E23}" type="datetimeFigureOut">
              <a:rPr lang="en-US"/>
              <a:pPr>
                <a:defRPr/>
              </a:pPr>
              <a:t>1/26/16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8A7B03-AA1E-4B00-94F3-6DE4E37EE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B66A8D6-DC74-4DB4-B172-972972D8C5F6}" type="datetimeFigureOut">
              <a:rPr lang="en-US"/>
              <a:pPr>
                <a:defRPr/>
              </a:pPr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B841B9-CD7B-4AF7-B8C8-27E405BFD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7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49A2D2F-F9FE-4214-BD58-691162867B16}" type="datetimeFigureOut">
              <a:rPr lang="en-US"/>
              <a:pPr>
                <a:defRPr/>
              </a:pPr>
              <a:t>1/26/16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153D10-8155-476D-899B-8F252C724F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9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F0222A58-FAF2-48FC-90CA-527BA2B64762}" type="datetimeFigureOut">
              <a:rPr lang="en-US"/>
              <a:pPr>
                <a:defRPr/>
              </a:pPr>
              <a:t>1/26/16</a:t>
            </a:fld>
            <a:endParaRPr lang="en-US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</a:schemeClr>
                </a:solidFill>
                <a:effectLst/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fld id="{CFCEC6A6-DDE3-4F08-BE2A-B6AA666034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Database Management Systems - Project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mtClean="0"/>
              <a:t>Introduction</a:t>
            </a:r>
          </a:p>
        </p:txBody>
      </p:sp>
      <p:sp>
        <p:nvSpPr>
          <p:cNvPr id="205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Intro. To DBMS</a:t>
            </a:r>
          </a:p>
        </p:txBody>
      </p:sp>
      <p:sp>
        <p:nvSpPr>
          <p:cNvPr id="20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903679-CD81-4513-87A3-0844FF198710}" type="slidenum">
              <a:rPr lang="en-US" sz="1200">
                <a:solidFill>
                  <a:srgbClr val="B5A788"/>
                </a:solidFill>
              </a:rPr>
              <a:pPr/>
              <a:t>1</a:t>
            </a:fld>
            <a:endParaRPr lang="en-US" sz="1200">
              <a:solidFill>
                <a:srgbClr val="B5A7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928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300" b="0" i="0" kern="1200" smtClean="0">
                <a:solidFill>
                  <a:srgbClr val="572314"/>
                </a:solidFill>
                <a:effectLst/>
                <a:latin typeface="+mj-lt"/>
                <a:ea typeface="+mj-ea"/>
                <a:cs typeface="+mj-cs"/>
              </a:rPr>
              <a:t>Part II – The SQL Database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4300" b="0" i="0" kern="1200" smtClean="0">
                <a:solidFill>
                  <a:srgbClr val="572314"/>
                </a:solidFill>
                <a:effectLst/>
                <a:latin typeface="+mj-lt"/>
                <a:ea typeface="+mj-ea"/>
                <a:cs typeface="+mj-cs"/>
              </a:rPr>
              <a:t>A binary version of your database, suitable for opening with SQLite.</a:t>
            </a:r>
          </a:p>
          <a:p>
            <a:pPr lvl="0"/>
            <a:r>
              <a:rPr lang="en-US" sz="3600" smtClean="0"/>
              <a:t>Data Files</a:t>
            </a:r>
          </a:p>
          <a:p>
            <a:pPr lvl="0"/>
            <a:r>
              <a:rPr lang="en-US" sz="3600" smtClean="0"/>
              <a:t> SQL </a:t>
            </a:r>
          </a:p>
          <a:p>
            <a:pPr lvl="1"/>
            <a:r>
              <a:rPr lang="en-US" sz="3200" smtClean="0"/>
              <a:t>Create</a:t>
            </a:r>
          </a:p>
          <a:p>
            <a:pPr lvl="1"/>
            <a:r>
              <a:rPr lang="en-US" sz="3200" smtClean="0"/>
              <a:t>Queries</a:t>
            </a:r>
          </a:p>
          <a:p>
            <a:pPr lvl="1"/>
            <a:r>
              <a:rPr lang="en-US" sz="3200" smtClean="0"/>
              <a:t>Insert/Delete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Intro. To DBMS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2EBD-85BD-46EE-9E90-CB7CA80BEF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1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Grading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435100" y="1447800"/>
          <a:ext cx="58801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3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Project Element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Points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Part I, Section I Database Descriptions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Part I,</a:t>
                      </a:r>
                      <a:r>
                        <a:rPr lang="en-US" baseline="0" smtClean="0"/>
                        <a:t> Section II User Manual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Part I, Section III Checkpoints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Part</a:t>
                      </a:r>
                      <a:r>
                        <a:rPr lang="en-US" baseline="0" smtClean="0"/>
                        <a:t> II SQL database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Intro. To DBMS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2EBD-85BD-46EE-9E90-CB7CA80BEFA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61">
            <a:off x="4800682" y="3282709"/>
            <a:ext cx="3289796" cy="31765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22103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Roadmap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>
              <a:buFont typeface="+mj-lt"/>
              <a:buAutoNum type="arabicPeriod"/>
            </a:pPr>
            <a:r>
              <a:rPr lang="en-US" sz="2800" smtClean="0"/>
              <a:t>Collect requirements (users, views, constraints, tasks)</a:t>
            </a:r>
          </a:p>
          <a:p>
            <a:pPr marL="596900" indent="-514350">
              <a:buFont typeface="+mj-lt"/>
              <a:buAutoNum type="arabicPeriod"/>
            </a:pPr>
            <a:r>
              <a:rPr lang="en-US" sz="2800" smtClean="0"/>
              <a:t>Model requirements and </a:t>
            </a:r>
            <a:r>
              <a:rPr lang="en-US" sz="2800" smtClean="0">
                <a:solidFill>
                  <a:srgbClr val="FF0000"/>
                </a:solidFill>
              </a:rPr>
              <a:t>validate</a:t>
            </a:r>
            <a:r>
              <a:rPr lang="en-US" sz="2800" smtClean="0"/>
              <a:t> (ERD and EERD)</a:t>
            </a:r>
          </a:p>
          <a:p>
            <a:pPr marL="596900" indent="-514350">
              <a:buFont typeface="+mj-lt"/>
              <a:buAutoNum type="arabicPeriod"/>
            </a:pPr>
            <a:r>
              <a:rPr lang="en-US" sz="2800" smtClean="0"/>
              <a:t>Map ERD to relational model </a:t>
            </a:r>
          </a:p>
          <a:p>
            <a:pPr marL="596900" indent="-514350">
              <a:buFont typeface="+mj-lt"/>
              <a:buAutoNum type="arabicPeriod"/>
            </a:pPr>
            <a:r>
              <a:rPr lang="en-US" sz="2800" smtClean="0">
                <a:solidFill>
                  <a:srgbClr val="FF0000"/>
                </a:solidFill>
              </a:rPr>
              <a:t>Verify</a:t>
            </a:r>
            <a:r>
              <a:rPr lang="en-US" sz="2800" smtClean="0"/>
              <a:t> model with relational algebra</a:t>
            </a:r>
          </a:p>
          <a:p>
            <a:pPr marL="596900" indent="-514350">
              <a:buFont typeface="+mj-lt"/>
              <a:buAutoNum type="arabicPeriod"/>
            </a:pPr>
            <a:r>
              <a:rPr lang="en-US" sz="2800" smtClean="0"/>
              <a:t>Build model using DBMS (SQL)</a:t>
            </a:r>
          </a:p>
          <a:p>
            <a:pPr marL="596900" indent="-514350">
              <a:buFont typeface="+mj-lt"/>
              <a:buAutoNum type="arabicPeriod"/>
            </a:pPr>
            <a:r>
              <a:rPr lang="en-US" sz="2800" smtClean="0"/>
              <a:t>Optimize model (Normalization and Indexing)</a:t>
            </a:r>
          </a:p>
          <a:p>
            <a:pPr marL="596900" indent="-514350">
              <a:buFont typeface="+mj-lt"/>
              <a:buAutoNum type="arabicPeriod"/>
            </a:pPr>
            <a:r>
              <a:rPr lang="en-US" sz="2800" smtClean="0"/>
              <a:t>Build transactions and other user tools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Intro. To DBMS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2EBD-85BD-46EE-9E90-CB7CA80BEF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70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4C9C047-44DF-4845-8764-05E5C43B3DC0}" type="datetime1">
              <a:rPr lang="en-US" altLang="en-US"/>
              <a:pPr/>
              <a:t>1/26/16</a:t>
            </a:fld>
            <a:endParaRPr lang="en-US" altLang="en-US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3B421EB-B474-4577-99CB-F6B9FEBA355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b="1" smtClean="0"/>
              <a:t>Validation vs Verification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Validation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900" smtClean="0"/>
              <a:t>“</a:t>
            </a:r>
            <a:r>
              <a:rPr lang="en-US" altLang="en-US" smtClean="0"/>
              <a:t>Are we building the right model?”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Verification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“Are we building the model right?”</a:t>
            </a:r>
          </a:p>
        </p:txBody>
      </p:sp>
    </p:spTree>
    <p:extLst>
      <p:ext uri="{BB962C8B-B14F-4D97-AF65-F5344CB8AC3E}">
        <p14:creationId xmlns:p14="http://schemas.microsoft.com/office/powerpoint/2010/main" val="2339091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now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Start assembling requirements of course!</a:t>
            </a:r>
          </a:p>
          <a:p>
            <a:pPr lvl="1" eaLnBrk="1" hangingPunct="1"/>
            <a:r>
              <a:rPr lang="en-US" altLang="en-US" smtClean="0"/>
              <a:t>Who are the users?</a:t>
            </a:r>
          </a:p>
          <a:p>
            <a:pPr lvl="1" eaLnBrk="1" hangingPunct="1"/>
            <a:r>
              <a:rPr lang="en-US" altLang="en-US" smtClean="0"/>
              <a:t>What views / reports do they want?</a:t>
            </a:r>
          </a:p>
          <a:p>
            <a:pPr lvl="1" eaLnBrk="1" hangingPunct="1"/>
            <a:r>
              <a:rPr lang="en-US" altLang="en-US" smtClean="0"/>
              <a:t>What queries might be needed?</a:t>
            </a:r>
          </a:p>
          <a:p>
            <a:pPr lvl="1" eaLnBrk="1" hangingPunct="1"/>
            <a:r>
              <a:rPr lang="en-US" altLang="en-US" smtClean="0"/>
              <a:t>What data might need to be updated?</a:t>
            </a:r>
          </a:p>
          <a:p>
            <a:pPr lvl="1" eaLnBrk="1" hangingPunct="1"/>
            <a:r>
              <a:rPr lang="en-US" altLang="en-US" smtClean="0"/>
              <a:t>What constraints are on the data?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Intro. To DBMS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2EBD-85BD-46EE-9E90-CB7CA80BEF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68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FABF452-B0DB-4536-AB90-C91F5E757F12}" type="datetime1">
              <a:rPr lang="en-US" altLang="en-US" smtClean="0"/>
              <a:pPr/>
              <a:t>1/26/16</a:t>
            </a:fld>
            <a:endParaRPr lang="en-US" altLang="en-US" smtClean="0"/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C0BF19E-6069-4A80-9645-FBF2437D2E7B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Fact Finding Methods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4667" y="1346200"/>
            <a:ext cx="7551208" cy="4749800"/>
          </a:xfrm>
        </p:spPr>
        <p:txBody>
          <a:bodyPr/>
          <a:lstStyle/>
          <a:p>
            <a:pPr eaLnBrk="1" hangingPunct="1"/>
            <a:r>
              <a:rPr lang="en-US" altLang="en-US" smtClean="0"/>
              <a:t>Distribute and collect stakeholder questionnaires</a:t>
            </a:r>
          </a:p>
          <a:p>
            <a:pPr eaLnBrk="1" hangingPunct="1"/>
            <a:r>
              <a:rPr lang="en-US" altLang="en-US" smtClean="0"/>
              <a:t>Review existing reports, forms, and procedure descriptions</a:t>
            </a:r>
          </a:p>
          <a:p>
            <a:pPr eaLnBrk="1" hangingPunct="1"/>
            <a:r>
              <a:rPr lang="en-US" altLang="en-US" smtClean="0"/>
              <a:t>Conduct interviews and discussion with users</a:t>
            </a:r>
          </a:p>
          <a:p>
            <a:pPr eaLnBrk="1" hangingPunct="1"/>
            <a:r>
              <a:rPr lang="en-US" altLang="en-US" smtClean="0"/>
              <a:t>Observe business processes and workflows</a:t>
            </a:r>
          </a:p>
        </p:txBody>
      </p:sp>
    </p:spTree>
    <p:extLst>
      <p:ext uri="{BB962C8B-B14F-4D97-AF65-F5344CB8AC3E}">
        <p14:creationId xmlns:p14="http://schemas.microsoft.com/office/powerpoint/2010/main" val="289043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84F1033-4762-45A7-9E88-99695AA88074}" type="datetime1">
              <a:rPr lang="en-US" altLang="en-US" smtClean="0"/>
              <a:pPr/>
              <a:t>1/26/16</a:t>
            </a:fld>
            <a:endParaRPr lang="en-US" altLang="en-US" smtClean="0"/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EC0B30C-3726-4DE6-A1EF-7BB04A8A2FE6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Questionnaires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100" y="1270000"/>
            <a:ext cx="7499350" cy="4978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Limited and specific information from a large number of stakeholders</a:t>
            </a:r>
          </a:p>
          <a:p>
            <a:pPr eaLnBrk="1" hangingPunct="1"/>
            <a:r>
              <a:rPr lang="en-US" altLang="en-US" dirty="0" smtClean="0"/>
              <a:t>Preliminary insight</a:t>
            </a:r>
          </a:p>
          <a:p>
            <a:pPr eaLnBrk="1" hangingPunct="1"/>
            <a:r>
              <a:rPr lang="en-US" altLang="en-US" dirty="0" smtClean="0"/>
              <a:t>Not well suited for gathering detailed information</a:t>
            </a:r>
          </a:p>
          <a:p>
            <a:pPr eaLnBrk="1" hangingPunct="1"/>
            <a:r>
              <a:rPr lang="en-US" altLang="en-US" dirty="0" smtClean="0"/>
              <a:t>Open-ended questions vs. closed-ended questions</a:t>
            </a:r>
          </a:p>
        </p:txBody>
      </p:sp>
    </p:spTree>
    <p:extLst>
      <p:ext uri="{BB962C8B-B14F-4D97-AF65-F5344CB8AC3E}">
        <p14:creationId xmlns:p14="http://schemas.microsoft.com/office/powerpoint/2010/main" val="75337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39F2E58-B710-49BE-B5FD-3BE9A9F9C3C0}" type="datetime1">
              <a:rPr lang="en-US" altLang="en-US" smtClean="0"/>
              <a:pPr/>
              <a:t>1/26/16</a:t>
            </a:fld>
            <a:endParaRPr lang="en-US" altLang="en-US" smtClean="0"/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2DE76FE-2022-4372-8905-99AC36243ECA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Existing Documentation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Forms, reports, user manuals, job descriptions, etc.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smtClean="0"/>
              <a:t>Preliminary understanding of processes</a:t>
            </a:r>
          </a:p>
          <a:p>
            <a:pPr eaLnBrk="1" hangingPunct="1"/>
            <a:r>
              <a:rPr lang="en-US" altLang="en-US" sz="2800" smtClean="0"/>
              <a:t>Guidelines / visual cues to guide interviews</a:t>
            </a:r>
            <a:endParaRPr lang="en-US" altLang="en-US" smtClean="0"/>
          </a:p>
          <a:p>
            <a:pPr eaLnBrk="1" hangingPunct="1"/>
            <a:r>
              <a:rPr lang="en-US" altLang="en-US" sz="2800" smtClean="0"/>
              <a:t>Identify business rules, discrepancies, and redundancies</a:t>
            </a:r>
          </a:p>
          <a:p>
            <a:pPr eaLnBrk="1" hangingPunct="1"/>
            <a:r>
              <a:rPr lang="en-US" altLang="en-US" sz="2800" smtClean="0"/>
              <a:t>Be cautious of outdated material</a:t>
            </a:r>
          </a:p>
        </p:txBody>
      </p:sp>
    </p:spTree>
    <p:extLst>
      <p:ext uri="{BB962C8B-B14F-4D97-AF65-F5344CB8AC3E}">
        <p14:creationId xmlns:p14="http://schemas.microsoft.com/office/powerpoint/2010/main" val="2976744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0DB371F-CE90-4587-840A-C46EB9E47E1E}" type="datetime1">
              <a:rPr lang="en-US" altLang="en-US" smtClean="0"/>
              <a:pPr/>
              <a:t>1/26/16</a:t>
            </a:fld>
            <a:endParaRPr lang="en-US" altLang="en-US" smtClean="0"/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7D20732-3D31-4FFA-8506-FC1BCAFF0CED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Interviews and Discussion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464734"/>
            <a:ext cx="7313612" cy="4477280"/>
          </a:xfrm>
        </p:spPr>
        <p:txBody>
          <a:bodyPr/>
          <a:lstStyle/>
          <a:p>
            <a:pPr eaLnBrk="1" hangingPunct="1"/>
            <a:r>
              <a:rPr lang="en-US" altLang="en-US" smtClean="0"/>
              <a:t>Most effective way to understand business functions and rules</a:t>
            </a:r>
            <a:endParaRPr lang="en-US" altLang="en-US" sz="1000" smtClean="0"/>
          </a:p>
          <a:p>
            <a:pPr eaLnBrk="1" hangingPunct="1"/>
            <a:r>
              <a:rPr lang="en-US" altLang="en-US" smtClean="0"/>
              <a:t>Time-consuming and resource-expensive</a:t>
            </a:r>
            <a:endParaRPr lang="en-US" altLang="en-US" sz="1000" smtClean="0"/>
          </a:p>
          <a:p>
            <a:pPr eaLnBrk="1" hangingPunct="1"/>
            <a:r>
              <a:rPr lang="en-US" altLang="en-US" smtClean="0"/>
              <a:t>May require multiple sessions</a:t>
            </a:r>
            <a:endParaRPr lang="en-US" altLang="en-US" sz="4000" smtClean="0"/>
          </a:p>
          <a:p>
            <a:pPr eaLnBrk="1" hangingPunct="1"/>
            <a:endParaRPr lang="en-US" altLang="en-US" sz="4000" smtClean="0"/>
          </a:p>
        </p:txBody>
      </p:sp>
    </p:spTree>
    <p:extLst>
      <p:ext uri="{BB962C8B-B14F-4D97-AF65-F5344CB8AC3E}">
        <p14:creationId xmlns:p14="http://schemas.microsoft.com/office/powerpoint/2010/main" val="90103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0D49C99-1889-46AE-B180-41AE40D94969}" type="datetime1">
              <a:rPr lang="en-US" altLang="en-US" smtClean="0"/>
              <a:pPr/>
              <a:t>1/26/16</a:t>
            </a:fld>
            <a:endParaRPr lang="en-US" altLang="en-US" smtClean="0"/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C165ADE-D906-46AA-AA05-ED79199AA030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400"/>
              <a:t>Observe Business Processes and Workflow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38867"/>
            <a:ext cx="7772400" cy="4541308"/>
          </a:xfrm>
        </p:spPr>
        <p:txBody>
          <a:bodyPr/>
          <a:lstStyle/>
          <a:p>
            <a:pPr eaLnBrk="1" hangingPunct="1"/>
            <a:r>
              <a:rPr lang="en-US" altLang="en-US" smtClean="0"/>
              <a:t>From office walkthrough to performing actual tasks</a:t>
            </a:r>
          </a:p>
          <a:p>
            <a:pPr eaLnBrk="1" hangingPunct="1"/>
            <a:endParaRPr lang="en-US" altLang="en-US" sz="1000" smtClean="0"/>
          </a:p>
          <a:p>
            <a:pPr eaLnBrk="1" hangingPunct="1"/>
            <a:r>
              <a:rPr lang="en-US" altLang="en-US" smtClean="0"/>
              <a:t>May make users nervous</a:t>
            </a:r>
          </a:p>
          <a:p>
            <a:pPr eaLnBrk="1" hangingPunct="1"/>
            <a:endParaRPr lang="en-US" altLang="en-US" sz="1000" smtClean="0"/>
          </a:p>
          <a:p>
            <a:pPr eaLnBrk="1" hangingPunct="1"/>
            <a:r>
              <a:rPr lang="en-US" altLang="en-US" smtClean="0"/>
              <a:t>Not necessary to observe all processes at same level of detail </a:t>
            </a:r>
          </a:p>
        </p:txBody>
      </p:sp>
    </p:spTree>
    <p:extLst>
      <p:ext uri="{BB962C8B-B14F-4D97-AF65-F5344CB8AC3E}">
        <p14:creationId xmlns:p14="http://schemas.microsoft.com/office/powerpoint/2010/main" val="603199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Checkpoints</a:t>
            </a:r>
          </a:p>
          <a:p>
            <a:r>
              <a:rPr lang="en-US" dirty="0" smtClean="0"/>
              <a:t>Grading</a:t>
            </a:r>
          </a:p>
          <a:p>
            <a:r>
              <a:rPr lang="en-US" dirty="0" smtClean="0"/>
              <a:t>Worksheets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Intro. To DBMS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0689-9278-4542-84EE-627A47C2E8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49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B3F3F5C-63FF-4696-AF04-4C73828AD5CC}" type="datetime1">
              <a:rPr lang="en-US" altLang="en-US" smtClean="0"/>
              <a:pPr/>
              <a:t>1/26/16</a:t>
            </a:fld>
            <a:endParaRPr lang="en-US" altLang="en-US" smtClean="0"/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7BD8B65-44EB-4693-BA5D-CA98D65061A5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Who are the Users?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0" y="1151468"/>
            <a:ext cx="7100888" cy="4282546"/>
          </a:xfrm>
        </p:spPr>
        <p:txBody>
          <a:bodyPr/>
          <a:lstStyle/>
          <a:p>
            <a:r>
              <a:rPr lang="en-US"/>
              <a:t>Internal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Horizontal - across departments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Vertical - clerical staff, middle management, and senior executives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Day-to-day operations vs Administrative support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External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Customers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Regulators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Suppliers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Systems</a:t>
            </a:r>
            <a:endParaRPr lang="en-US" alt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636850"/>
              </p:ext>
            </p:extLst>
          </p:nvPr>
        </p:nvGraphicFramePr>
        <p:xfrm>
          <a:off x="4411134" y="3504847"/>
          <a:ext cx="4614333" cy="3268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Bitmap Image" r:id="rId4" imgW="4600000" imgH="3723810" progId="PBrush">
                  <p:embed/>
                </p:oleObj>
              </mc:Choice>
              <mc:Fallback>
                <p:oleObj name="Bitmap Image" r:id="rId4" imgW="4600000" imgH="3723810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134" y="3504847"/>
                        <a:ext cx="4614333" cy="3268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0448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2DFCF9B-0E22-45F6-8771-D24ABBEBEC73}" type="datetime1">
              <a:rPr lang="en-US" altLang="en-US" smtClean="0"/>
              <a:pPr/>
              <a:t>1/26/16</a:t>
            </a:fld>
            <a:endParaRPr lang="en-US" altLang="en-US" smtClean="0"/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B668FBC-92FC-44BB-ACAD-9B6F017038A6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319433" cy="7836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What Views, Queries, Updates are needed?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4600" y="1574799"/>
            <a:ext cx="7689850" cy="4910667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What are the business processes or operations?</a:t>
            </a:r>
          </a:p>
          <a:p>
            <a:pPr lvl="1" eaLnBrk="1" hangingPunct="1"/>
            <a:r>
              <a:rPr lang="en-US" altLang="en-US" smtClean="0"/>
              <a:t>Routine, ad hoc</a:t>
            </a:r>
          </a:p>
          <a:p>
            <a:pPr eaLnBrk="1" hangingPunct="1"/>
            <a:r>
              <a:rPr lang="en-US" altLang="en-US" sz="2800" smtClean="0"/>
              <a:t>What </a:t>
            </a:r>
            <a:r>
              <a:rPr lang="en-US" altLang="en-US" sz="2800"/>
              <a:t>triggers the process</a:t>
            </a:r>
            <a:r>
              <a:rPr lang="en-US" altLang="en-US" sz="2800" smtClean="0"/>
              <a:t>?</a:t>
            </a:r>
          </a:p>
          <a:p>
            <a:pPr eaLnBrk="1" hangingPunct="1"/>
            <a:r>
              <a:rPr lang="en-US" altLang="en-US" sz="2800" smtClean="0"/>
              <a:t>What are the system inputs?</a:t>
            </a:r>
          </a:p>
          <a:p>
            <a:pPr lvl="1" eaLnBrk="1" hangingPunct="1"/>
            <a:r>
              <a:rPr lang="en-US" altLang="en-US" smtClean="0"/>
              <a:t>Input forms, data feeds, etc.</a:t>
            </a:r>
          </a:p>
          <a:p>
            <a:pPr eaLnBrk="1" hangingPunct="1"/>
            <a:r>
              <a:rPr lang="en-US" altLang="en-US" sz="2800" smtClean="0"/>
              <a:t>What are the steps in the process?</a:t>
            </a:r>
          </a:p>
          <a:p>
            <a:pPr eaLnBrk="1" hangingPunct="1"/>
            <a:r>
              <a:rPr lang="en-US" altLang="en-US" sz="2800" smtClean="0"/>
              <a:t>What changes as a result of the process?</a:t>
            </a:r>
          </a:p>
          <a:p>
            <a:pPr eaLnBrk="1" hangingPunct="1"/>
            <a:r>
              <a:rPr lang="en-US" altLang="en-US" sz="2800" smtClean="0"/>
              <a:t>What </a:t>
            </a:r>
            <a:r>
              <a:rPr lang="en-US" altLang="en-US" sz="2800"/>
              <a:t>are the outputs?</a:t>
            </a:r>
          </a:p>
          <a:p>
            <a:pPr lvl="1" eaLnBrk="1" hangingPunct="1"/>
            <a:r>
              <a:rPr lang="en-US" altLang="en-US"/>
              <a:t>Reports, data transmissions, etc</a:t>
            </a:r>
            <a:r>
              <a:rPr lang="en-US" altLang="en-US" smtClean="0"/>
              <a:t>.</a:t>
            </a:r>
            <a:endParaRPr lang="en-US" altLang="en-US"/>
          </a:p>
          <a:p>
            <a:pPr eaLnBrk="1" hangingPunct="1"/>
            <a:endParaRPr lang="en-US" altLang="en-US" sz="2800" b="1" smtClean="0"/>
          </a:p>
        </p:txBody>
      </p:sp>
    </p:spTree>
    <p:extLst>
      <p:ext uri="{BB962C8B-B14F-4D97-AF65-F5344CB8AC3E}">
        <p14:creationId xmlns:p14="http://schemas.microsoft.com/office/powerpoint/2010/main" val="153972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constraints on the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Key</a:t>
            </a:r>
            <a:r>
              <a:rPr lang="en-US" smtClean="0"/>
              <a:t> </a:t>
            </a:r>
            <a:r>
              <a:rPr lang="en-US" dirty="0" smtClean="0"/>
              <a:t>constraint</a:t>
            </a:r>
          </a:p>
          <a:p>
            <a:pPr lvl="1"/>
            <a:r>
              <a:rPr lang="en-US" smtClean="0"/>
              <a:t>What data is unique or has an identifier?</a:t>
            </a:r>
            <a:endParaRPr lang="en-US" dirty="0" smtClean="0"/>
          </a:p>
          <a:p>
            <a:r>
              <a:rPr lang="en-US" b="1" dirty="0" smtClean="0"/>
              <a:t>Referential</a:t>
            </a:r>
            <a:r>
              <a:rPr lang="en-US" dirty="0" smtClean="0"/>
              <a:t> constraint</a:t>
            </a:r>
          </a:p>
          <a:p>
            <a:pPr lvl="1"/>
            <a:r>
              <a:rPr lang="en-US" smtClean="0"/>
              <a:t>What relationships are important? </a:t>
            </a:r>
          </a:p>
          <a:p>
            <a:pPr lvl="1"/>
            <a:r>
              <a:rPr lang="en-US" smtClean="0"/>
              <a:t>What should happen if one is updated or deleted?</a:t>
            </a:r>
            <a:endParaRPr lang="en-US" dirty="0" smtClean="0"/>
          </a:p>
          <a:p>
            <a:r>
              <a:rPr lang="en-US" b="1" dirty="0" smtClean="0"/>
              <a:t>Semantic</a:t>
            </a:r>
            <a:r>
              <a:rPr lang="en-US" dirty="0" smtClean="0"/>
              <a:t> constraint</a:t>
            </a:r>
          </a:p>
          <a:p>
            <a:pPr lvl="1"/>
            <a:r>
              <a:rPr lang="en-US" dirty="0" smtClean="0"/>
              <a:t>Implied, </a:t>
            </a:r>
            <a:r>
              <a:rPr lang="en-US" dirty="0"/>
              <a:t>from the meaning of </a:t>
            </a:r>
            <a:r>
              <a:rPr lang="en-US"/>
              <a:t>the </a:t>
            </a:r>
            <a:r>
              <a:rPr lang="en-US" smtClean="0"/>
              <a:t>situation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7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Assignment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Intro. To DBMS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2EBD-85BD-46EE-9E90-CB7CA80BEFA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1259073"/>
            <a:ext cx="7541605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349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Deliverables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Intro. To DBMS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2EBD-85BD-46EE-9E90-CB7CA80BEFA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839" y="1524000"/>
            <a:ext cx="72961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407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Deliverables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Intro. To DBMS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2EBD-85BD-46EE-9E90-CB7CA80BEFA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2590800"/>
          </a:xfrm>
        </p:spPr>
        <p:txBody>
          <a:bodyPr/>
          <a:lstStyle/>
          <a:p>
            <a:pPr marL="82550" lvl="0" indent="0">
              <a:buNone/>
            </a:pPr>
            <a:r>
              <a:rPr lang="en-US" b="0" i="0" kern="1200" smtClean="0">
                <a:solidFill>
                  <a:srgbClr val="572314"/>
                </a:solidFill>
                <a:effectLst/>
                <a:latin typeface="+mj-lt"/>
                <a:ea typeface="+mj-ea"/>
                <a:cs typeface="+mj-cs"/>
              </a:rPr>
              <a:t>Part I – The Final Report</a:t>
            </a:r>
          </a:p>
          <a:p>
            <a:pPr lvl="1"/>
            <a:r>
              <a:rPr lang="en-US" b="0" i="0" kern="1200" smtClean="0">
                <a:solidFill>
                  <a:srgbClr val="572314"/>
                </a:solidFill>
                <a:effectLst/>
                <a:latin typeface="+mj-lt"/>
                <a:ea typeface="+mj-ea"/>
                <a:cs typeface="+mj-cs"/>
              </a:rPr>
              <a:t>Your final document will include a relational database schema, entity relationship diagram, SQL queries, and reports, as indicated below.</a:t>
            </a:r>
          </a:p>
        </p:txBody>
      </p:sp>
    </p:spTree>
    <p:extLst>
      <p:ext uri="{BB962C8B-B14F-4D97-AF65-F5344CB8AC3E}">
        <p14:creationId xmlns:p14="http://schemas.microsoft.com/office/powerpoint/2010/main" val="2326536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300" b="1" i="1" kern="1200" smtClean="0">
                <a:solidFill>
                  <a:srgbClr val="572314"/>
                </a:solidFill>
                <a:effectLst/>
                <a:latin typeface="+mj-lt"/>
                <a:ea typeface="+mj-ea"/>
                <a:cs typeface="+mj-cs"/>
              </a:rPr>
              <a:t>Part I,</a:t>
            </a:r>
            <a:r>
              <a:rPr lang="en-US" sz="4300" b="1" i="1" kern="1200" baseline="0" smtClean="0">
                <a:solidFill>
                  <a:srgbClr val="572314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300" b="1" i="1" kern="1200" smtClean="0">
                <a:solidFill>
                  <a:srgbClr val="572314"/>
                </a:solidFill>
                <a:effectLst/>
                <a:latin typeface="+mj-lt"/>
                <a:ea typeface="+mj-ea"/>
                <a:cs typeface="+mj-cs"/>
              </a:rPr>
              <a:t>Section 1 - Database Description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lvl="0" indent="0">
              <a:buNone/>
            </a:pPr>
            <a:r>
              <a:rPr lang="en-US" sz="3600" b="0" i="0" kern="1200" smtClean="0">
                <a:solidFill>
                  <a:srgbClr val="572314"/>
                </a:solidFill>
                <a:effectLst/>
                <a:latin typeface="+mj-lt"/>
                <a:ea typeface="+mj-ea"/>
                <a:cs typeface="+mj-cs"/>
              </a:rPr>
              <a:t>A database description document that contains </a:t>
            </a:r>
          </a:p>
          <a:p>
            <a:pPr lvl="1"/>
            <a:r>
              <a:rPr lang="en-US" smtClean="0">
                <a:solidFill>
                  <a:srgbClr val="572314"/>
                </a:solidFill>
                <a:latin typeface="+mj-lt"/>
                <a:ea typeface="+mj-ea"/>
                <a:cs typeface="+mj-cs"/>
              </a:rPr>
              <a:t>ER Model</a:t>
            </a:r>
          </a:p>
          <a:p>
            <a:pPr lvl="1"/>
            <a:r>
              <a:rPr lang="en-US" smtClean="0">
                <a:solidFill>
                  <a:srgbClr val="572314"/>
                </a:solidFill>
                <a:latin typeface="+mj-lt"/>
                <a:ea typeface="+mj-ea"/>
                <a:cs typeface="+mj-cs"/>
              </a:rPr>
              <a:t>Relational Schema</a:t>
            </a:r>
          </a:p>
          <a:p>
            <a:pPr lvl="1"/>
            <a:r>
              <a:rPr lang="en-US" b="0" i="0" kern="1200" smtClean="0">
                <a:solidFill>
                  <a:srgbClr val="572314"/>
                </a:solidFill>
                <a:effectLst/>
                <a:latin typeface="+mj-lt"/>
                <a:ea typeface="+mj-ea"/>
                <a:cs typeface="+mj-cs"/>
              </a:rPr>
              <a:t>Normalization</a:t>
            </a:r>
          </a:p>
          <a:p>
            <a:pPr lvl="1"/>
            <a:r>
              <a:rPr lang="en-US" smtClean="0">
                <a:solidFill>
                  <a:srgbClr val="572314"/>
                </a:solidFill>
                <a:latin typeface="+mj-lt"/>
                <a:ea typeface="+mj-ea"/>
                <a:cs typeface="+mj-cs"/>
              </a:rPr>
              <a:t>Indexes</a:t>
            </a:r>
          </a:p>
          <a:p>
            <a:pPr lvl="1"/>
            <a:r>
              <a:rPr lang="en-US" b="0" i="0" kern="1200" smtClean="0">
                <a:solidFill>
                  <a:srgbClr val="572314"/>
                </a:solidFill>
                <a:effectLst/>
                <a:latin typeface="+mj-lt"/>
                <a:ea typeface="+mj-ea"/>
                <a:cs typeface="+mj-cs"/>
              </a:rPr>
              <a:t>Views</a:t>
            </a:r>
          </a:p>
          <a:p>
            <a:pPr lvl="1"/>
            <a:r>
              <a:rPr lang="en-US" smtClean="0">
                <a:solidFill>
                  <a:srgbClr val="572314"/>
                </a:solidFill>
                <a:latin typeface="+mj-lt"/>
                <a:ea typeface="+mj-ea"/>
                <a:cs typeface="+mj-cs"/>
              </a:rPr>
              <a:t>Transactions</a:t>
            </a:r>
            <a:endParaRPr lang="en-US" b="0" i="0" kern="1200" smtClean="0">
              <a:solidFill>
                <a:srgbClr val="572314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Intro. To DBMS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2EBD-85BD-46EE-9E90-CB7CA80BEF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0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300" b="1" i="1" kern="1200" smtClean="0">
                <a:solidFill>
                  <a:srgbClr val="572314"/>
                </a:solidFill>
                <a:effectLst/>
                <a:latin typeface="+mj-lt"/>
                <a:ea typeface="+mj-ea"/>
                <a:cs typeface="+mj-cs"/>
              </a:rPr>
              <a:t>Part I,</a:t>
            </a:r>
            <a:r>
              <a:rPr lang="en-US" sz="4300" b="1" i="1" kern="1200" baseline="0" smtClean="0">
                <a:solidFill>
                  <a:srgbClr val="572314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300" b="1" i="1" kern="1200" smtClean="0">
                <a:solidFill>
                  <a:srgbClr val="572314"/>
                </a:solidFill>
                <a:effectLst/>
                <a:latin typeface="+mj-lt"/>
                <a:ea typeface="+mj-ea"/>
                <a:cs typeface="+mj-cs"/>
              </a:rPr>
              <a:t>Section 2 - User Manual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lvl="0" indent="0">
              <a:buNone/>
            </a:pPr>
            <a:r>
              <a:rPr lang="en-US" sz="4300" b="0" i="0" kern="1200" smtClean="0">
                <a:solidFill>
                  <a:srgbClr val="572314"/>
                </a:solidFill>
                <a:effectLst/>
                <a:latin typeface="+mj-lt"/>
                <a:ea typeface="+mj-ea"/>
                <a:cs typeface="+mj-cs"/>
              </a:rPr>
              <a:t>Describe the usage of your database, for use by developers who are going to be writing code to use your database.</a:t>
            </a:r>
          </a:p>
          <a:p>
            <a:pPr lvl="1"/>
            <a:r>
              <a:rPr lang="en-US" sz="3900" smtClean="0">
                <a:solidFill>
                  <a:srgbClr val="572314"/>
                </a:solidFill>
                <a:latin typeface="+mj-lt"/>
                <a:ea typeface="+mj-ea"/>
                <a:cs typeface="+mj-cs"/>
              </a:rPr>
              <a:t>Tables</a:t>
            </a:r>
          </a:p>
          <a:p>
            <a:pPr lvl="1"/>
            <a:r>
              <a:rPr lang="en-US" sz="3900" smtClean="0">
                <a:solidFill>
                  <a:srgbClr val="572314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3900" b="0" i="0" kern="1200" smtClean="0">
                <a:solidFill>
                  <a:srgbClr val="572314"/>
                </a:solidFill>
                <a:effectLst/>
                <a:latin typeface="+mj-lt"/>
                <a:ea typeface="+mj-ea"/>
                <a:cs typeface="+mj-cs"/>
              </a:rPr>
              <a:t>ample SQL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Intro. To DBMS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2EBD-85BD-46EE-9E90-CB7CA80BEF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0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300" b="1" i="1" kern="1200" smtClean="0">
                <a:solidFill>
                  <a:srgbClr val="572314"/>
                </a:solidFill>
                <a:effectLst/>
                <a:latin typeface="+mj-lt"/>
                <a:ea typeface="+mj-ea"/>
                <a:cs typeface="+mj-cs"/>
              </a:rPr>
              <a:t>Part I,</a:t>
            </a:r>
            <a:r>
              <a:rPr lang="en-US" sz="4300" b="1" i="1" kern="1200" baseline="0" smtClean="0">
                <a:solidFill>
                  <a:srgbClr val="572314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300" b="1" i="1" kern="1200" smtClean="0">
                <a:solidFill>
                  <a:srgbClr val="572314"/>
                </a:solidFill>
                <a:effectLst/>
                <a:latin typeface="+mj-lt"/>
                <a:ea typeface="+mj-ea"/>
                <a:cs typeface="+mj-cs"/>
              </a:rPr>
              <a:t>Section 3 - </a:t>
            </a:r>
            <a:r>
              <a:rPr lang="en-US" b="1" i="1">
                <a:effectLst/>
              </a:rPr>
              <a:t>Graded Checkpoint </a:t>
            </a:r>
            <a:r>
              <a:rPr lang="en-US" b="1" i="1" smtClean="0">
                <a:effectLst/>
              </a:rPr>
              <a:t>Documents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lvl="0" indent="0">
              <a:buNone/>
            </a:pPr>
            <a:r>
              <a:rPr lang="en-US" sz="3600" smtClean="0"/>
              <a:t>All </a:t>
            </a:r>
            <a:r>
              <a:rPr lang="en-US" sz="3600"/>
              <a:t>of your original, graded checkpoint documents organized in a neat and professional manner. </a:t>
            </a:r>
            <a:endParaRPr lang="en-US" sz="3600" smtClean="0"/>
          </a:p>
          <a:p>
            <a:pPr marL="82550" lvl="0" indent="0">
              <a:buNone/>
            </a:pPr>
            <a:r>
              <a:rPr lang="en-US" sz="3600" smtClean="0"/>
              <a:t>For </a:t>
            </a:r>
            <a:r>
              <a:rPr lang="en-US" sz="3600"/>
              <a:t>each checkpoint that required a revision you </a:t>
            </a:r>
            <a:r>
              <a:rPr lang="en-US" sz="3600" smtClean="0"/>
              <a:t>must indicate </a:t>
            </a:r>
            <a:r>
              <a:rPr lang="en-US" sz="3600"/>
              <a:t>a revision for that checkpoint. </a:t>
            </a:r>
            <a:endParaRPr lang="en-US" sz="36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Intro. To DBMS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2EBD-85BD-46EE-9E90-CB7CA80BEF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Assignment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Intro. To DBMS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2EBD-85BD-46EE-9E90-CB7CA80BEFA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463" y="1600200"/>
            <a:ext cx="7573598" cy="2193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3785">
            <a:off x="5226384" y="3588835"/>
            <a:ext cx="3613485" cy="30263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594689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5458</TotalTime>
  <Words>662</Words>
  <Application>Microsoft Macintosh PowerPoint</Application>
  <PresentationFormat>On-screen Show (4:3)</PresentationFormat>
  <Paragraphs>163</Paragraphs>
  <Slides>22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Solstice</vt:lpstr>
      <vt:lpstr>Bitmap Image</vt:lpstr>
      <vt:lpstr>Database Management Systems - Project</vt:lpstr>
      <vt:lpstr>Project Outline</vt:lpstr>
      <vt:lpstr>Project Assignment</vt:lpstr>
      <vt:lpstr>Project Deliverables</vt:lpstr>
      <vt:lpstr>Project Deliverables</vt:lpstr>
      <vt:lpstr>Part I, Section 1 - Database Description</vt:lpstr>
      <vt:lpstr>Part I, Section 2 - User Manual</vt:lpstr>
      <vt:lpstr>Part I, Section 3 - Graded Checkpoint Documents</vt:lpstr>
      <vt:lpstr>Project Assignment</vt:lpstr>
      <vt:lpstr>Part II – The SQL Database</vt:lpstr>
      <vt:lpstr>Grading</vt:lpstr>
      <vt:lpstr>Roadmap</vt:lpstr>
      <vt:lpstr>Validation vs Verification</vt:lpstr>
      <vt:lpstr>What now</vt:lpstr>
      <vt:lpstr>Fact Finding Methods</vt:lpstr>
      <vt:lpstr>Questionnaires</vt:lpstr>
      <vt:lpstr>Existing Documentation</vt:lpstr>
      <vt:lpstr>Interviews and Discussion</vt:lpstr>
      <vt:lpstr>Observe Business Processes and Workflow</vt:lpstr>
      <vt:lpstr>Who are the Users?</vt:lpstr>
      <vt:lpstr>What Views, Queries, Updates are needed?</vt:lpstr>
      <vt:lpstr>What constraints on the database?</vt:lpstr>
    </vt:vector>
  </TitlesOfParts>
  <Company>OHIO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Model</dc:title>
  <dc:creator>student_name</dc:creator>
  <cp:lastModifiedBy>David Fuhry</cp:lastModifiedBy>
  <cp:revision>341</cp:revision>
  <cp:lastPrinted>1999-03-31T22:00:58Z</cp:lastPrinted>
  <dcterms:created xsi:type="dcterms:W3CDTF">1999-03-31T15:48:00Z</dcterms:created>
  <dcterms:modified xsi:type="dcterms:W3CDTF">2016-01-26T17:08:31Z</dcterms:modified>
</cp:coreProperties>
</file>