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5" r:id="rId11"/>
    <p:sldId id="277" r:id="rId12"/>
    <p:sldId id="263" r:id="rId13"/>
    <p:sldId id="273" r:id="rId14"/>
    <p:sldId id="264" r:id="rId15"/>
    <p:sldId id="266" r:id="rId16"/>
    <p:sldId id="272" r:id="rId17"/>
    <p:sldId id="268" r:id="rId18"/>
    <p:sldId id="269" r:id="rId19"/>
    <p:sldId id="267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E42BE-161C-4F93-9549-AFDE85402D83}" v="831" dt="2022-12-05T17:54:58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B3025-C12B-4FE6-A4AE-1B946792CE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8FC53C-10D3-4C5F-8468-D086270EC586}">
      <dgm:prSet phldrT="[Text]"/>
      <dgm:spPr/>
      <dgm:t>
        <a:bodyPr/>
        <a:lstStyle/>
        <a:p>
          <a:r>
            <a:rPr lang="en-US" dirty="0"/>
            <a:t>Discount Stores</a:t>
          </a:r>
        </a:p>
      </dgm:t>
    </dgm:pt>
    <dgm:pt modelId="{A3DB9D34-F5AD-4E91-8968-8DE7B29113E9}" type="parTrans" cxnId="{0A54F378-8E97-49FB-8BFC-0A249A280DB5}">
      <dgm:prSet/>
      <dgm:spPr/>
      <dgm:t>
        <a:bodyPr/>
        <a:lstStyle/>
        <a:p>
          <a:endParaRPr lang="en-US"/>
        </a:p>
      </dgm:t>
    </dgm:pt>
    <dgm:pt modelId="{CD4CA0C0-01B0-41BE-9734-889F70A68885}" type="sibTrans" cxnId="{0A54F378-8E97-49FB-8BFC-0A249A280DB5}">
      <dgm:prSet/>
      <dgm:spPr/>
      <dgm:t>
        <a:bodyPr/>
        <a:lstStyle/>
        <a:p>
          <a:endParaRPr lang="en-US"/>
        </a:p>
      </dgm:t>
    </dgm:pt>
    <dgm:pt modelId="{47CA5365-9654-478A-BEF7-7B606CC09DA7}">
      <dgm:prSet phldrT="[Text]"/>
      <dgm:spPr/>
      <dgm:t>
        <a:bodyPr/>
        <a:lstStyle/>
        <a:p>
          <a:r>
            <a:rPr lang="en-US" dirty="0"/>
            <a:t>Neighbourhood</a:t>
          </a:r>
          <a:br>
            <a:rPr lang="en-US" dirty="0"/>
          </a:br>
          <a:r>
            <a:rPr lang="en-US" dirty="0"/>
            <a:t>Markets</a:t>
          </a:r>
        </a:p>
      </dgm:t>
    </dgm:pt>
    <dgm:pt modelId="{2A24732E-2749-49A0-A380-76F2008C3BFD}" type="parTrans" cxnId="{9256B610-9EA3-45F4-AF89-3EBFCB748591}">
      <dgm:prSet/>
      <dgm:spPr/>
      <dgm:t>
        <a:bodyPr/>
        <a:lstStyle/>
        <a:p>
          <a:endParaRPr lang="en-US"/>
        </a:p>
      </dgm:t>
    </dgm:pt>
    <dgm:pt modelId="{276E3FD2-19DA-48B3-A743-EEBCBBBA14E0}" type="sibTrans" cxnId="{9256B610-9EA3-45F4-AF89-3EBFCB748591}">
      <dgm:prSet/>
      <dgm:spPr/>
      <dgm:t>
        <a:bodyPr/>
        <a:lstStyle/>
        <a:p>
          <a:endParaRPr lang="en-US"/>
        </a:p>
      </dgm:t>
    </dgm:pt>
    <dgm:pt modelId="{2BB7C763-90E6-405B-A4B2-3F5E430A8CAB}">
      <dgm:prSet phldrT="[Text]" phldr="1"/>
      <dgm:spPr/>
      <dgm:t>
        <a:bodyPr/>
        <a:lstStyle/>
        <a:p>
          <a:endParaRPr lang="en-US"/>
        </a:p>
      </dgm:t>
    </dgm:pt>
    <dgm:pt modelId="{9AE5283B-4308-4820-9997-69ACF4003852}" type="parTrans" cxnId="{F957270C-9BD9-4E9C-BFFB-608CFB36745A}">
      <dgm:prSet/>
      <dgm:spPr/>
      <dgm:t>
        <a:bodyPr/>
        <a:lstStyle/>
        <a:p>
          <a:endParaRPr lang="en-US"/>
        </a:p>
      </dgm:t>
    </dgm:pt>
    <dgm:pt modelId="{2F2FDF69-B78F-460C-A090-D31666C8421A}" type="sibTrans" cxnId="{F957270C-9BD9-4E9C-BFFB-608CFB36745A}">
      <dgm:prSet/>
      <dgm:spPr/>
      <dgm:t>
        <a:bodyPr/>
        <a:lstStyle/>
        <a:p>
          <a:endParaRPr lang="en-US"/>
        </a:p>
      </dgm:t>
    </dgm:pt>
    <dgm:pt modelId="{0642A03B-3070-42EE-B030-536431BB086A}">
      <dgm:prSet phldrT="[Text]"/>
      <dgm:spPr/>
      <dgm:t>
        <a:bodyPr/>
        <a:lstStyle/>
        <a:p>
          <a:r>
            <a:rPr lang="en-US" dirty="0"/>
            <a:t>Walmart </a:t>
          </a:r>
          <a:br>
            <a:rPr lang="en-US" dirty="0"/>
          </a:br>
          <a:r>
            <a:rPr lang="en-US" dirty="0"/>
            <a:t>E-Commerce</a:t>
          </a:r>
        </a:p>
      </dgm:t>
    </dgm:pt>
    <dgm:pt modelId="{75F16144-2120-4745-961A-38A3AFB26A09}" type="parTrans" cxnId="{2AA81594-8B4F-4CE9-ADF2-BBD6D48AD13B}">
      <dgm:prSet/>
      <dgm:spPr/>
      <dgm:t>
        <a:bodyPr/>
        <a:lstStyle/>
        <a:p>
          <a:endParaRPr lang="en-US"/>
        </a:p>
      </dgm:t>
    </dgm:pt>
    <dgm:pt modelId="{0C276BB1-F542-4244-AF75-4C7839710D98}" type="sibTrans" cxnId="{2AA81594-8B4F-4CE9-ADF2-BBD6D48AD13B}">
      <dgm:prSet/>
      <dgm:spPr/>
      <dgm:t>
        <a:bodyPr/>
        <a:lstStyle/>
        <a:p>
          <a:endParaRPr lang="en-US"/>
        </a:p>
      </dgm:t>
    </dgm:pt>
    <dgm:pt modelId="{3D709AB5-900D-421F-9669-759B7133D0E5}">
      <dgm:prSet phldrT="[Text]" phldr="1"/>
      <dgm:spPr/>
      <dgm:t>
        <a:bodyPr/>
        <a:lstStyle/>
        <a:p>
          <a:endParaRPr lang="en-US" dirty="0"/>
        </a:p>
      </dgm:t>
    </dgm:pt>
    <dgm:pt modelId="{4B190D14-957D-422F-AD05-8861BD2A363F}" type="parTrans" cxnId="{DE289259-3BAC-4CD6-A8F4-C79E204D812E}">
      <dgm:prSet/>
      <dgm:spPr/>
      <dgm:t>
        <a:bodyPr/>
        <a:lstStyle/>
        <a:p>
          <a:endParaRPr lang="en-US"/>
        </a:p>
      </dgm:t>
    </dgm:pt>
    <dgm:pt modelId="{CFB9F0E7-B5D6-426D-962B-568D52F296DE}" type="sibTrans" cxnId="{DE289259-3BAC-4CD6-A8F4-C79E204D812E}">
      <dgm:prSet/>
      <dgm:spPr/>
      <dgm:t>
        <a:bodyPr/>
        <a:lstStyle/>
        <a:p>
          <a:endParaRPr lang="en-US"/>
        </a:p>
      </dgm:t>
    </dgm:pt>
    <dgm:pt modelId="{03133DC9-B74A-4932-B760-903211EB4A0E}">
      <dgm:prSet phldrT="[Text]" phldr="1"/>
      <dgm:spPr/>
      <dgm:t>
        <a:bodyPr/>
        <a:lstStyle/>
        <a:p>
          <a:endParaRPr lang="en-US" dirty="0"/>
        </a:p>
      </dgm:t>
    </dgm:pt>
    <dgm:pt modelId="{C23C688D-60C1-4888-9AAF-5BE65AA43DA0}" type="sibTrans" cxnId="{F78AA2AF-0E6E-4E43-9429-E070192BD3E4}">
      <dgm:prSet/>
      <dgm:spPr/>
      <dgm:t>
        <a:bodyPr/>
        <a:lstStyle/>
        <a:p>
          <a:endParaRPr lang="en-US"/>
        </a:p>
      </dgm:t>
    </dgm:pt>
    <dgm:pt modelId="{7CCDDA31-038A-4A8B-B781-3603FAB9F4C2}" type="parTrans" cxnId="{F78AA2AF-0E6E-4E43-9429-E070192BD3E4}">
      <dgm:prSet/>
      <dgm:spPr/>
      <dgm:t>
        <a:bodyPr/>
        <a:lstStyle/>
        <a:p>
          <a:endParaRPr lang="en-US"/>
        </a:p>
      </dgm:t>
    </dgm:pt>
    <dgm:pt modelId="{962703D9-73D7-40E4-A47D-4F92D6B085C1}">
      <dgm:prSet phldrT="[Text]"/>
      <dgm:spPr/>
      <dgm:t>
        <a:bodyPr/>
        <a:lstStyle/>
        <a:p>
          <a:r>
            <a:rPr lang="en-US" dirty="0"/>
            <a:t>Supercenters</a:t>
          </a:r>
        </a:p>
      </dgm:t>
    </dgm:pt>
    <dgm:pt modelId="{23D81BDB-A793-4E6A-A2CF-4D454E2833FA}" type="parTrans" cxnId="{5BB83F89-4877-4628-BFB3-E761ABE72218}">
      <dgm:prSet/>
      <dgm:spPr/>
      <dgm:t>
        <a:bodyPr/>
        <a:lstStyle/>
        <a:p>
          <a:endParaRPr lang="en-US"/>
        </a:p>
      </dgm:t>
    </dgm:pt>
    <dgm:pt modelId="{A3666C48-12C4-43CF-B76E-95FDBC45EA08}" type="sibTrans" cxnId="{5BB83F89-4877-4628-BFB3-E761ABE72218}">
      <dgm:prSet/>
      <dgm:spPr/>
      <dgm:t>
        <a:bodyPr/>
        <a:lstStyle/>
        <a:p>
          <a:endParaRPr lang="en-US"/>
        </a:p>
      </dgm:t>
    </dgm:pt>
    <dgm:pt modelId="{66D0ABAD-0165-4378-99E7-AC21AECE2571}" type="pres">
      <dgm:prSet presAssocID="{78EB3025-C12B-4FE6-A4AE-1B946792CE06}" presName="rootnode" presStyleCnt="0">
        <dgm:presLayoutVars>
          <dgm:chMax/>
          <dgm:chPref/>
          <dgm:dir/>
          <dgm:animLvl val="lvl"/>
        </dgm:presLayoutVars>
      </dgm:prSet>
      <dgm:spPr/>
    </dgm:pt>
    <dgm:pt modelId="{3623961E-9A80-434F-A5E9-E7603A95C35E}" type="pres">
      <dgm:prSet presAssocID="{548FC53C-10D3-4C5F-8468-D086270EC586}" presName="composite" presStyleCnt="0"/>
      <dgm:spPr/>
    </dgm:pt>
    <dgm:pt modelId="{4448FC80-8FEA-468B-9621-01A01E13E11B}" type="pres">
      <dgm:prSet presAssocID="{548FC53C-10D3-4C5F-8468-D086270EC586}" presName="bentUpArrow1" presStyleLbl="alignImgPlace1" presStyleIdx="0" presStyleCnt="3"/>
      <dgm:spPr/>
    </dgm:pt>
    <dgm:pt modelId="{75B879E5-20F3-4CA3-8984-01DB906225A2}" type="pres">
      <dgm:prSet presAssocID="{548FC53C-10D3-4C5F-8468-D086270EC586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14061F4-CD4A-4E53-8630-6666E1A0541B}" type="pres">
      <dgm:prSet presAssocID="{548FC53C-10D3-4C5F-8468-D086270EC58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866423-0E1F-4EB8-9AB0-8D80787D4B9A}" type="pres">
      <dgm:prSet presAssocID="{CD4CA0C0-01B0-41BE-9734-889F70A68885}" presName="sibTrans" presStyleCnt="0"/>
      <dgm:spPr/>
    </dgm:pt>
    <dgm:pt modelId="{5C47A7E7-ACBE-42B3-99BE-6EFA3FB423F9}" type="pres">
      <dgm:prSet presAssocID="{962703D9-73D7-40E4-A47D-4F92D6B085C1}" presName="composite" presStyleCnt="0"/>
      <dgm:spPr/>
    </dgm:pt>
    <dgm:pt modelId="{A0B52BDA-8BFC-4942-87AF-220557C16B84}" type="pres">
      <dgm:prSet presAssocID="{962703D9-73D7-40E4-A47D-4F92D6B085C1}" presName="bentUpArrow1" presStyleLbl="alignImgPlace1" presStyleIdx="1" presStyleCnt="3"/>
      <dgm:spPr/>
    </dgm:pt>
    <dgm:pt modelId="{487FEC2F-6494-4A3D-AE23-F6D8FB39B213}" type="pres">
      <dgm:prSet presAssocID="{962703D9-73D7-40E4-A47D-4F92D6B085C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682F5A1-F5B5-4BAE-8922-2FF22A53439A}" type="pres">
      <dgm:prSet presAssocID="{962703D9-73D7-40E4-A47D-4F92D6B085C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4EA2B57-0AD4-4F1B-A572-6BDFCAEA9424}" type="pres">
      <dgm:prSet presAssocID="{A3666C48-12C4-43CF-B76E-95FDBC45EA08}" presName="sibTrans" presStyleCnt="0"/>
      <dgm:spPr/>
    </dgm:pt>
    <dgm:pt modelId="{80753BCD-2349-4DFF-AF98-79420E17F095}" type="pres">
      <dgm:prSet presAssocID="{47CA5365-9654-478A-BEF7-7B606CC09DA7}" presName="composite" presStyleCnt="0"/>
      <dgm:spPr/>
    </dgm:pt>
    <dgm:pt modelId="{4DA4FD63-B429-4E21-A27E-FE9A1791241A}" type="pres">
      <dgm:prSet presAssocID="{47CA5365-9654-478A-BEF7-7B606CC09DA7}" presName="bentUpArrow1" presStyleLbl="alignImgPlace1" presStyleIdx="2" presStyleCnt="3"/>
      <dgm:spPr/>
    </dgm:pt>
    <dgm:pt modelId="{BD139B1D-9A2A-4D7F-B927-D9911E8A9B4C}" type="pres">
      <dgm:prSet presAssocID="{47CA5365-9654-478A-BEF7-7B606CC09DA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B86F67F-29EA-46F0-9CC9-7720CCFB5F50}" type="pres">
      <dgm:prSet presAssocID="{47CA5365-9654-478A-BEF7-7B606CC09DA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85AC7F7-E67B-4CAC-8058-B8C84A60F5BB}" type="pres">
      <dgm:prSet presAssocID="{276E3FD2-19DA-48B3-A743-EEBCBBBA14E0}" presName="sibTrans" presStyleCnt="0"/>
      <dgm:spPr/>
    </dgm:pt>
    <dgm:pt modelId="{5B4884BF-3044-484A-A3F3-7EE2CBD22FCA}" type="pres">
      <dgm:prSet presAssocID="{0642A03B-3070-42EE-B030-536431BB086A}" presName="composite" presStyleCnt="0"/>
      <dgm:spPr/>
    </dgm:pt>
    <dgm:pt modelId="{6A94E289-1C89-4E3A-9DFF-21A831BE6201}" type="pres">
      <dgm:prSet presAssocID="{0642A03B-3070-42EE-B030-536431BB086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39B3EDB6-1F5E-4052-A2E1-7967CAEEF0A4}" type="pres">
      <dgm:prSet presAssocID="{0642A03B-3070-42EE-B030-536431BB086A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57270C-9BD9-4E9C-BFFB-608CFB36745A}" srcId="{47CA5365-9654-478A-BEF7-7B606CC09DA7}" destId="{2BB7C763-90E6-405B-A4B2-3F5E430A8CAB}" srcOrd="0" destOrd="0" parTransId="{9AE5283B-4308-4820-9997-69ACF4003852}" sibTransId="{2F2FDF69-B78F-460C-A090-D31666C8421A}"/>
    <dgm:cxn modelId="{9256B610-9EA3-45F4-AF89-3EBFCB748591}" srcId="{78EB3025-C12B-4FE6-A4AE-1B946792CE06}" destId="{47CA5365-9654-478A-BEF7-7B606CC09DA7}" srcOrd="2" destOrd="0" parTransId="{2A24732E-2749-49A0-A380-76F2008C3BFD}" sibTransId="{276E3FD2-19DA-48B3-A743-EEBCBBBA14E0}"/>
    <dgm:cxn modelId="{5DF2D41D-7977-4B82-A7BE-A19FC48E1F3B}" type="presOf" srcId="{2BB7C763-90E6-405B-A4B2-3F5E430A8CAB}" destId="{FB86F67F-29EA-46F0-9CC9-7720CCFB5F50}" srcOrd="0" destOrd="0" presId="urn:microsoft.com/office/officeart/2005/8/layout/StepDownProcess"/>
    <dgm:cxn modelId="{A88C1F21-8DDF-47CD-ACCE-C1C1626D984D}" type="presOf" srcId="{47CA5365-9654-478A-BEF7-7B606CC09DA7}" destId="{BD139B1D-9A2A-4D7F-B927-D9911E8A9B4C}" srcOrd="0" destOrd="0" presId="urn:microsoft.com/office/officeart/2005/8/layout/StepDownProcess"/>
    <dgm:cxn modelId="{8331C730-3E8F-4C8F-8D76-BF93750A2C05}" type="presOf" srcId="{3D709AB5-900D-421F-9669-759B7133D0E5}" destId="{39B3EDB6-1F5E-4052-A2E1-7967CAEEF0A4}" srcOrd="0" destOrd="0" presId="urn:microsoft.com/office/officeart/2005/8/layout/StepDownProcess"/>
    <dgm:cxn modelId="{10670955-EA7B-42C7-A576-DC84821243BE}" type="presOf" srcId="{78EB3025-C12B-4FE6-A4AE-1B946792CE06}" destId="{66D0ABAD-0165-4378-99E7-AC21AECE2571}" srcOrd="0" destOrd="0" presId="urn:microsoft.com/office/officeart/2005/8/layout/StepDownProcess"/>
    <dgm:cxn modelId="{0A54F378-8E97-49FB-8BFC-0A249A280DB5}" srcId="{78EB3025-C12B-4FE6-A4AE-1B946792CE06}" destId="{548FC53C-10D3-4C5F-8468-D086270EC586}" srcOrd="0" destOrd="0" parTransId="{A3DB9D34-F5AD-4E91-8968-8DE7B29113E9}" sibTransId="{CD4CA0C0-01B0-41BE-9734-889F70A68885}"/>
    <dgm:cxn modelId="{DE289259-3BAC-4CD6-A8F4-C79E204D812E}" srcId="{0642A03B-3070-42EE-B030-536431BB086A}" destId="{3D709AB5-900D-421F-9669-759B7133D0E5}" srcOrd="0" destOrd="0" parTransId="{4B190D14-957D-422F-AD05-8861BD2A363F}" sibTransId="{CFB9F0E7-B5D6-426D-962B-568D52F296DE}"/>
    <dgm:cxn modelId="{819A4C80-0A53-4290-906D-35AF81C45266}" type="presOf" srcId="{548FC53C-10D3-4C5F-8468-D086270EC586}" destId="{75B879E5-20F3-4CA3-8984-01DB906225A2}" srcOrd="0" destOrd="0" presId="urn:microsoft.com/office/officeart/2005/8/layout/StepDownProcess"/>
    <dgm:cxn modelId="{5BB83F89-4877-4628-BFB3-E761ABE72218}" srcId="{78EB3025-C12B-4FE6-A4AE-1B946792CE06}" destId="{962703D9-73D7-40E4-A47D-4F92D6B085C1}" srcOrd="1" destOrd="0" parTransId="{23D81BDB-A793-4E6A-A2CF-4D454E2833FA}" sibTransId="{A3666C48-12C4-43CF-B76E-95FDBC45EA08}"/>
    <dgm:cxn modelId="{74E4588A-74FC-4803-860C-F1F83EC031F0}" type="presOf" srcId="{962703D9-73D7-40E4-A47D-4F92D6B085C1}" destId="{487FEC2F-6494-4A3D-AE23-F6D8FB39B213}" srcOrd="0" destOrd="0" presId="urn:microsoft.com/office/officeart/2005/8/layout/StepDownProcess"/>
    <dgm:cxn modelId="{2AA81594-8B4F-4CE9-ADF2-BBD6D48AD13B}" srcId="{78EB3025-C12B-4FE6-A4AE-1B946792CE06}" destId="{0642A03B-3070-42EE-B030-536431BB086A}" srcOrd="3" destOrd="0" parTransId="{75F16144-2120-4745-961A-38A3AFB26A09}" sibTransId="{0C276BB1-F542-4244-AF75-4C7839710D98}"/>
    <dgm:cxn modelId="{9E279299-C431-4840-886D-9BA398721B09}" type="presOf" srcId="{0642A03B-3070-42EE-B030-536431BB086A}" destId="{6A94E289-1C89-4E3A-9DFF-21A831BE6201}" srcOrd="0" destOrd="0" presId="urn:microsoft.com/office/officeart/2005/8/layout/StepDownProcess"/>
    <dgm:cxn modelId="{F78AA2AF-0E6E-4E43-9429-E070192BD3E4}" srcId="{548FC53C-10D3-4C5F-8468-D086270EC586}" destId="{03133DC9-B74A-4932-B760-903211EB4A0E}" srcOrd="0" destOrd="0" parTransId="{7CCDDA31-038A-4A8B-B781-3603FAB9F4C2}" sibTransId="{C23C688D-60C1-4888-9AAF-5BE65AA43DA0}"/>
    <dgm:cxn modelId="{96AF7AEB-A333-49DF-A99E-96C9E347F07D}" type="presOf" srcId="{03133DC9-B74A-4932-B760-903211EB4A0E}" destId="{714061F4-CD4A-4E53-8630-6666E1A0541B}" srcOrd="0" destOrd="0" presId="urn:microsoft.com/office/officeart/2005/8/layout/StepDownProcess"/>
    <dgm:cxn modelId="{3A0FE08E-7D91-49D7-9BB0-BC61311AD663}" type="presParOf" srcId="{66D0ABAD-0165-4378-99E7-AC21AECE2571}" destId="{3623961E-9A80-434F-A5E9-E7603A95C35E}" srcOrd="0" destOrd="0" presId="urn:microsoft.com/office/officeart/2005/8/layout/StepDownProcess"/>
    <dgm:cxn modelId="{15C91BF9-5BEE-46BC-95F5-B01B53A3B9D2}" type="presParOf" srcId="{3623961E-9A80-434F-A5E9-E7603A95C35E}" destId="{4448FC80-8FEA-468B-9621-01A01E13E11B}" srcOrd="0" destOrd="0" presId="urn:microsoft.com/office/officeart/2005/8/layout/StepDownProcess"/>
    <dgm:cxn modelId="{CA1A540C-F5CF-4D99-8512-F91607722574}" type="presParOf" srcId="{3623961E-9A80-434F-A5E9-E7603A95C35E}" destId="{75B879E5-20F3-4CA3-8984-01DB906225A2}" srcOrd="1" destOrd="0" presId="urn:microsoft.com/office/officeart/2005/8/layout/StepDownProcess"/>
    <dgm:cxn modelId="{B26954E3-0551-4B3A-A53F-1BC7A0BB4A82}" type="presParOf" srcId="{3623961E-9A80-434F-A5E9-E7603A95C35E}" destId="{714061F4-CD4A-4E53-8630-6666E1A0541B}" srcOrd="2" destOrd="0" presId="urn:microsoft.com/office/officeart/2005/8/layout/StepDownProcess"/>
    <dgm:cxn modelId="{EAFA5228-5BBC-4067-B454-0B1CCB3D0628}" type="presParOf" srcId="{66D0ABAD-0165-4378-99E7-AC21AECE2571}" destId="{75866423-0E1F-4EB8-9AB0-8D80787D4B9A}" srcOrd="1" destOrd="0" presId="urn:microsoft.com/office/officeart/2005/8/layout/StepDownProcess"/>
    <dgm:cxn modelId="{44F7DAD8-340F-4AFB-B562-644AD3EA79BB}" type="presParOf" srcId="{66D0ABAD-0165-4378-99E7-AC21AECE2571}" destId="{5C47A7E7-ACBE-42B3-99BE-6EFA3FB423F9}" srcOrd="2" destOrd="0" presId="urn:microsoft.com/office/officeart/2005/8/layout/StepDownProcess"/>
    <dgm:cxn modelId="{C95BD542-4441-4B9B-A7A5-DFF0077DF2BE}" type="presParOf" srcId="{5C47A7E7-ACBE-42B3-99BE-6EFA3FB423F9}" destId="{A0B52BDA-8BFC-4942-87AF-220557C16B84}" srcOrd="0" destOrd="0" presId="urn:microsoft.com/office/officeart/2005/8/layout/StepDownProcess"/>
    <dgm:cxn modelId="{60AB45BF-DFB2-4151-982C-C3D1B8409534}" type="presParOf" srcId="{5C47A7E7-ACBE-42B3-99BE-6EFA3FB423F9}" destId="{487FEC2F-6494-4A3D-AE23-F6D8FB39B213}" srcOrd="1" destOrd="0" presId="urn:microsoft.com/office/officeart/2005/8/layout/StepDownProcess"/>
    <dgm:cxn modelId="{E13333AB-0C12-4780-B4E7-4A066B3387AF}" type="presParOf" srcId="{5C47A7E7-ACBE-42B3-99BE-6EFA3FB423F9}" destId="{2682F5A1-F5B5-4BAE-8922-2FF22A53439A}" srcOrd="2" destOrd="0" presId="urn:microsoft.com/office/officeart/2005/8/layout/StepDownProcess"/>
    <dgm:cxn modelId="{1816DFE4-6911-4F7D-8F4E-C3E7B3568E0A}" type="presParOf" srcId="{66D0ABAD-0165-4378-99E7-AC21AECE2571}" destId="{14EA2B57-0AD4-4F1B-A572-6BDFCAEA9424}" srcOrd="3" destOrd="0" presId="urn:microsoft.com/office/officeart/2005/8/layout/StepDownProcess"/>
    <dgm:cxn modelId="{130B2D9C-6B94-4337-87F4-FF3F91C6C3AB}" type="presParOf" srcId="{66D0ABAD-0165-4378-99E7-AC21AECE2571}" destId="{80753BCD-2349-4DFF-AF98-79420E17F095}" srcOrd="4" destOrd="0" presId="urn:microsoft.com/office/officeart/2005/8/layout/StepDownProcess"/>
    <dgm:cxn modelId="{CF0DAE01-F928-446E-AB12-A107D6D1EB62}" type="presParOf" srcId="{80753BCD-2349-4DFF-AF98-79420E17F095}" destId="{4DA4FD63-B429-4E21-A27E-FE9A1791241A}" srcOrd="0" destOrd="0" presId="urn:microsoft.com/office/officeart/2005/8/layout/StepDownProcess"/>
    <dgm:cxn modelId="{0922661B-59D1-431A-9861-DBC16C29D245}" type="presParOf" srcId="{80753BCD-2349-4DFF-AF98-79420E17F095}" destId="{BD139B1D-9A2A-4D7F-B927-D9911E8A9B4C}" srcOrd="1" destOrd="0" presId="urn:microsoft.com/office/officeart/2005/8/layout/StepDownProcess"/>
    <dgm:cxn modelId="{F26D1884-44AF-455C-978B-017CB6E4D685}" type="presParOf" srcId="{80753BCD-2349-4DFF-AF98-79420E17F095}" destId="{FB86F67F-29EA-46F0-9CC9-7720CCFB5F50}" srcOrd="2" destOrd="0" presId="urn:microsoft.com/office/officeart/2005/8/layout/StepDownProcess"/>
    <dgm:cxn modelId="{49AAD479-E1A0-4017-9636-B8B64703204A}" type="presParOf" srcId="{66D0ABAD-0165-4378-99E7-AC21AECE2571}" destId="{685AC7F7-E67B-4CAC-8058-B8C84A60F5BB}" srcOrd="5" destOrd="0" presId="urn:microsoft.com/office/officeart/2005/8/layout/StepDownProcess"/>
    <dgm:cxn modelId="{92E6CD64-33EC-44D9-AC9E-6C40B23FE379}" type="presParOf" srcId="{66D0ABAD-0165-4378-99E7-AC21AECE2571}" destId="{5B4884BF-3044-484A-A3F3-7EE2CBD22FCA}" srcOrd="6" destOrd="0" presId="urn:microsoft.com/office/officeart/2005/8/layout/StepDownProcess"/>
    <dgm:cxn modelId="{F8376340-AF3C-4F2C-9CAF-A3180E363BBB}" type="presParOf" srcId="{5B4884BF-3044-484A-A3F3-7EE2CBD22FCA}" destId="{6A94E289-1C89-4E3A-9DFF-21A831BE6201}" srcOrd="0" destOrd="0" presId="urn:microsoft.com/office/officeart/2005/8/layout/StepDownProcess"/>
    <dgm:cxn modelId="{0E10CBB4-DD6A-4D83-9D5B-984843661027}" type="presParOf" srcId="{5B4884BF-3044-484A-A3F3-7EE2CBD22FCA}" destId="{39B3EDB6-1F5E-4052-A2E1-7967CAEEF0A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8FC80-8FEA-468B-9621-01A01E13E11B}">
      <dsp:nvSpPr>
        <dsp:cNvPr id="0" name=""/>
        <dsp:cNvSpPr/>
      </dsp:nvSpPr>
      <dsp:spPr>
        <a:xfrm rot="5400000">
          <a:off x="242630" y="1168290"/>
          <a:ext cx="908703" cy="1034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879E5-20F3-4CA3-8984-01DB906225A2}">
      <dsp:nvSpPr>
        <dsp:cNvPr id="0" name=""/>
        <dsp:cNvSpPr/>
      </dsp:nvSpPr>
      <dsp:spPr>
        <a:xfrm>
          <a:off x="1879" y="160975"/>
          <a:ext cx="1529721" cy="10707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Discount Stores</a:t>
          </a:r>
        </a:p>
      </dsp:txBody>
      <dsp:txXfrm>
        <a:off x="54158" y="213254"/>
        <a:ext cx="1425163" cy="966197"/>
      </dsp:txXfrm>
    </dsp:sp>
    <dsp:sp modelId="{714061F4-CD4A-4E53-8630-6666E1A0541B}">
      <dsp:nvSpPr>
        <dsp:cNvPr id="0" name=""/>
        <dsp:cNvSpPr/>
      </dsp:nvSpPr>
      <dsp:spPr>
        <a:xfrm>
          <a:off x="1531600" y="263095"/>
          <a:ext cx="1112573" cy="86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1531600" y="263095"/>
        <a:ext cx="1112573" cy="865431"/>
      </dsp:txXfrm>
    </dsp:sp>
    <dsp:sp modelId="{A0B52BDA-8BFC-4942-87AF-220557C16B84}">
      <dsp:nvSpPr>
        <dsp:cNvPr id="0" name=""/>
        <dsp:cNvSpPr/>
      </dsp:nvSpPr>
      <dsp:spPr>
        <a:xfrm rot="5400000">
          <a:off x="1510931" y="2371102"/>
          <a:ext cx="908703" cy="1034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FEC2F-6494-4A3D-AE23-F6D8FB39B213}">
      <dsp:nvSpPr>
        <dsp:cNvPr id="0" name=""/>
        <dsp:cNvSpPr/>
      </dsp:nvSpPr>
      <dsp:spPr>
        <a:xfrm>
          <a:off x="1270180" y="1363786"/>
          <a:ext cx="1529721" cy="10707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Supercenters</a:t>
          </a:r>
        </a:p>
      </dsp:txBody>
      <dsp:txXfrm>
        <a:off x="1322459" y="1416065"/>
        <a:ext cx="1425163" cy="966197"/>
      </dsp:txXfrm>
    </dsp:sp>
    <dsp:sp modelId="{2682F5A1-F5B5-4BAE-8922-2FF22A53439A}">
      <dsp:nvSpPr>
        <dsp:cNvPr id="0" name=""/>
        <dsp:cNvSpPr/>
      </dsp:nvSpPr>
      <dsp:spPr>
        <a:xfrm>
          <a:off x="2799902" y="1465907"/>
          <a:ext cx="1112573" cy="86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4FD63-B429-4E21-A27E-FE9A1791241A}">
      <dsp:nvSpPr>
        <dsp:cNvPr id="0" name=""/>
        <dsp:cNvSpPr/>
      </dsp:nvSpPr>
      <dsp:spPr>
        <a:xfrm rot="5400000">
          <a:off x="2779233" y="3573913"/>
          <a:ext cx="908703" cy="1034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39B1D-9A2A-4D7F-B927-D9911E8A9B4C}">
      <dsp:nvSpPr>
        <dsp:cNvPr id="0" name=""/>
        <dsp:cNvSpPr/>
      </dsp:nvSpPr>
      <dsp:spPr>
        <a:xfrm>
          <a:off x="2538482" y="2566598"/>
          <a:ext cx="1529721" cy="10707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Neighbourhood</a:t>
          </a:r>
          <a:br>
            <a:rPr lang="en-US" sz="1600" kern="1200" dirty="0"/>
          </a:br>
          <a:r>
            <a:rPr lang="en-US" sz="1600" kern="1200" dirty="0"/>
            <a:t>Markets</a:t>
          </a:r>
        </a:p>
      </dsp:txBody>
      <dsp:txXfrm>
        <a:off x="2590761" y="2618877"/>
        <a:ext cx="1425163" cy="966197"/>
      </dsp:txXfrm>
    </dsp:sp>
    <dsp:sp modelId="{FB86F67F-29EA-46F0-9CC9-7720CCFB5F50}">
      <dsp:nvSpPr>
        <dsp:cNvPr id="0" name=""/>
        <dsp:cNvSpPr/>
      </dsp:nvSpPr>
      <dsp:spPr>
        <a:xfrm>
          <a:off x="4068203" y="2668719"/>
          <a:ext cx="1112573" cy="86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4068203" y="2668719"/>
        <a:ext cx="1112573" cy="865431"/>
      </dsp:txXfrm>
    </dsp:sp>
    <dsp:sp modelId="{6A94E289-1C89-4E3A-9DFF-21A831BE6201}">
      <dsp:nvSpPr>
        <dsp:cNvPr id="0" name=""/>
        <dsp:cNvSpPr/>
      </dsp:nvSpPr>
      <dsp:spPr>
        <a:xfrm>
          <a:off x="3806783" y="3769409"/>
          <a:ext cx="1529721" cy="107075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Walmart </a:t>
          </a:r>
          <a:br>
            <a:rPr lang="en-US" sz="1600" kern="1200" dirty="0"/>
          </a:br>
          <a:r>
            <a:rPr lang="en-US" sz="1600" kern="1200" dirty="0"/>
            <a:t>E-Commerce</a:t>
          </a:r>
        </a:p>
      </dsp:txBody>
      <dsp:txXfrm>
        <a:off x="3859062" y="3821688"/>
        <a:ext cx="1425163" cy="966197"/>
      </dsp:txXfrm>
    </dsp:sp>
    <dsp:sp modelId="{39B3EDB6-1F5E-4052-A2E1-7967CAEEF0A4}">
      <dsp:nvSpPr>
        <dsp:cNvPr id="0" name=""/>
        <dsp:cNvSpPr/>
      </dsp:nvSpPr>
      <dsp:spPr>
        <a:xfrm>
          <a:off x="5336505" y="3871530"/>
          <a:ext cx="1112573" cy="865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5336505" y="3871530"/>
        <a:ext cx="1112573" cy="86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A377A-BA1B-4E25-9B3F-30BD1CE4E38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41083-A51D-47B7-978E-15C59835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41083-A51D-47B7-978E-15C59835C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A6A-7584-DA7C-B160-E14F486A3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B9AE7-C68F-C229-5178-6C94A74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04FB-EB0B-FACE-DA9C-969D1725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85031-EFD4-7415-AA8F-83BB85DA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5853-66B0-6443-FFB5-16DF7AC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EDD-B331-F64C-68BA-1F671DD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CD9F-6DF8-5A42-EA1B-AD8590AE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33E4-6F76-9CCC-012B-FF23CF7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926B-6EF5-3BB6-CCDA-CB5CD40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B3CB-0069-6965-E5B7-FBEF614A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B66C7-C31F-EB33-BB9A-258C37B42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0D3A-B956-EF16-54D4-87251087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B3B5-D69E-C42F-60F7-0ACB3BC4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DB4F-F058-3C21-3E9B-BA6E832F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840C-7B40-1034-0158-EBCCA6B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E6A-B4EF-920D-246D-18C4FD29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43B8-C8DD-BF05-3E45-27CC8C9B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9908-99DB-B5A0-CD4A-BCA0CC50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AC43-AB7F-762E-128C-B01101DF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52D8-249F-53E8-40DE-D50C4CA8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80C3-A577-0D9F-3028-90D007D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76FE-9427-8FAE-B5AB-B8636E1A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56B3-B6F2-7F25-B366-D5EFE89D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C3B6-E8F5-8FB9-DF41-C5E99C3A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AF44-01C1-BE21-1C75-3185CC53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2A5B-3C68-1FFD-3371-C583DE23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76A6-7669-AFBD-E299-69C1E787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9C5E2-B3FA-DC5C-0249-7DCD3A55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571E-1360-A6B5-47C8-A783B45A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8E0F6-6C49-A75D-A809-9493EA6A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DE7FD-7733-94E5-A812-5CEC0FB4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CAC4-741A-E7EF-6380-D0459CE6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B7D0-948F-D4C8-CBC2-4F4F458B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094E-E47D-40FF-42F5-01FC21FF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35CE-E2DD-AD6A-3705-2E6147F8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42475-EE83-463D-11AD-90C6A942B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44523-A1A0-1002-7718-F262547D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8EEEB-8541-EB20-1913-A57186AF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32830-6A70-9DBC-35B4-A3B8795C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EE73-4450-AB37-41FA-5C81E1A8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30FF2-5378-20C0-E840-DF7B947C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1B5C7-5056-9A0F-4F7B-4CB9EEDF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F6988-BC45-06E2-9B0F-6E197B4A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9A1FA-463A-F1BA-C8D8-8E570749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F18D-A8C7-A706-759A-CF44A78C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4D5DE-CAC5-0AF8-0082-7C613F84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4F1-F81F-F4EA-BA40-790BF6F0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A5CB-37BE-7042-375B-7D14E0E8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2C6E7-955E-21ED-1723-D9688372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0690-C973-5CC3-4FE0-C04C694F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5F21-C057-E559-3B2F-4FE3F073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A5BB-D177-D3B0-697C-DB0E1A5B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66FD-1253-5F01-D114-B9A20B10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9F534-A8C8-CF24-0B30-FDFFA446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D69AE-CFCA-56B5-BAB5-FB399AD19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A6EB-9910-6C31-93D7-85FF810A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BC7CC-F827-64B9-C0C9-8E9E6C5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6E17-E8F6-FA36-5793-0225A69E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D96B5-1242-5D8D-6680-287F03C0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55FF-C02C-5FDE-C876-2358813A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CFD9-E72E-0EF6-9DAC-171D089CC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C7F0-7028-49F4-B661-A0024F5D03D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ABA8-19AB-0F9D-F827-647EC635A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6F45-6BF1-AFB7-DA02-62FBEF0B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8083-1C73-4BFF-A71B-652EF077B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The Success Story of Sam Walton — Things to Know About Wal Mart and  Entrepreneurship | by Rutva Safi | Medium">
            <a:extLst>
              <a:ext uri="{FF2B5EF4-FFF2-40B4-BE49-F238E27FC236}">
                <a16:creationId xmlns:a16="http://schemas.microsoft.com/office/drawing/2014/main" id="{01B52601-826B-29FF-EBEA-F254B170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6EF8A6-0554-3422-58F4-11213CAB5726}"/>
              </a:ext>
            </a:extLst>
          </p:cNvPr>
          <p:cNvSpPr txBox="1"/>
          <p:nvPr/>
        </p:nvSpPr>
        <p:spPr>
          <a:xfrm rot="10800000" flipV="1">
            <a:off x="462987" y="1594176"/>
            <a:ext cx="41900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“If I had to single out one element in my life that has made a difference for me, it would be </a:t>
            </a:r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Passion to Compete.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 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― Sam Walton 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Book: Sam Walton - Made In America</a:t>
            </a:r>
          </a:p>
        </p:txBody>
      </p:sp>
    </p:spTree>
    <p:extLst>
      <p:ext uri="{BB962C8B-B14F-4D97-AF65-F5344CB8AC3E}">
        <p14:creationId xmlns:p14="http://schemas.microsoft.com/office/powerpoint/2010/main" val="41385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ECBA3E3-17B9-AC0F-305C-13BCB0F4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64" y="1050989"/>
            <a:ext cx="7482840" cy="55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5E5FE7B-7219-3B54-B456-D1D2BEA1FCB1}"/>
              </a:ext>
            </a:extLst>
          </p:cNvPr>
          <p:cNvSpPr/>
          <p:nvPr/>
        </p:nvSpPr>
        <p:spPr>
          <a:xfrm>
            <a:off x="329276" y="1791855"/>
            <a:ext cx="3108960" cy="386948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The Board notes down the </a:t>
            </a:r>
            <a:r>
              <a:rPr lang="en-US" b="1" dirty="0">
                <a:solidFill>
                  <a:srgbClr val="C00000"/>
                </a:solidFill>
              </a:rPr>
              <a:t>SCs having Revenue lower than the Average Revenue of SCs without </a:t>
            </a:r>
            <a:r>
              <a:rPr lang="en-US" b="1" dirty="0" err="1">
                <a:solidFill>
                  <a:srgbClr val="C00000"/>
                </a:solidFill>
              </a:rPr>
              <a:t>NMs</a:t>
            </a:r>
            <a:r>
              <a:rPr lang="en-US" dirty="0" err="1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They are confident that </a:t>
            </a:r>
            <a:r>
              <a:rPr lang="en-US" b="1" u="sng" dirty="0">
                <a:solidFill>
                  <a:srgbClr val="C00000"/>
                </a:solidFill>
              </a:rPr>
              <a:t>by inclusion of NMs into the premises of these SCs</a:t>
            </a:r>
            <a:r>
              <a:rPr lang="en-US" dirty="0">
                <a:solidFill>
                  <a:srgbClr val="C00000"/>
                </a:solidFill>
              </a:rPr>
              <a:t> will boost Number of Footfalls and in-turn also the Total Revenue of the SCs.</a:t>
            </a:r>
          </a:p>
        </p:txBody>
      </p:sp>
    </p:spTree>
    <p:extLst>
      <p:ext uri="{BB962C8B-B14F-4D97-AF65-F5344CB8AC3E}">
        <p14:creationId xmlns:p14="http://schemas.microsoft.com/office/powerpoint/2010/main" val="35027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A7523E1-ADC8-77FD-3CB5-81F1C4886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0AAFD-1746-648F-9683-58679CE0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79" y="116776"/>
            <a:ext cx="6508341" cy="66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496ACD8-18A8-7E08-F6BB-25F3381C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42" y="1781017"/>
            <a:ext cx="46577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4251B8-553A-E908-FAD3-1586B3A0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68" y="1896472"/>
            <a:ext cx="59436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139A974E-3BF0-1D2F-D413-5BE7F90CEAFD}"/>
              </a:ext>
            </a:extLst>
          </p:cNvPr>
          <p:cNvSpPr/>
          <p:nvPr/>
        </p:nvSpPr>
        <p:spPr>
          <a:xfrm>
            <a:off x="2130367" y="361640"/>
            <a:ext cx="2792615" cy="120072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>
                <a:solidFill>
                  <a:srgbClr val="C00000"/>
                </a:solidFill>
              </a:rPr>
              <a:t>RtA</a:t>
            </a:r>
            <a:r>
              <a:rPr lang="en-US" b="1" u="sng" dirty="0">
                <a:solidFill>
                  <a:srgbClr val="C00000"/>
                </a:solidFill>
              </a:rPr>
              <a:t> Parameter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Revenue to Area Ratio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A9A9E5AE-6527-5AF3-DCD9-2067DC5FC28A}"/>
              </a:ext>
            </a:extLst>
          </p:cNvPr>
          <p:cNvSpPr/>
          <p:nvPr/>
        </p:nvSpPr>
        <p:spPr>
          <a:xfrm>
            <a:off x="6993313" y="350253"/>
            <a:ext cx="2792615" cy="120072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>
                <a:solidFill>
                  <a:srgbClr val="C00000"/>
                </a:solidFill>
              </a:rPr>
              <a:t>RtS</a:t>
            </a:r>
            <a:r>
              <a:rPr lang="en-US" b="1" u="sng" dirty="0">
                <a:solidFill>
                  <a:srgbClr val="C00000"/>
                </a:solidFill>
              </a:rPr>
              <a:t> Parameter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Revenue to Staff Size Ratio</a:t>
            </a:r>
          </a:p>
        </p:txBody>
      </p:sp>
    </p:spTree>
    <p:extLst>
      <p:ext uri="{BB962C8B-B14F-4D97-AF65-F5344CB8AC3E}">
        <p14:creationId xmlns:p14="http://schemas.microsoft.com/office/powerpoint/2010/main" val="4816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735A9-E93D-6B55-38E8-7C83A65AB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2" y="1920240"/>
            <a:ext cx="4345473" cy="399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1C68DE-0091-9927-419A-A16F0712D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04" y="1877418"/>
            <a:ext cx="4496509" cy="40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6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40D1EBD-41E9-78ED-58B4-C124D833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44" y="2101787"/>
            <a:ext cx="10046218" cy="43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12950C36-DA9D-50D4-901B-E32515D7AAA5}"/>
              </a:ext>
            </a:extLst>
          </p:cNvPr>
          <p:cNvSpPr/>
          <p:nvPr/>
        </p:nvSpPr>
        <p:spPr>
          <a:xfrm>
            <a:off x="2065712" y="223094"/>
            <a:ext cx="9027160" cy="174014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C00000"/>
                </a:solidFill>
              </a:rPr>
              <a:t>Walmart Ecommerce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en-US" b="1" dirty="0">
                <a:solidFill>
                  <a:srgbClr val="C00000"/>
                </a:solidFill>
              </a:rPr>
              <a:t>Board directs the Communication department</a:t>
            </a:r>
            <a:r>
              <a:rPr lang="en-US" dirty="0">
                <a:solidFill>
                  <a:srgbClr val="C00000"/>
                </a:solidFill>
              </a:rPr>
              <a:t> to contact the above customers for a </a:t>
            </a:r>
            <a:r>
              <a:rPr lang="en-US" b="1" u="sng" dirty="0">
                <a:solidFill>
                  <a:srgbClr val="C00000"/>
                </a:solidFill>
              </a:rPr>
              <a:t>survey</a:t>
            </a:r>
            <a:r>
              <a:rPr lang="en-US" dirty="0">
                <a:solidFill>
                  <a:srgbClr val="C00000"/>
                </a:solidFill>
              </a:rPr>
              <a:t> “What attracts you to choose for options other than Home delivery” and in return they get </a:t>
            </a:r>
            <a:r>
              <a:rPr lang="en-US" b="1" u="sng" dirty="0">
                <a:solidFill>
                  <a:srgbClr val="C00000"/>
                </a:solidFill>
              </a:rPr>
              <a:t>reward points</a:t>
            </a:r>
            <a:r>
              <a:rPr lang="en-US" dirty="0">
                <a:solidFill>
                  <a:srgbClr val="C00000"/>
                </a:solidFill>
              </a:rPr>
              <a:t> for future shopping. This </a:t>
            </a:r>
            <a:r>
              <a:rPr lang="en-US" b="1" dirty="0">
                <a:solidFill>
                  <a:srgbClr val="C00000"/>
                </a:solidFill>
              </a:rPr>
              <a:t>survey is then used to improve the attractive factors</a:t>
            </a:r>
            <a:r>
              <a:rPr lang="en-US" dirty="0">
                <a:solidFill>
                  <a:srgbClr val="C00000"/>
                </a:solidFill>
              </a:rPr>
              <a:t> and pull more customers away from Home Delivery to other options (UPS, Fed-Ex, In-Store).</a:t>
            </a:r>
          </a:p>
        </p:txBody>
      </p:sp>
    </p:spTree>
    <p:extLst>
      <p:ext uri="{BB962C8B-B14F-4D97-AF65-F5344CB8AC3E}">
        <p14:creationId xmlns:p14="http://schemas.microsoft.com/office/powerpoint/2010/main" val="14664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0+ Best Christmas Quotes 2021 - Funny &amp; Inspirational Holiday Sayings">
            <a:extLst>
              <a:ext uri="{FF2B5EF4-FFF2-40B4-BE49-F238E27FC236}">
                <a16:creationId xmlns:a16="http://schemas.microsoft.com/office/drawing/2014/main" id="{9F240B03-AAA6-A780-A7EF-2320C2DB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76" y="997529"/>
            <a:ext cx="4457299" cy="27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C543080-930E-15B7-AF6E-951317CCFCC6}"/>
              </a:ext>
            </a:extLst>
          </p:cNvPr>
          <p:cNvSpPr/>
          <p:nvPr/>
        </p:nvSpPr>
        <p:spPr>
          <a:xfrm>
            <a:off x="329276" y="1754911"/>
            <a:ext cx="3108960" cy="450734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Christmas Vacation</a:t>
            </a:r>
            <a:r>
              <a:rPr lang="en-US" dirty="0">
                <a:solidFill>
                  <a:srgbClr val="C00000"/>
                </a:solidFill>
              </a:rPr>
              <a:t> is coming up in a few days and customers want to buy </a:t>
            </a:r>
            <a:r>
              <a:rPr lang="en-US" b="1" dirty="0">
                <a:solidFill>
                  <a:srgbClr val="C00000"/>
                </a:solidFill>
              </a:rPr>
              <a:t>DIY products</a:t>
            </a:r>
            <a:r>
              <a:rPr lang="en-US" dirty="0">
                <a:solidFill>
                  <a:srgbClr val="C00000"/>
                </a:solidFill>
              </a:rPr>
              <a:t> for their house decorations. This demand from consumers has pushed the Board to procure more </a:t>
            </a:r>
            <a:r>
              <a:rPr lang="en-US" b="1" dirty="0">
                <a:solidFill>
                  <a:srgbClr val="C00000"/>
                </a:solidFill>
              </a:rPr>
              <a:t>electronics </a:t>
            </a:r>
            <a:r>
              <a:rPr lang="en-US" dirty="0">
                <a:solidFill>
                  <a:srgbClr val="C00000"/>
                </a:solidFill>
              </a:rPr>
              <a:t>&amp; </a:t>
            </a:r>
            <a:r>
              <a:rPr lang="en-US" b="1" dirty="0">
                <a:solidFill>
                  <a:srgbClr val="C00000"/>
                </a:solidFill>
              </a:rPr>
              <a:t>hardware goods </a:t>
            </a:r>
            <a:r>
              <a:rPr lang="en-US" dirty="0">
                <a:solidFill>
                  <a:srgbClr val="C00000"/>
                </a:solidFill>
              </a:rPr>
              <a:t>from merchants.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Finding </a:t>
            </a:r>
            <a:r>
              <a:rPr lang="en-US" b="1" u="sng" dirty="0">
                <a:solidFill>
                  <a:srgbClr val="C00000"/>
                </a:solidFill>
              </a:rPr>
              <a:t>Merchants selling Electronics or Hardware products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856212-01BC-B1F5-A8A6-378279B4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8" y="564570"/>
            <a:ext cx="5573565" cy="59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2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7E039-8396-66D8-2525-C1D1D7D6B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87" y="592574"/>
            <a:ext cx="9554277" cy="56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5995F5F0-29AC-D1F2-AC88-28319C07E5D0}"/>
              </a:ext>
            </a:extLst>
          </p:cNvPr>
          <p:cNvSpPr/>
          <p:nvPr/>
        </p:nvSpPr>
        <p:spPr>
          <a:xfrm>
            <a:off x="297752" y="1745675"/>
            <a:ext cx="3108960" cy="450734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Walmart customers can choose their </a:t>
            </a:r>
            <a:r>
              <a:rPr lang="en-US" b="1" dirty="0">
                <a:solidFill>
                  <a:srgbClr val="C00000"/>
                </a:solidFill>
              </a:rPr>
              <a:t>choice of Delivery Type</a:t>
            </a:r>
            <a:r>
              <a:rPr lang="en-US" dirty="0">
                <a:solidFill>
                  <a:srgbClr val="C00000"/>
                </a:solidFill>
              </a:rPr>
              <a:t> from </a:t>
            </a:r>
            <a:r>
              <a:rPr lang="en-US" b="1" dirty="0">
                <a:solidFill>
                  <a:srgbClr val="C00000"/>
                </a:solidFill>
              </a:rPr>
              <a:t>Home, In-store, UPS and Fed-Ex</a:t>
            </a:r>
            <a:r>
              <a:rPr lang="en-US" dirty="0">
                <a:solidFill>
                  <a:srgbClr val="C00000"/>
                </a:solidFill>
              </a:rPr>
              <a:t>. The Board wanted to understand how the </a:t>
            </a:r>
            <a:r>
              <a:rPr lang="en-US" b="1" dirty="0">
                <a:solidFill>
                  <a:srgbClr val="C00000"/>
                </a:solidFill>
              </a:rPr>
              <a:t>price of an average order placed </a:t>
            </a:r>
            <a:r>
              <a:rPr lang="en-US" b="1" u="sng" dirty="0">
                <a:solidFill>
                  <a:srgbClr val="C00000"/>
                </a:solidFill>
              </a:rPr>
              <a:t>varies</a:t>
            </a:r>
            <a:r>
              <a:rPr lang="en-US" b="1" dirty="0">
                <a:solidFill>
                  <a:srgbClr val="C00000"/>
                </a:solidFill>
              </a:rPr>
              <a:t> with the type of delivery </a:t>
            </a:r>
            <a:r>
              <a:rPr lang="en-US" dirty="0">
                <a:solidFill>
                  <a:srgbClr val="C00000"/>
                </a:solidFill>
              </a:rPr>
              <a:t>chosen by the customer.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5E74231-75AE-2212-24F4-82431E01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08" y="476885"/>
            <a:ext cx="5883592" cy="589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2135A285-F00B-25DE-2278-44634E27AE96}"/>
              </a:ext>
            </a:extLst>
          </p:cNvPr>
          <p:cNvSpPr/>
          <p:nvPr/>
        </p:nvSpPr>
        <p:spPr>
          <a:xfrm>
            <a:off x="297751" y="1745675"/>
            <a:ext cx="3618265" cy="450734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Board of Directors are </a:t>
            </a:r>
            <a:r>
              <a:rPr lang="en-US" b="1" dirty="0">
                <a:solidFill>
                  <a:srgbClr val="C00000"/>
                </a:solidFill>
              </a:rPr>
              <a:t>worried if there is any case where customers are coming in (more Footfalls)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But the revenue is not as expected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Thus they wish to check for such cases where footfall is </a:t>
            </a:r>
            <a:r>
              <a:rPr lang="en-US" b="1" u="sng" dirty="0">
                <a:solidFill>
                  <a:srgbClr val="C00000"/>
                </a:solidFill>
              </a:rPr>
              <a:t>greater than 775 but total revenue less than 13000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C308E4-CD4C-F6D9-972C-DEF0F04E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410" y="1185148"/>
            <a:ext cx="7688154" cy="46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CBE26186-992B-E525-79B9-1FCC6E4FBEE8}"/>
              </a:ext>
            </a:extLst>
          </p:cNvPr>
          <p:cNvSpPr/>
          <p:nvPr/>
        </p:nvSpPr>
        <p:spPr>
          <a:xfrm>
            <a:off x="297752" y="1745675"/>
            <a:ext cx="3108960" cy="450734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Survey - Walmart customer’s having annual income above the threshold of $82k </a:t>
            </a:r>
            <a:r>
              <a:rPr lang="en-US" b="1" dirty="0">
                <a:solidFill>
                  <a:srgbClr val="C00000"/>
                </a:solidFill>
              </a:rPr>
              <a:t>agreed to buy a premium Walmart Plus</a:t>
            </a:r>
            <a:r>
              <a:rPr lang="en-US" dirty="0">
                <a:solidFill>
                  <a:srgbClr val="C00000"/>
                </a:solidFill>
              </a:rPr>
              <a:t> package for getting </a:t>
            </a:r>
            <a:r>
              <a:rPr lang="en-US" b="1" dirty="0">
                <a:solidFill>
                  <a:srgbClr val="C00000"/>
                </a:solidFill>
              </a:rPr>
              <a:t>early access to discounts &amp; exclusive goods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19F507E-5BB8-CCC2-61E4-B8F9CD028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0" y="1347788"/>
            <a:ext cx="59436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4CAD1AD-F0B8-B0E3-85B9-632B8386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657942"/>
            <a:ext cx="7561992" cy="52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83" y="2223486"/>
            <a:ext cx="1133237" cy="12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392E9-0CC5-1010-E41D-635662FA2F6F}"/>
              </a:ext>
            </a:extLst>
          </p:cNvPr>
          <p:cNvSpPr txBox="1"/>
          <p:nvPr/>
        </p:nvSpPr>
        <p:spPr>
          <a:xfrm>
            <a:off x="2549761" y="2223486"/>
            <a:ext cx="859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 Economic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57F7C-B265-1F91-B82D-C6743E4F9BA2}"/>
              </a:ext>
            </a:extLst>
          </p:cNvPr>
          <p:cNvSpPr txBox="1"/>
          <p:nvPr/>
        </p:nvSpPr>
        <p:spPr>
          <a:xfrm>
            <a:off x="1797377" y="273708"/>
            <a:ext cx="8597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IE6700 20991 Data Management for Analytics 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 05 Fall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1F3BD-EFC3-0ADD-2A88-25DC6E2EABFD}"/>
              </a:ext>
            </a:extLst>
          </p:cNvPr>
          <p:cNvSpPr txBox="1"/>
          <p:nvPr/>
        </p:nvSpPr>
        <p:spPr>
          <a:xfrm>
            <a:off x="318940" y="5952870"/>
            <a:ext cx="859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SANIDHYA MATHUR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33D14-F8A0-2C23-B024-6FEE39DF9592}"/>
              </a:ext>
            </a:extLst>
          </p:cNvPr>
          <p:cNvSpPr txBox="1"/>
          <p:nvPr/>
        </p:nvSpPr>
        <p:spPr>
          <a:xfrm>
            <a:off x="8265668" y="5952869"/>
            <a:ext cx="360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RAHUL SAI JANGILI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BAE95-223B-3D8A-2142-4D83DFC593DD}"/>
              </a:ext>
            </a:extLst>
          </p:cNvPr>
          <p:cNvSpPr txBox="1"/>
          <p:nvPr/>
        </p:nvSpPr>
        <p:spPr>
          <a:xfrm>
            <a:off x="4617562" y="3618852"/>
            <a:ext cx="288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07</a:t>
            </a:r>
          </a:p>
        </p:txBody>
      </p:sp>
    </p:spTree>
    <p:extLst>
      <p:ext uri="{BB962C8B-B14F-4D97-AF65-F5344CB8AC3E}">
        <p14:creationId xmlns:p14="http://schemas.microsoft.com/office/powerpoint/2010/main" val="225470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1E0A9A-5807-E57B-34CB-52AD2362F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37" y="447040"/>
            <a:ext cx="6532246" cy="59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A95BF-C0F9-B4C1-8FD8-D70EA785AFB0}"/>
              </a:ext>
            </a:extLst>
          </p:cNvPr>
          <p:cNvSpPr txBox="1"/>
          <p:nvPr/>
        </p:nvSpPr>
        <p:spPr>
          <a:xfrm>
            <a:off x="1483360" y="128345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4DEF0-8D2B-9933-E714-7FCBBC47789E}"/>
              </a:ext>
            </a:extLst>
          </p:cNvPr>
          <p:cNvSpPr txBox="1"/>
          <p:nvPr/>
        </p:nvSpPr>
        <p:spPr>
          <a:xfrm>
            <a:off x="1483360" y="2492494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Looking forward for your feedback! Happy to learn and share :)</a:t>
            </a:r>
          </a:p>
        </p:txBody>
      </p:sp>
    </p:spTree>
    <p:extLst>
      <p:ext uri="{BB962C8B-B14F-4D97-AF65-F5344CB8AC3E}">
        <p14:creationId xmlns:p14="http://schemas.microsoft.com/office/powerpoint/2010/main" val="28981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392E9-0CC5-1010-E41D-635662FA2F6F}"/>
              </a:ext>
            </a:extLst>
          </p:cNvPr>
          <p:cNvSpPr txBox="1"/>
          <p:nvPr/>
        </p:nvSpPr>
        <p:spPr>
          <a:xfrm>
            <a:off x="2415476" y="169485"/>
            <a:ext cx="8597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 Retail Stores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91CF76B-E63E-E5A6-377D-BD40911F9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096970"/>
              </p:ext>
            </p:extLst>
          </p:nvPr>
        </p:nvGraphicFramePr>
        <p:xfrm>
          <a:off x="508642" y="1613003"/>
          <a:ext cx="6450958" cy="500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5BD25-028D-B76D-9991-698E126581A0}"/>
              </a:ext>
            </a:extLst>
          </p:cNvPr>
          <p:cNvSpPr txBox="1"/>
          <p:nvPr/>
        </p:nvSpPr>
        <p:spPr>
          <a:xfrm>
            <a:off x="2050754" y="1857744"/>
            <a:ext cx="72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1962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09D03-0AB5-BA60-6B55-DF1025B8011D}"/>
              </a:ext>
            </a:extLst>
          </p:cNvPr>
          <p:cNvSpPr txBox="1"/>
          <p:nvPr/>
        </p:nvSpPr>
        <p:spPr>
          <a:xfrm>
            <a:off x="3268969" y="2867009"/>
            <a:ext cx="930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1988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DB811-40F6-F526-D53C-ADA0141FF8A5}"/>
              </a:ext>
            </a:extLst>
          </p:cNvPr>
          <p:cNvSpPr txBox="1"/>
          <p:nvPr/>
        </p:nvSpPr>
        <p:spPr>
          <a:xfrm>
            <a:off x="4600272" y="4223218"/>
            <a:ext cx="10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1998</a:t>
            </a:r>
            <a:endParaRPr lang="en-US" dirty="0"/>
          </a:p>
        </p:txBody>
      </p:sp>
      <p:pic>
        <p:nvPicPr>
          <p:cNvPr id="12290" name="Picture 2" descr="Walmart Supercenter - Grocery.com">
            <a:extLst>
              <a:ext uri="{FF2B5EF4-FFF2-40B4-BE49-F238E27FC236}">
                <a16:creationId xmlns:a16="http://schemas.microsoft.com/office/drawing/2014/main" id="{CA8DA4DE-6EF4-3EC4-3F15-9653249D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30" y="1439743"/>
            <a:ext cx="3952626" cy="2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Walmart Corporate - Photos of Walmart Neighborhood Markets">
            <a:extLst>
              <a:ext uri="{FF2B5EF4-FFF2-40B4-BE49-F238E27FC236}">
                <a16:creationId xmlns:a16="http://schemas.microsoft.com/office/drawing/2014/main" id="{3E3048D0-80C5-790B-EBEA-5E7BA405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6" y="4223218"/>
            <a:ext cx="4426523" cy="248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9A3AA-919A-30FD-1025-293B9A47F8E6}"/>
              </a:ext>
            </a:extLst>
          </p:cNvPr>
          <p:cNvSpPr txBox="1"/>
          <p:nvPr/>
        </p:nvSpPr>
        <p:spPr>
          <a:xfrm>
            <a:off x="5778832" y="5117609"/>
            <a:ext cx="10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2008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74D5E-E4CC-836A-6071-60929B3220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33" y="16833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4BA9ED-B1CE-5295-EBA7-CFEC76D9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64" y="283464"/>
            <a:ext cx="9740500" cy="6455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872C3-1035-EE15-7F22-AAD7D6678CD8}"/>
              </a:ext>
            </a:extLst>
          </p:cNvPr>
          <p:cNvSpPr txBox="1"/>
          <p:nvPr/>
        </p:nvSpPr>
        <p:spPr>
          <a:xfrm>
            <a:off x="340203" y="3511296"/>
            <a:ext cx="1265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b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b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E8AA3-056B-0BE9-0152-C7DACBD62D1C}"/>
              </a:ext>
            </a:extLst>
          </p:cNvPr>
          <p:cNvSpPr txBox="1"/>
          <p:nvPr/>
        </p:nvSpPr>
        <p:spPr>
          <a:xfrm>
            <a:off x="-340518" y="2023732"/>
            <a:ext cx="2886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Conceptual Model using</a:t>
            </a:r>
          </a:p>
        </p:txBody>
      </p:sp>
    </p:spTree>
    <p:extLst>
      <p:ext uri="{BB962C8B-B14F-4D97-AF65-F5344CB8AC3E}">
        <p14:creationId xmlns:p14="http://schemas.microsoft.com/office/powerpoint/2010/main" val="30626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219D9-687D-EA2E-0B3B-CDEF76879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53" y="224028"/>
            <a:ext cx="9771211" cy="640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94591E-E297-D47E-2FFC-4682C2A9C487}"/>
              </a:ext>
            </a:extLst>
          </p:cNvPr>
          <p:cNvSpPr txBox="1"/>
          <p:nvPr/>
        </p:nvSpPr>
        <p:spPr>
          <a:xfrm>
            <a:off x="340203" y="3511296"/>
            <a:ext cx="1265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b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b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FA64E-B6FB-2EAE-6F23-8305904F4219}"/>
              </a:ext>
            </a:extLst>
          </p:cNvPr>
          <p:cNvSpPr txBox="1"/>
          <p:nvPr/>
        </p:nvSpPr>
        <p:spPr>
          <a:xfrm>
            <a:off x="-340518" y="2023732"/>
            <a:ext cx="2886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Conceptual Model using</a:t>
            </a:r>
          </a:p>
        </p:txBody>
      </p:sp>
    </p:spTree>
    <p:extLst>
      <p:ext uri="{BB962C8B-B14F-4D97-AF65-F5344CB8AC3E}">
        <p14:creationId xmlns:p14="http://schemas.microsoft.com/office/powerpoint/2010/main" val="38793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5B17F6-9504-8E6F-843E-C80CE574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81" y="210312"/>
            <a:ext cx="5554935" cy="625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4EA2D-63A1-67CC-5C77-DD25416C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76" y="201168"/>
            <a:ext cx="5583184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1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A426B-6725-051B-53D4-C88D7C1A3B2D}"/>
              </a:ext>
            </a:extLst>
          </p:cNvPr>
          <p:cNvSpPr txBox="1"/>
          <p:nvPr/>
        </p:nvSpPr>
        <p:spPr>
          <a:xfrm>
            <a:off x="1761542" y="319614"/>
            <a:ext cx="109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Neighbourhood Market ~ Easy access to local goods, products, groceries and much more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24020-EBC2-3F51-C952-02E1FDCCB798}"/>
              </a:ext>
            </a:extLst>
          </p:cNvPr>
          <p:cNvSpPr txBox="1"/>
          <p:nvPr/>
        </p:nvSpPr>
        <p:spPr>
          <a:xfrm>
            <a:off x="4349294" y="688946"/>
            <a:ext cx="753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~ Located within the premises of </a:t>
            </a:r>
            <a:r>
              <a:rPr lang="en-US" sz="1800" b="1" i="0" u="sng" strike="noStrike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Supercenter Complex</a:t>
            </a:r>
            <a:endParaRPr lang="en-US" b="1" u="sng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2177B-D8D6-7637-1C8D-E15A57947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33" y="2228476"/>
            <a:ext cx="9457597" cy="4230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8A337A-2FEF-73F6-B612-922AC5F0E34B}"/>
              </a:ext>
            </a:extLst>
          </p:cNvPr>
          <p:cNvSpPr txBox="1"/>
          <p:nvPr/>
        </p:nvSpPr>
        <p:spPr>
          <a:xfrm>
            <a:off x="1761542" y="1135545"/>
            <a:ext cx="6341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Till date, only a few (</a:t>
            </a:r>
            <a:r>
              <a:rPr 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our case) </a:t>
            </a:r>
            <a:r>
              <a:rPr 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Supercenters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</a:t>
            </a:r>
            <a:r>
              <a:rPr 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Neighbourhood Markets</a:t>
            </a:r>
            <a:endParaRPr lang="en-US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2484C2B8-38CF-4EDA-D22E-040171E6C3D5}"/>
              </a:ext>
            </a:extLst>
          </p:cNvPr>
          <p:cNvSpPr/>
          <p:nvPr/>
        </p:nvSpPr>
        <p:spPr>
          <a:xfrm>
            <a:off x="345440" y="1427769"/>
            <a:ext cx="4821209" cy="4741285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The Board of Directors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wants to 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compare and explore the impact on the Number of Footfalls and Total Revenue Generated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n-US" sz="1800" b="1" i="0" u="sng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SCs with NMs &amp; those without it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941470-6E45-E757-06EB-B7DD7CBB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1" y="1307425"/>
            <a:ext cx="7891272" cy="52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040A380E-B4A8-A7DE-679E-15B6CAF37FFC}"/>
              </a:ext>
            </a:extLst>
          </p:cNvPr>
          <p:cNvSpPr/>
          <p:nvPr/>
        </p:nvSpPr>
        <p:spPr>
          <a:xfrm>
            <a:off x="548640" y="1399032"/>
            <a:ext cx="3108960" cy="498348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 out of the </a:t>
            </a:r>
            <a:r>
              <a:rPr lang="en-US" b="1" u="sng" dirty="0">
                <a:solidFill>
                  <a:srgbClr val="C00000"/>
                </a:solidFill>
              </a:rPr>
              <a:t>Total of 10 SCs with NMs</a:t>
            </a:r>
            <a:r>
              <a:rPr lang="en-US" dirty="0">
                <a:solidFill>
                  <a:srgbClr val="C00000"/>
                </a:solidFill>
              </a:rPr>
              <a:t>, 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9 satisfy the condition of having Footfall and Revenue more than that of SCs without </a:t>
            </a:r>
            <a:r>
              <a:rPr lang="en-US" dirty="0" err="1">
                <a:solidFill>
                  <a:srgbClr val="C00000"/>
                </a:solidFill>
              </a:rPr>
              <a:t>NMs.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Thus, we can conclude that having NMs within the premises of SCs certainly boosts the number of footfalls and total revenue of the SC complex.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0E96FCAD-E8BC-C9A5-1679-1F3B698FCF81}"/>
              </a:ext>
            </a:extLst>
          </p:cNvPr>
          <p:cNvSpPr/>
          <p:nvPr/>
        </p:nvSpPr>
        <p:spPr>
          <a:xfrm>
            <a:off x="7395465" y="784037"/>
            <a:ext cx="4153407" cy="4492218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The Board of Directors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now wants </a:t>
            </a:r>
            <a:r>
              <a:rPr lang="en-US" b="1" dirty="0">
                <a:solidFill>
                  <a:srgbClr val="C00000"/>
                </a:solidFill>
              </a:rPr>
              <a:t>pinpoint the particular SC with NM which is underperforming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algn="just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B97A6D7-4E42-0FE3-AB8B-47AE252D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6" y="130736"/>
            <a:ext cx="991196" cy="1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5973461-9EB3-92A7-36E6-E89A8651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0" y="941406"/>
            <a:ext cx="8095488" cy="56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AE03C492-E2C8-537F-0FE2-0F309AE703BE}"/>
              </a:ext>
            </a:extLst>
          </p:cNvPr>
          <p:cNvSpPr/>
          <p:nvPr/>
        </p:nvSpPr>
        <p:spPr>
          <a:xfrm>
            <a:off x="320040" y="1472184"/>
            <a:ext cx="3108960" cy="498348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C00000"/>
                </a:solidFill>
              </a:rPr>
              <a:t>SC037 which hosts NM008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No. of Footfalls = </a:t>
            </a:r>
            <a:r>
              <a:rPr lang="en-US" b="1" dirty="0">
                <a:solidFill>
                  <a:srgbClr val="C00000"/>
                </a:solidFill>
              </a:rPr>
              <a:t>650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Total Revenue as </a:t>
            </a:r>
            <a:r>
              <a:rPr lang="en-US" b="1" dirty="0">
                <a:solidFill>
                  <a:srgbClr val="C00000"/>
                </a:solidFill>
              </a:rPr>
              <a:t>$16.7k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Threshold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Revenue = $12.5k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No. of footfalls = 694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Falls short by 44</a:t>
            </a:r>
            <a:r>
              <a:rPr lang="en-US" dirty="0">
                <a:solidFill>
                  <a:srgbClr val="C00000"/>
                </a:solidFill>
              </a:rPr>
              <a:t> of the benchmark of 694 footfalls.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B53461A9-07E2-FE7E-C8F6-12838EDD3EBE}"/>
              </a:ext>
            </a:extLst>
          </p:cNvPr>
          <p:cNvSpPr/>
          <p:nvPr/>
        </p:nvSpPr>
        <p:spPr>
          <a:xfrm>
            <a:off x="7395465" y="784037"/>
            <a:ext cx="4153407" cy="4492218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The Board of Directors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now wants to open more NM in SC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premises,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b="1" u="sng" dirty="0">
                <a:solidFill>
                  <a:srgbClr val="C00000"/>
                </a:solidFill>
                <a:latin typeface="Arial" panose="020B0604020202020204" pitchFamily="34" charset="0"/>
              </a:rPr>
              <a:t>BUT which ones to choose first?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612</Words>
  <Application>Microsoft Office PowerPoint</Application>
  <PresentationFormat>Widescreen</PresentationFormat>
  <Paragraphs>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sanidhyamathur@gmail.com</dc:creator>
  <cp:lastModifiedBy>Rahul Jangili</cp:lastModifiedBy>
  <cp:revision>2</cp:revision>
  <dcterms:created xsi:type="dcterms:W3CDTF">2022-12-05T00:54:30Z</dcterms:created>
  <dcterms:modified xsi:type="dcterms:W3CDTF">2022-12-05T21:47:42Z</dcterms:modified>
</cp:coreProperties>
</file>