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9" r:id="rId5"/>
    <p:sldId id="258" r:id="rId6"/>
    <p:sldId id="260" r:id="rId7"/>
    <p:sldId id="278" r:id="rId8"/>
    <p:sldId id="261" r:id="rId9"/>
    <p:sldId id="262" r:id="rId10"/>
    <p:sldId id="263" r:id="rId11"/>
    <p:sldId id="264" r:id="rId12"/>
    <p:sldId id="273" r:id="rId13"/>
    <p:sldId id="274" r:id="rId14"/>
    <p:sldId id="275" r:id="rId15"/>
    <p:sldId id="265" r:id="rId16"/>
    <p:sldId id="269" r:id="rId17"/>
    <p:sldId id="271" r:id="rId18"/>
    <p:sldId id="266" r:id="rId19"/>
    <p:sldId id="267" r:id="rId20"/>
    <p:sldId id="272" r:id="rId21"/>
    <p:sldId id="270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DCD8-5944-D93D-632C-8D2BBF362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C0F97-BA3F-7A28-05DE-6E8C3ED2C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F79D-D087-2FEB-4754-6219DEC5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48A4-CE1D-45CD-8489-DA05F92C50E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221B9-88A1-D3FE-7B81-6985C8FC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CC6B5-EA07-6CE0-52BB-1C6E6FDC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6C21-6C19-4B2D-BEC3-0E801F38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718A-0380-67F9-2151-80AE0BF8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4CA2C-611B-F0F0-0357-AC9E67BD2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53E98-C158-EDD9-C9EF-05A0B4B0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48A4-CE1D-45CD-8489-DA05F92C50E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EA23-2802-39D2-587E-1FE43262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9BDF4-C2E0-4A32-370F-B4B65830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6C21-6C19-4B2D-BEC3-0E801F38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E303C-E39C-1F27-974F-119277BEF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CF60B-F298-904E-061B-E42AD0AE1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656D2-3D2B-FE58-299C-A5DED301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48A4-CE1D-45CD-8489-DA05F92C50E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4B708-84E1-A8B4-469A-919A813A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09AB5-1F39-EA58-D4A5-0EE81DF6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6C21-6C19-4B2D-BEC3-0E801F38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9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A6EC-FF56-3DFB-4E43-529755C8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3073-9F91-104B-2D17-D62FF245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5F2A5-D49C-C283-76AA-A630D4EE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48A4-CE1D-45CD-8489-DA05F92C50E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C0A0B-24D1-F349-3F45-5E83660B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A4C11-4FF2-DD3E-9738-982686AF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6C21-6C19-4B2D-BEC3-0E801F38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0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AEAE-B30E-773F-5EA0-73917A35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C64D1-D116-8EB5-AC46-F30649925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4D082-C6BE-E91D-B9E7-9A08FF34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48A4-CE1D-45CD-8489-DA05F92C50E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C8FE8-58B7-CC58-F7C0-13D330F8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2B44-04D5-A701-41B7-414F2412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6C21-6C19-4B2D-BEC3-0E801F38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1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3029-0B49-BB70-FB49-A3E0F7E8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65FB-3F22-12E2-3FE6-7DF6FA7E1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45267-F500-C799-9A19-CAEBC4F83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43F33-59B4-EB0F-B455-DE3D4AFC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48A4-CE1D-45CD-8489-DA05F92C50E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E9EEF-576B-2B46-D2AB-3F9F8491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BC747-FFFD-7EC8-F6D9-163FABEF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6C21-6C19-4B2D-BEC3-0E801F38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7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798B-FA6D-0BC7-0D88-52245A64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20526-69C6-F64A-8F88-2DB5F7F6D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7959F-3690-D284-7661-F2A70CF33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9242D-8E15-A424-4CA4-1E5FAD1FA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E6208-1C04-96A7-7ED9-FA0E59A4B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FE418-F3E1-6F16-7478-027E1CCD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48A4-CE1D-45CD-8489-DA05F92C50E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073D0-80D2-FA98-43FC-20505AE6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85E07-CF4C-DE7C-F5BA-2CDEC49D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6C21-6C19-4B2D-BEC3-0E801F38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8C31-83E9-C347-543E-58BB35B1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BA6A-4311-FAF1-523A-C2D75D1D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48A4-CE1D-45CD-8489-DA05F92C50E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68FD0-0E74-3E55-B61D-D0EEDBCB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F95E5-E0B8-05C3-8FDB-6A27A547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6C21-6C19-4B2D-BEC3-0E801F38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7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B95C1-182F-E4F6-B67A-EA627B7D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48A4-CE1D-45CD-8489-DA05F92C50E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01104-2D81-9A0C-F118-378627F1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17B51-3BAA-E8F9-E3B3-5896BB8D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6C21-6C19-4B2D-BEC3-0E801F38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8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91C0-AAF1-DC4D-4970-16FF868B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CBC4-BCF5-D224-7CCD-9010529EC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A6755-6181-896F-D328-000080121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6F53E-786D-81A7-18CC-84CF7821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48A4-CE1D-45CD-8489-DA05F92C50E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F6423-3A12-ACE2-0BB9-229A6281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F485D-BE4B-9180-9758-2B13CBF8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6C21-6C19-4B2D-BEC3-0E801F38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6039-E589-7DE3-C95D-7DD58D6F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1E741-D799-3B55-6735-74E485B64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9A059-8508-035E-A3A6-8A1548007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03A72-E5A4-A87B-ECDF-F979176D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48A4-CE1D-45CD-8489-DA05F92C50E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9F2B5-1C19-FFCF-B026-F8FEFCB5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D9137-4DE7-04F7-3BAD-6A56D0BD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6C21-6C19-4B2D-BEC3-0E801F38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5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7D2D2-C55F-29DB-F7CC-E3816E1D9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9994-898E-C09D-2819-D1E905C1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A1A77-D059-6807-B82B-315138BEA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48A4-CE1D-45CD-8489-DA05F92C50EF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82437-08A6-1FCB-48CB-9A3F02E0C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D6043-9F29-00C7-82FA-FA6F4F5EF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D6C21-6C19-4B2D-BEC3-0E801F38E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3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0C8C-C49D-B010-B007-AE28D7844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 and Causation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5713F-7869-563C-9487-D6026AD63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Diego Romero</a:t>
            </a:r>
          </a:p>
          <a:p>
            <a:r>
              <a:rPr lang="en-US" dirty="0"/>
              <a:t>September 6, 2023</a:t>
            </a:r>
          </a:p>
        </p:txBody>
      </p:sp>
    </p:spTree>
    <p:extLst>
      <p:ext uri="{BB962C8B-B14F-4D97-AF65-F5344CB8AC3E}">
        <p14:creationId xmlns:p14="http://schemas.microsoft.com/office/powerpoint/2010/main" val="212488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6025-EB3E-AD87-EC55-A1E7B472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8C61A-A4C0-5E1D-195E-8C7EDB16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Covariance, correlation coefficient and the slope of the regression line measure </a:t>
            </a:r>
            <a:r>
              <a:rPr lang="en-US" i="1" dirty="0"/>
              <a:t>linear </a:t>
            </a:r>
            <a:r>
              <a:rPr lang="en-US" dirty="0"/>
              <a:t>relationships between variables.</a:t>
            </a:r>
          </a:p>
          <a:p>
            <a:pPr lvl="1"/>
            <a:r>
              <a:rPr lang="en-US" dirty="0"/>
              <a:t>It is important to visualize the data (via </a:t>
            </a:r>
            <a:r>
              <a:rPr lang="en-US" i="1" dirty="0"/>
              <a:t>scatterplots</a:t>
            </a:r>
            <a:r>
              <a:rPr lang="en-US" dirty="0"/>
              <a:t>) to understand the relation between the variables.  </a:t>
            </a:r>
          </a:p>
          <a:p>
            <a:pPr lvl="1"/>
            <a:r>
              <a:rPr lang="en-US" dirty="0"/>
              <a:t>We can still assess correlations by transforming the variables when the relation appears non-linear.</a:t>
            </a:r>
          </a:p>
        </p:txBody>
      </p:sp>
    </p:spTree>
    <p:extLst>
      <p:ext uri="{BB962C8B-B14F-4D97-AF65-F5344CB8AC3E}">
        <p14:creationId xmlns:p14="http://schemas.microsoft.com/office/powerpoint/2010/main" val="150104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E3D0-46D0-3E1A-C664-15D5718E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correlation useful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BD12-BBFB-E08E-5A35-6212EAEF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Description: </a:t>
            </a:r>
          </a:p>
          <a:p>
            <a:pPr lvl="1"/>
            <a:r>
              <a:rPr lang="en-US" dirty="0"/>
              <a:t>Describe the relation between two variables. </a:t>
            </a:r>
          </a:p>
          <a:p>
            <a:r>
              <a:rPr lang="en-US" dirty="0"/>
              <a:t>Forecasting</a:t>
            </a:r>
          </a:p>
          <a:p>
            <a:pPr lvl="1"/>
            <a:r>
              <a:rPr lang="en-US" dirty="0"/>
              <a:t>Predict values of one variable based on your knowledge of values of another variable. </a:t>
            </a:r>
          </a:p>
          <a:p>
            <a:pPr lvl="1"/>
            <a:r>
              <a:rPr lang="en-US" dirty="0"/>
              <a:t>Further assumptions needed: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 relationship you uncovered is no simply due to chance.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 sample you are using is representative.</a:t>
            </a:r>
          </a:p>
        </p:txBody>
      </p:sp>
    </p:spTree>
    <p:extLst>
      <p:ext uri="{BB962C8B-B14F-4D97-AF65-F5344CB8AC3E}">
        <p14:creationId xmlns:p14="http://schemas.microsoft.com/office/powerpoint/2010/main" val="179069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EA3DA0-8D92-8054-D0CD-9AB7A6FCF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798430"/>
              </p:ext>
            </p:extLst>
          </p:nvPr>
        </p:nvGraphicFramePr>
        <p:xfrm>
          <a:off x="1493520" y="455496"/>
          <a:ext cx="3931294" cy="3148369"/>
        </p:xfrm>
        <a:graphic>
          <a:graphicData uri="http://schemas.openxmlformats.org/drawingml/2006/table">
            <a:tbl>
              <a:tblPr/>
              <a:tblGrid>
                <a:gridCol w="1965647">
                  <a:extLst>
                    <a:ext uri="{9D8B030D-6E8A-4147-A177-3AD203B41FA5}">
                      <a16:colId xmlns:a16="http://schemas.microsoft.com/office/drawing/2014/main" val="675217881"/>
                    </a:ext>
                  </a:extLst>
                </a:gridCol>
                <a:gridCol w="1965647">
                  <a:extLst>
                    <a:ext uri="{9D8B030D-6E8A-4147-A177-3AD203B41FA5}">
                      <a16:colId xmlns:a16="http://schemas.microsoft.com/office/drawing/2014/main" val="3454316228"/>
                    </a:ext>
                  </a:extLst>
                </a:gridCol>
              </a:tblGrid>
              <a:tr h="192935"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Season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Result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306527"/>
                  </a:ext>
                </a:extLst>
              </a:tr>
              <a:tr h="37741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1999-2000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Real Madrid 3-0 Juventus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82282"/>
                  </a:ext>
                </a:extLst>
              </a:tr>
              <a:tr h="377413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2001-02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>
                          <a:effectLst/>
                        </a:rPr>
                        <a:t>Real Madrid 2-1 Bayer Leverkusen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137751"/>
                  </a:ext>
                </a:extLst>
              </a:tr>
              <a:tr h="377413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2013-14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>
                          <a:effectLst/>
                        </a:rPr>
                        <a:t>Real Madrid 4-1 Atletico Madrid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6526"/>
                  </a:ext>
                </a:extLst>
              </a:tr>
              <a:tr h="561892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2015-16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>
                          <a:effectLst/>
                        </a:rPr>
                        <a:t>Real Madrid 1-1 Atletico Madrid (Real won 5-3 on pens)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87968"/>
                  </a:ext>
                </a:extLst>
              </a:tr>
              <a:tr h="377413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2016-17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Real Madrid 4-1 Juventus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87304"/>
                  </a:ext>
                </a:extLst>
              </a:tr>
              <a:tr h="377413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2017-18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Real Madrid 3-1 Liverpool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225"/>
                  </a:ext>
                </a:extLst>
              </a:tr>
              <a:tr h="37741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2021-22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Real Madrid vs Liverpool ???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80511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DFDB845-83B6-C3B3-C6F4-F9D93DAEB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727081"/>
              </p:ext>
            </p:extLst>
          </p:nvPr>
        </p:nvGraphicFramePr>
        <p:xfrm>
          <a:off x="6918960" y="433472"/>
          <a:ext cx="3931294" cy="6259084"/>
        </p:xfrm>
        <a:graphic>
          <a:graphicData uri="http://schemas.openxmlformats.org/drawingml/2006/table">
            <a:tbl>
              <a:tblPr/>
              <a:tblGrid>
                <a:gridCol w="1965647">
                  <a:extLst>
                    <a:ext uri="{9D8B030D-6E8A-4147-A177-3AD203B41FA5}">
                      <a16:colId xmlns:a16="http://schemas.microsoft.com/office/drawing/2014/main" val="675217881"/>
                    </a:ext>
                  </a:extLst>
                </a:gridCol>
                <a:gridCol w="1965647">
                  <a:extLst>
                    <a:ext uri="{9D8B030D-6E8A-4147-A177-3AD203B41FA5}">
                      <a16:colId xmlns:a16="http://schemas.microsoft.com/office/drawing/2014/main" val="3454316228"/>
                    </a:ext>
                  </a:extLst>
                </a:gridCol>
              </a:tblGrid>
              <a:tr h="19293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Season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Result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306527"/>
                  </a:ext>
                </a:extLst>
              </a:tr>
              <a:tr h="192935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1955-56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Real Madrid 4-3 Reims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008684"/>
                  </a:ext>
                </a:extLst>
              </a:tr>
              <a:tr h="377413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1956-57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Real Madrid 2-0 Fiorentina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97546"/>
                  </a:ext>
                </a:extLst>
              </a:tr>
              <a:tr h="377413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1957-58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>
                          <a:effectLst/>
                        </a:rPr>
                        <a:t>Real Madrid 3-2 AC Milan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35533"/>
                  </a:ext>
                </a:extLst>
              </a:tr>
              <a:tr h="192935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1958-59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Real Madrid 2-0 Reims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320457"/>
                  </a:ext>
                </a:extLst>
              </a:tr>
              <a:tr h="377413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1959-60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effectLst/>
                        </a:rPr>
                        <a:t>Real Madrid 7-3 Eintracht Frankfurt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753650"/>
                  </a:ext>
                </a:extLst>
              </a:tr>
              <a:tr h="192935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1961-62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Benfica 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5-3</a:t>
                      </a:r>
                      <a:r>
                        <a:rPr lang="en-US" sz="1300" dirty="0">
                          <a:effectLst/>
                        </a:rPr>
                        <a:t> Real Madrid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654863"/>
                  </a:ext>
                </a:extLst>
              </a:tr>
              <a:tr h="377413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1963-64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>
                          <a:effectLst/>
                        </a:rPr>
                        <a:t>Inter </a:t>
                      </a:r>
                      <a:r>
                        <a:rPr lang="es-ES" sz="1300" dirty="0" err="1">
                          <a:effectLst/>
                        </a:rPr>
                        <a:t>Milan</a:t>
                      </a:r>
                      <a:r>
                        <a:rPr lang="es-ES" sz="1300" dirty="0">
                          <a:effectLst/>
                        </a:rPr>
                        <a:t> </a:t>
                      </a:r>
                      <a:r>
                        <a:rPr lang="es-ES" sz="1300" dirty="0">
                          <a:solidFill>
                            <a:srgbClr val="FF0000"/>
                          </a:solidFill>
                          <a:effectLst/>
                        </a:rPr>
                        <a:t>3-1</a:t>
                      </a:r>
                      <a:r>
                        <a:rPr lang="es-ES" sz="1300" dirty="0">
                          <a:effectLst/>
                        </a:rPr>
                        <a:t> Real Madrid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99276"/>
                  </a:ext>
                </a:extLst>
              </a:tr>
              <a:tr h="192935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1965-66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Real Madrid 2-1 Partizan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61945"/>
                  </a:ext>
                </a:extLst>
              </a:tr>
              <a:tr h="377413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1980-81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effectLst/>
                        </a:rPr>
                        <a:t>Liverpool 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</a:rPr>
                        <a:t>1-0</a:t>
                      </a:r>
                      <a:r>
                        <a:rPr lang="en-US" sz="1300" dirty="0">
                          <a:effectLst/>
                        </a:rPr>
                        <a:t> Real Madrid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616029"/>
                  </a:ext>
                </a:extLst>
              </a:tr>
              <a:tr h="377413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1997-98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Real Madrid 1-0 Juventus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137843"/>
                  </a:ext>
                </a:extLst>
              </a:tr>
              <a:tr h="377413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1999-2000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Real Madrid 3-0 Juventus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82282"/>
                  </a:ext>
                </a:extLst>
              </a:tr>
              <a:tr h="377413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2001-02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>
                          <a:effectLst/>
                        </a:rPr>
                        <a:t>Real Madrid 2-1 Bayer Leverkusen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137751"/>
                  </a:ext>
                </a:extLst>
              </a:tr>
              <a:tr h="377413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2013-14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>
                          <a:effectLst/>
                        </a:rPr>
                        <a:t>Real Madrid 4-1 Atletico Madrid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6526"/>
                  </a:ext>
                </a:extLst>
              </a:tr>
              <a:tr h="561892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2015-16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>
                          <a:effectLst/>
                        </a:rPr>
                        <a:t>Real Madrid 1-1 Atletico Madrid (Real won 5-3 on pens)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587968"/>
                  </a:ext>
                </a:extLst>
              </a:tr>
              <a:tr h="377413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2016-17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Real Madrid 4-1 Juventus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87304"/>
                  </a:ext>
                </a:extLst>
              </a:tr>
              <a:tr h="377413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2017-18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Real Madrid 3-1 Liverpool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43225"/>
                  </a:ext>
                </a:extLst>
              </a:tr>
              <a:tr h="377413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2021-22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effectLst/>
                        </a:rPr>
                        <a:t>Real Madrid vs Liverpool ???</a:t>
                      </a:r>
                    </a:p>
                  </a:txBody>
                  <a:tcPr marL="3493" marR="3493" marT="3493" marB="34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8051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9FB690-07B4-7DED-49B7-B701CB86EC49}"/>
              </a:ext>
            </a:extLst>
          </p:cNvPr>
          <p:cNvSpPr txBox="1"/>
          <p:nvPr/>
        </p:nvSpPr>
        <p:spPr>
          <a:xfrm>
            <a:off x="2794000" y="3703320"/>
            <a:ext cx="165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Finals</a:t>
            </a:r>
          </a:p>
          <a:p>
            <a:r>
              <a:rPr lang="en-US" dirty="0"/>
              <a:t>6 Victories</a:t>
            </a:r>
          </a:p>
          <a:p>
            <a:r>
              <a:rPr lang="en-US" dirty="0"/>
              <a:t>100%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B219F-EE50-35C4-EDCC-BD30B2A129E1}"/>
              </a:ext>
            </a:extLst>
          </p:cNvPr>
          <p:cNvSpPr txBox="1"/>
          <p:nvPr/>
        </p:nvSpPr>
        <p:spPr>
          <a:xfrm>
            <a:off x="2794000" y="4912360"/>
            <a:ext cx="165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Finals</a:t>
            </a:r>
          </a:p>
          <a:p>
            <a:r>
              <a:rPr lang="en-US" dirty="0"/>
              <a:t>13 Victories</a:t>
            </a:r>
          </a:p>
          <a:p>
            <a:r>
              <a:rPr lang="en-US" dirty="0"/>
              <a:t>81%</a:t>
            </a:r>
          </a:p>
        </p:txBody>
      </p:sp>
    </p:spTree>
    <p:extLst>
      <p:ext uri="{BB962C8B-B14F-4D97-AF65-F5344CB8AC3E}">
        <p14:creationId xmlns:p14="http://schemas.microsoft.com/office/powerpoint/2010/main" val="126352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E3D0-46D0-3E1A-C664-15D5718E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correlation useful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BD12-BBFB-E08E-5A35-6212EAEF7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42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Description: </a:t>
            </a:r>
          </a:p>
          <a:p>
            <a:pPr lvl="1"/>
            <a:r>
              <a:rPr lang="en-US" dirty="0"/>
              <a:t>Describe the relation between two variables. </a:t>
            </a:r>
          </a:p>
          <a:p>
            <a:r>
              <a:rPr lang="en-US" dirty="0"/>
              <a:t>Forecasting</a:t>
            </a:r>
          </a:p>
          <a:p>
            <a:pPr lvl="1"/>
            <a:r>
              <a:rPr lang="en-US" dirty="0"/>
              <a:t>Predict values of one variable based on your knowledge of values of another variable. </a:t>
            </a:r>
          </a:p>
          <a:p>
            <a:pPr lvl="1"/>
            <a:r>
              <a:rPr lang="en-US" dirty="0"/>
              <a:t>Further assumptions needed: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 relationship you uncovered is no simply due to chance.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 sample you are using is representative.</a:t>
            </a:r>
          </a:p>
          <a:p>
            <a:r>
              <a:rPr lang="en-US" dirty="0"/>
              <a:t>Studying causality</a:t>
            </a:r>
          </a:p>
          <a:p>
            <a:pPr lvl="1"/>
            <a:r>
              <a:rPr lang="en-US" dirty="0"/>
              <a:t>Need: </a:t>
            </a:r>
            <a:r>
              <a:rPr lang="en-US" b="1" dirty="0"/>
              <a:t>significant correlation </a:t>
            </a:r>
            <a:r>
              <a:rPr lang="en-US" dirty="0"/>
              <a:t>+ either </a:t>
            </a:r>
            <a:r>
              <a:rPr lang="en-US" b="1" dirty="0"/>
              <a:t>temporal precedence </a:t>
            </a:r>
            <a:r>
              <a:rPr lang="en-US" dirty="0"/>
              <a:t>of </a:t>
            </a:r>
            <a:r>
              <a:rPr lang="en-US" b="1" dirty="0"/>
              <a:t>theoretical justification</a:t>
            </a:r>
          </a:p>
          <a:p>
            <a:pPr lvl="1"/>
            <a:r>
              <a:rPr lang="en-US" dirty="0"/>
              <a:t>Correlation does not imply causation</a:t>
            </a:r>
          </a:p>
          <a:p>
            <a:pPr lvl="1"/>
            <a:r>
              <a:rPr lang="en-US" dirty="0"/>
              <a:t>Issue: </a:t>
            </a:r>
            <a:r>
              <a:rPr lang="en-US" dirty="0">
                <a:solidFill>
                  <a:srgbClr val="FF0000"/>
                </a:solidFill>
              </a:rPr>
              <a:t>confounding</a:t>
            </a:r>
          </a:p>
        </p:txBody>
      </p:sp>
    </p:spTree>
    <p:extLst>
      <p:ext uri="{BB962C8B-B14F-4D97-AF65-F5344CB8AC3E}">
        <p14:creationId xmlns:p14="http://schemas.microsoft.com/office/powerpoint/2010/main" val="30938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E3D0-46D0-3E1A-C664-15D5718E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19A2E-A4C7-1F4C-C560-D4208595A987}"/>
              </a:ext>
            </a:extLst>
          </p:cNvPr>
          <p:cNvSpPr/>
          <p:nvPr/>
        </p:nvSpPr>
        <p:spPr>
          <a:xfrm>
            <a:off x="1742440" y="2334816"/>
            <a:ext cx="1874520" cy="1450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Taking advance math in High School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8FD346-E580-5CC6-BB92-3DA17E0BFD23}"/>
              </a:ext>
            </a:extLst>
          </p:cNvPr>
          <p:cNvSpPr/>
          <p:nvPr/>
        </p:nvSpPr>
        <p:spPr>
          <a:xfrm>
            <a:off x="5407660" y="4922203"/>
            <a:ext cx="1376680" cy="111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Underlying motivation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4B922F-F4BB-3795-AE75-DDD7B154FC30}"/>
              </a:ext>
            </a:extLst>
          </p:cNvPr>
          <p:cNvSpPr/>
          <p:nvPr/>
        </p:nvSpPr>
        <p:spPr>
          <a:xfrm>
            <a:off x="8575042" y="2334816"/>
            <a:ext cx="1874520" cy="1450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Graduating from College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5869A5-8635-34B5-C322-5316712D8C41}"/>
              </a:ext>
            </a:extLst>
          </p:cNvPr>
          <p:cNvCxnSpPr/>
          <p:nvPr/>
        </p:nvCxnSpPr>
        <p:spPr>
          <a:xfrm>
            <a:off x="4206240" y="3139440"/>
            <a:ext cx="37693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55B9FA-BEBE-5D19-673C-9E056694FEC2}"/>
              </a:ext>
            </a:extLst>
          </p:cNvPr>
          <p:cNvCxnSpPr>
            <a:cxnSpLocks/>
          </p:cNvCxnSpPr>
          <p:nvPr/>
        </p:nvCxnSpPr>
        <p:spPr>
          <a:xfrm flipH="1" flipV="1">
            <a:off x="2987040" y="4084320"/>
            <a:ext cx="2174240" cy="13966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EAC1E5-9CE0-566B-BFC2-D4A8ADF03718}"/>
              </a:ext>
            </a:extLst>
          </p:cNvPr>
          <p:cNvCxnSpPr>
            <a:cxnSpLocks/>
          </p:cNvCxnSpPr>
          <p:nvPr/>
        </p:nvCxnSpPr>
        <p:spPr>
          <a:xfrm flipV="1">
            <a:off x="7030720" y="4084320"/>
            <a:ext cx="2174240" cy="13966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70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800C-726F-5FD4-A8E2-DA0FFF66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A4E1A-1D40-E6B2-1651-63179E87A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effect: a change in a variable that would result from a change to some other variable.</a:t>
            </a:r>
          </a:p>
          <a:p>
            <a:r>
              <a:rPr lang="en-US" dirty="0"/>
              <a:t>Assessing causal relations requires us to examine </a:t>
            </a:r>
            <a:r>
              <a:rPr lang="en-US" b="1" dirty="0"/>
              <a:t>counterfactuals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218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800C-726F-5FD4-A8E2-DA0FFF66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Experiment: Counterfactual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11BE9A-DA26-474C-0A4E-3FF91461A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the outcomes of the ‘real world’ to the outcomes that would have been obtained in a world </a:t>
            </a:r>
            <a:r>
              <a:rPr lang="en-US" u="sng" dirty="0"/>
              <a:t>identical to the real world </a:t>
            </a:r>
            <a:r>
              <a:rPr lang="en-US" b="1" dirty="0">
                <a:solidFill>
                  <a:srgbClr val="FF0000"/>
                </a:solidFill>
              </a:rPr>
              <a:t>except</a:t>
            </a:r>
            <a:r>
              <a:rPr lang="en-US" dirty="0"/>
              <a:t> for the addition of the feature claimed to have a causal effect.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234EDA-1311-8EA8-F339-F5052F01B76B}"/>
              </a:ext>
            </a:extLst>
          </p:cNvPr>
          <p:cNvGrpSpPr/>
          <p:nvPr/>
        </p:nvGrpSpPr>
        <p:grpSpPr>
          <a:xfrm>
            <a:off x="783212" y="3317240"/>
            <a:ext cx="10625576" cy="2859723"/>
            <a:chOff x="838200" y="3317239"/>
            <a:chExt cx="10625576" cy="2859723"/>
          </a:xfrm>
        </p:grpSpPr>
        <p:pic>
          <p:nvPicPr>
            <p:cNvPr id="1026" name="Picture 2" descr="Fourth Dimensional Being - S2 EP1 - Rick and Morty">
              <a:extLst>
                <a:ext uri="{FF2B5EF4-FFF2-40B4-BE49-F238E27FC236}">
                  <a16:creationId xmlns:a16="http://schemas.microsoft.com/office/drawing/2014/main" id="{C20F082B-D40B-7FCE-2420-1232B26B66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193"/>
            <a:stretch/>
          </p:blipFill>
          <p:spPr bwMode="auto">
            <a:xfrm>
              <a:off x="838200" y="3317239"/>
              <a:ext cx="10625576" cy="2859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Gwyneth Paltrow website Goop: NASA slams actress for Body Vibes stickers |  news.com.au — Australia's leading news site">
              <a:extLst>
                <a:ext uri="{FF2B5EF4-FFF2-40B4-BE49-F238E27FC236}">
                  <a16:creationId xmlns:a16="http://schemas.microsoft.com/office/drawing/2014/main" id="{93AE0940-2ACF-1046-A901-FBD87633A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90" r="20625" b="45483"/>
            <a:stretch/>
          </p:blipFill>
          <p:spPr bwMode="auto">
            <a:xfrm>
              <a:off x="926837" y="4683760"/>
              <a:ext cx="536204" cy="619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361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800C-726F-5FD4-A8E2-DA0FFF66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Experiment: Counterfactual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11BE9A-DA26-474C-0A4E-3FF91461A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we can say that a feature has a causal effect on a specific outcome if the outcome would have been different had the feature been different.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234EDA-1311-8EA8-F339-F5052F01B76B}"/>
              </a:ext>
            </a:extLst>
          </p:cNvPr>
          <p:cNvGrpSpPr/>
          <p:nvPr/>
        </p:nvGrpSpPr>
        <p:grpSpPr>
          <a:xfrm>
            <a:off x="783212" y="3317240"/>
            <a:ext cx="10625576" cy="2859723"/>
            <a:chOff x="838200" y="3317239"/>
            <a:chExt cx="10625576" cy="2859723"/>
          </a:xfrm>
        </p:grpSpPr>
        <p:pic>
          <p:nvPicPr>
            <p:cNvPr id="1026" name="Picture 2" descr="Fourth Dimensional Being - S2 EP1 - Rick and Morty">
              <a:extLst>
                <a:ext uri="{FF2B5EF4-FFF2-40B4-BE49-F238E27FC236}">
                  <a16:creationId xmlns:a16="http://schemas.microsoft.com/office/drawing/2014/main" id="{C20F082B-D40B-7FCE-2420-1232B26B66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193"/>
            <a:stretch/>
          </p:blipFill>
          <p:spPr bwMode="auto">
            <a:xfrm>
              <a:off x="838200" y="3317239"/>
              <a:ext cx="10625576" cy="2859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Gwyneth Paltrow website Goop: NASA slams actress for Body Vibes stickers |  news.com.au — Australia's leading news site">
              <a:extLst>
                <a:ext uri="{FF2B5EF4-FFF2-40B4-BE49-F238E27FC236}">
                  <a16:creationId xmlns:a16="http://schemas.microsoft.com/office/drawing/2014/main" id="{93AE0940-2ACF-1046-A901-FBD87633AC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90" r="20625" b="45483"/>
            <a:stretch/>
          </p:blipFill>
          <p:spPr bwMode="auto">
            <a:xfrm>
              <a:off x="926837" y="4683760"/>
              <a:ext cx="536204" cy="619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198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800C-726F-5FD4-A8E2-DA0FFF66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Outcomes and Counterfactuals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4E1A-1D40-E6B2-1651-63179E87A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potential outcome </a:t>
                </a:r>
                <a:r>
                  <a:rPr lang="en-US" dirty="0"/>
                  <a:t>for some unit under some treatment status is the outcome that unit would experience under that (possibly counterfactual) treatment status. </a:t>
                </a:r>
              </a:p>
              <a:p>
                <a:r>
                  <a:rPr lang="en-US" dirty="0"/>
                  <a:t>The potential outcome if unit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assigned to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treatment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potential outcome if unit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assigned to </a:t>
                </a:r>
                <a:r>
                  <a:rPr lang="en-US" b="1" dirty="0">
                    <a:solidFill>
                      <a:srgbClr val="FF0000"/>
                    </a:solidFill>
                  </a:rPr>
                  <a:t>control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Treatment effect: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A4E1A-1D40-E6B2-1651-63179E87A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239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BDA2-64D9-BC19-F12B-0890BE54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Fundamental Problem of Causal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272DAE-0505-0249-7D02-F67205ED60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only observe any given unit in one treatment status at any one time so </a:t>
                </a:r>
                <a:r>
                  <a:rPr lang="en-US" b="1" dirty="0"/>
                  <a:t>we can never directly observe the causal effect of a treatment on a unit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We don’t know the counterfactual. </a:t>
                </a:r>
              </a:p>
              <a:p>
                <a:r>
                  <a:rPr lang="en-US" dirty="0"/>
                  <a:t>The actual outcome for unit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which was assigned to treatment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and we cannot observe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Solution: </a:t>
                </a:r>
              </a:p>
              <a:p>
                <a:pPr lvl="1"/>
                <a:r>
                  <a:rPr lang="en-US" dirty="0"/>
                  <a:t>We must infer counterfactual outcomes</a:t>
                </a:r>
              </a:p>
              <a:p>
                <a:pPr lvl="1"/>
                <a:r>
                  <a:rPr lang="en-US" dirty="0"/>
                  <a:t>We can estimate average treatment effects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272DAE-0505-0249-7D02-F67205ED6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02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3B23-4AE4-3C3E-FC2C-BF9A584B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statements describe a correlation?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3104-B2A8-01A8-8E98-7734DBC6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Most professional data analysis took a statistics course in college.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longer a person runs the more calories they burn.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People who live to be 100 years old typically take vitamins.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Older people vote more than younger people.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43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BDA2-64D9-BC19-F12B-0890BE54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Treatment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2DAE-0505-0249-7D02-F67205ED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effect of a treatment may vary according with the characteristics of the units under study.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Example: Information about corruption and voter behavior</a:t>
            </a:r>
          </a:p>
          <a:p>
            <a:pPr lvl="1"/>
            <a:r>
              <a:rPr lang="en-US" dirty="0"/>
              <a:t>People may react differently to the information depending on…</a:t>
            </a:r>
          </a:p>
          <a:p>
            <a:pPr lvl="2"/>
            <a:r>
              <a:rPr lang="en-US" dirty="0"/>
              <a:t>Prior beliefs about the level of corruption in their city</a:t>
            </a:r>
          </a:p>
          <a:p>
            <a:pPr lvl="2"/>
            <a:r>
              <a:rPr lang="en-US" dirty="0"/>
              <a:t>Whether they have a connection to the mayor (e.g., kinship, friendship)</a:t>
            </a:r>
          </a:p>
          <a:p>
            <a:pPr lvl="2"/>
            <a:r>
              <a:rPr lang="en-US" dirty="0"/>
              <a:t>Whether they have a </a:t>
            </a:r>
            <a:r>
              <a:rPr lang="en-US" dirty="0" err="1"/>
              <a:t>clientelistic</a:t>
            </a:r>
            <a:r>
              <a:rPr lang="en-US" dirty="0"/>
              <a:t> relation to the party in power or the mayor (e.g., their job depends on them…)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14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BDA2-64D9-BC19-F12B-0890BE54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Issues with the Counterfactual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272DAE-0505-0249-7D02-F67205ED60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should we formulate our questions?</a:t>
                </a:r>
              </a:p>
              <a:p>
                <a:pPr lvl="1"/>
                <a:r>
                  <a:rPr lang="en-US" dirty="0"/>
                  <a:t>What caused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What effect did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have on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272DAE-0505-0249-7D02-F67205ED6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070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E3D0-46D0-3E1A-C664-15D5718E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Causal Relation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19A2E-A4C7-1F4C-C560-D4208595A987}"/>
              </a:ext>
            </a:extLst>
          </p:cNvPr>
          <p:cNvSpPr/>
          <p:nvPr/>
        </p:nvSpPr>
        <p:spPr>
          <a:xfrm>
            <a:off x="1742440" y="2334816"/>
            <a:ext cx="1874520" cy="1450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Taking advance math in High School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8FD346-E580-5CC6-BB92-3DA17E0BFD23}"/>
              </a:ext>
            </a:extLst>
          </p:cNvPr>
          <p:cNvSpPr/>
          <p:nvPr/>
        </p:nvSpPr>
        <p:spPr>
          <a:xfrm>
            <a:off x="5407660" y="4922203"/>
            <a:ext cx="1376680" cy="111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Underlying motivation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4B922F-F4BB-3795-AE75-DDD7B154FC30}"/>
              </a:ext>
            </a:extLst>
          </p:cNvPr>
          <p:cNvSpPr/>
          <p:nvPr/>
        </p:nvSpPr>
        <p:spPr>
          <a:xfrm>
            <a:off x="8575042" y="2334816"/>
            <a:ext cx="1874520" cy="1450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Graduating from College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5869A5-8635-34B5-C322-5316712D8C41}"/>
              </a:ext>
            </a:extLst>
          </p:cNvPr>
          <p:cNvCxnSpPr/>
          <p:nvPr/>
        </p:nvCxnSpPr>
        <p:spPr>
          <a:xfrm>
            <a:off x="4206240" y="3139440"/>
            <a:ext cx="3769360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55B9FA-BEBE-5D19-673C-9E056694FEC2}"/>
              </a:ext>
            </a:extLst>
          </p:cNvPr>
          <p:cNvCxnSpPr>
            <a:cxnSpLocks/>
          </p:cNvCxnSpPr>
          <p:nvPr/>
        </p:nvCxnSpPr>
        <p:spPr>
          <a:xfrm flipH="1" flipV="1">
            <a:off x="2987040" y="4084320"/>
            <a:ext cx="2174240" cy="1396683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EAC1E5-9CE0-566B-BFC2-D4A8ADF03718}"/>
              </a:ext>
            </a:extLst>
          </p:cNvPr>
          <p:cNvCxnSpPr>
            <a:cxnSpLocks/>
          </p:cNvCxnSpPr>
          <p:nvPr/>
        </p:nvCxnSpPr>
        <p:spPr>
          <a:xfrm flipV="1">
            <a:off x="7030720" y="4084320"/>
            <a:ext cx="2174240" cy="1396683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3BC44C-A2B4-6869-71F8-A1EB3C37C0A1}"/>
              </a:ext>
            </a:extLst>
          </p:cNvPr>
          <p:cNvCxnSpPr/>
          <p:nvPr/>
        </p:nvCxnSpPr>
        <p:spPr>
          <a:xfrm>
            <a:off x="1168400" y="4084320"/>
            <a:ext cx="969264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9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3B23-4AE4-3C3E-FC2C-BF9A584B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statements describe a correlation?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3104-B2A8-01A8-8E98-7734DBC6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Most professional data analysis took a statistics course in college.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The longer a person runs the more calories they burn.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People who live to be 100 years old typically take vitamins.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Older people vote more than younger people.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1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3B23-4AE4-3C3E-FC2C-BF9A584B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3104-B2A8-01A8-8E98-7734DBC6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correlation between two variables is “the extent to which they tend to occur together” (p. 14).</a:t>
            </a:r>
          </a:p>
          <a:p>
            <a:pPr lvl="1"/>
            <a:r>
              <a:rPr lang="en-US" dirty="0"/>
              <a:t>A relation between two variables (or “features of the world”).</a:t>
            </a:r>
          </a:p>
          <a:p>
            <a:pPr lvl="1"/>
            <a:r>
              <a:rPr lang="en-US" dirty="0"/>
              <a:t>Two variables/features are:</a:t>
            </a:r>
          </a:p>
          <a:p>
            <a:pPr lvl="2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Positively correlated </a:t>
            </a:r>
            <a:r>
              <a:rPr lang="en-US" dirty="0"/>
              <a:t>if the two tend to occur together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Negatively correlated </a:t>
            </a:r>
            <a:r>
              <a:rPr lang="en-US" dirty="0"/>
              <a:t>if one feature occurs when the other does not</a:t>
            </a:r>
          </a:p>
          <a:p>
            <a:pPr lvl="2"/>
            <a:r>
              <a:rPr lang="en-US" b="1" dirty="0"/>
              <a:t>Uncorrelated </a:t>
            </a:r>
            <a:r>
              <a:rPr lang="en-US" dirty="0"/>
              <a:t>if the occurrence of one does not affect the occurrence of the other.</a:t>
            </a:r>
          </a:p>
        </p:txBody>
      </p:sp>
    </p:spTree>
    <p:extLst>
      <p:ext uri="{BB962C8B-B14F-4D97-AF65-F5344CB8AC3E}">
        <p14:creationId xmlns:p14="http://schemas.microsoft.com/office/powerpoint/2010/main" val="199010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3B23-4AE4-3C3E-FC2C-BF9A584B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B3104-B2A8-01A8-8E98-7734DBC6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requires </a:t>
            </a:r>
            <a:r>
              <a:rPr lang="en-US" b="1" dirty="0"/>
              <a:t>comparison</a:t>
            </a:r>
            <a:r>
              <a:rPr lang="en-US" dirty="0"/>
              <a:t>.</a:t>
            </a:r>
          </a:p>
          <a:p>
            <a:r>
              <a:rPr lang="en-US" dirty="0"/>
              <a:t>In order to establish comparisons, we must have </a:t>
            </a:r>
            <a:r>
              <a:rPr lang="en-US" i="1" dirty="0"/>
              <a:t>variation</a:t>
            </a:r>
            <a:r>
              <a:rPr lang="en-US" dirty="0"/>
              <a:t> in the two variables.</a:t>
            </a:r>
          </a:p>
        </p:txBody>
      </p:sp>
    </p:spTree>
    <p:extLst>
      <p:ext uri="{BB962C8B-B14F-4D97-AF65-F5344CB8AC3E}">
        <p14:creationId xmlns:p14="http://schemas.microsoft.com/office/powerpoint/2010/main" val="159139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6025-EB3E-AD87-EC55-A1E7B472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Correlations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38C61A-A4C0-5E1D-195E-8C7EDB166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Mean </a:t>
                </a:r>
                <a:r>
                  <a:rPr lang="en-US" dirty="0"/>
                  <a:t>(average):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b="1" dirty="0"/>
                  <a:t>Variance</a:t>
                </a:r>
                <a:r>
                  <a:rPr lang="en-US" dirty="0"/>
                  <a:t>: </a:t>
                </a:r>
                <a:r>
                  <a:rPr lang="en-US" b="0" i="0" dirty="0">
                    <a:solidFill>
                      <a:srgbClr val="040C28"/>
                    </a:solidFill>
                    <a:effectLst/>
                    <a:latin typeface="Google Sans"/>
                  </a:rPr>
                  <a:t>a measure of how data points differ from the mean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38C61A-A4C0-5E1D-195E-8C7EDB166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7558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03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6025-EB3E-AD87-EC55-A1E7B472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Correlations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38C61A-A4C0-5E1D-195E-8C7EDB166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Covariance</a:t>
                </a:r>
                <a:r>
                  <a:rPr lang="en-US" dirty="0"/>
                  <a:t>: the degree to which variables move (vary) together.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indicates a positive correlation.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 indicates a negative correlation.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indicates a no correlation. </a:t>
                </a:r>
              </a:p>
              <a:p>
                <a:pPr lvl="1"/>
                <a:r>
                  <a:rPr lang="en-US" dirty="0"/>
                  <a:t>Key: the magnitude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can only be interpreted with relation to the 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of the variables involved.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38C61A-A4C0-5E1D-195E-8C7EDB166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2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6025-EB3E-AD87-EC55-A1E7B472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Correlations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38C61A-A4C0-5E1D-195E-8C7EDB166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Correlation coefficient</a:t>
                </a:r>
                <a:r>
                  <a:rPr lang="en-US" dirty="0"/>
                  <a:t>: the degree to which variables move (vary) together. Normalized covariance.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𝑐𝑜𝑟𝑟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𝑐𝑜𝑟𝑟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0,1]</m:t>
                    </m:r>
                  </m:oMath>
                </a14:m>
                <a:r>
                  <a:rPr lang="en-US" dirty="0"/>
                  <a:t> indicates a positive correlation.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𝑐𝑜𝑟𝑟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∈[−1,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0)</m:t>
                    </m:r>
                  </m:oMath>
                </a14:m>
                <a:r>
                  <a:rPr lang="en-US" dirty="0"/>
                  <a:t> indicates a negative correlation.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𝑐𝑜𝑟𝑟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indicates a no correlation.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38C61A-A4C0-5E1D-195E-8C7EDB166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6025-EB3E-AD87-EC55-A1E7B472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Correlations (</a:t>
            </a:r>
            <a:r>
              <a:rPr lang="en-US" dirty="0">
                <a:solidFill>
                  <a:srgbClr val="FF0000"/>
                </a:solidFill>
              </a:rPr>
              <a:t>this will be useful later!)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38C61A-A4C0-5E1D-195E-8C7EDB166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Slope of the Regression Line</a:t>
                </a:r>
                <a:r>
                  <a:rPr lang="en-US" dirty="0"/>
                  <a:t>: tells us about the relationship between the two variables.</a:t>
                </a:r>
              </a:p>
              <a:p>
                <a:r>
                  <a:rPr lang="en-US" dirty="0"/>
                  <a:t>OLS regression line: the line of best fit (minimizes the sum of squared errors).</a:t>
                </a:r>
              </a:p>
              <a:p>
                <a:r>
                  <a:rPr lang="en-US" dirty="0"/>
                  <a:t>The slope can be calculated from the covariance and variance of the variables involved: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Tells us  how much Y changes, on average, as X increases by one unit.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38C61A-A4C0-5E1D-195E-8C7EDB166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8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1185</Words>
  <Application>Microsoft Macintosh PowerPoint</Application>
  <PresentationFormat>Widescreen</PresentationFormat>
  <Paragraphs>177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Google Sans</vt:lpstr>
      <vt:lpstr>Office Theme</vt:lpstr>
      <vt:lpstr>Correlation and Causation</vt:lpstr>
      <vt:lpstr>Which of the following statements describe a correlation?</vt:lpstr>
      <vt:lpstr>Which of the following statements describe a correlation?</vt:lpstr>
      <vt:lpstr>Correlation</vt:lpstr>
      <vt:lpstr>Correlation</vt:lpstr>
      <vt:lpstr>Measuring Correlations</vt:lpstr>
      <vt:lpstr>Measuring Correlations</vt:lpstr>
      <vt:lpstr>Measuring Correlations</vt:lpstr>
      <vt:lpstr>Measuring Correlations (this will be useful later!)</vt:lpstr>
      <vt:lpstr>Linearity</vt:lpstr>
      <vt:lpstr>What is correlation useful for?</vt:lpstr>
      <vt:lpstr>PowerPoint Presentation</vt:lpstr>
      <vt:lpstr>What is correlation useful for?</vt:lpstr>
      <vt:lpstr>Confounding</vt:lpstr>
      <vt:lpstr>Causality</vt:lpstr>
      <vt:lpstr>Thought Experiment: Counterfactual comparison</vt:lpstr>
      <vt:lpstr>Thought Experiment: Counterfactual comparison</vt:lpstr>
      <vt:lpstr>Potential Outcomes and Counterfactuals</vt:lpstr>
      <vt:lpstr>The Fundamental Problem of Causal Inference</vt:lpstr>
      <vt:lpstr>Heterogeneous Treatment Effects</vt:lpstr>
      <vt:lpstr>Conceptual Issues with the Counterfactual Approach</vt:lpstr>
      <vt:lpstr>Establishing a Causal 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and Causation</dc:title>
  <dc:creator>djromero18@gmail.com</dc:creator>
  <cp:lastModifiedBy>Diego Romero</cp:lastModifiedBy>
  <cp:revision>26</cp:revision>
  <dcterms:created xsi:type="dcterms:W3CDTF">2023-01-17T04:28:43Z</dcterms:created>
  <dcterms:modified xsi:type="dcterms:W3CDTF">2023-09-27T23:42:18Z</dcterms:modified>
</cp:coreProperties>
</file>