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4" r:id="rId5"/>
    <p:sldId id="263" r:id="rId6"/>
    <p:sldId id="262" r:id="rId7"/>
    <p:sldId id="261" r:id="rId8"/>
    <p:sldId id="260" r:id="rId9"/>
    <p:sldId id="269" r:id="rId10"/>
    <p:sldId id="280" r:id="rId11"/>
    <p:sldId id="266" r:id="rId12"/>
    <p:sldId id="265" r:id="rId13"/>
    <p:sldId id="270" r:id="rId14"/>
    <p:sldId id="267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38"/>
  </p:normalViewPr>
  <p:slideViewPr>
    <p:cSldViewPr snapToGrid="0">
      <p:cViewPr varScale="1">
        <p:scale>
          <a:sx n="128" d="100"/>
          <a:sy n="128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5A12-4C0D-4907-B881-43A733A9A2D5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37880-99E8-41D4-A82E-A3B20597C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how likely is it that we would observe the estimate we have obtained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were true?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how likely is it that we would observe the estimate we have obtained if </a:t>
                </a:r>
                <a:r>
                  <a:rPr lang="en-US" b="0" i="0">
                    <a:latin typeface="Cambria Math" panose="02040503050406030204" pitchFamily="18" charset="0"/>
                  </a:rPr>
                  <a:t>𝐻_𝑜</a:t>
                </a:r>
                <a:r>
                  <a:rPr lang="en-US" dirty="0"/>
                  <a:t> were true?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37880-99E8-41D4-A82E-A3B20597C5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DC60-F294-8BD3-45FA-F4209347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FC93F-3757-62E8-63B0-A6754E18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2B5C-42A8-61B5-7E81-9EB37214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6F8-1151-4D33-CD35-3B86EF66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D5FF-6B88-C86D-A183-27E0D66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BAE2-9935-6C0D-5C57-AD89F9C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F74EA-3F16-BE75-F1C9-E138DDF48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F0AD-E9A6-64D4-2BE7-5C171177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B26B-FC92-0157-CCC4-CA1F4E1A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A1934-89E1-105F-66DF-B28AB272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34C09-3BAC-9C19-D037-073A78DA4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FDB1D-E070-8C19-ABE6-31BD12D0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C0DA-9256-746E-A538-B6CA20C3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89F4-7ADE-BA25-EAE2-2EF9CBC7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FFD1-0889-04D7-FB93-45D1412B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78D-DA22-9905-7A5E-838509D9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42E5-01D9-80D4-1F72-9C16FC14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B3E1-C65F-9F97-B897-4CC39C31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CF42-7DC5-4E13-91D2-94C42F5C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F648-41CD-6823-79CD-EF041E30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2B24-E5DE-ECB0-EB7D-3EF225BD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89185-1025-BF7C-448F-7752F6F3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6E71-52C5-D428-4D3C-96FC0D7A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63ED-CB00-FD9A-2019-FCD1F29C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A7DC-26B1-39B2-9644-F58E5D4F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0CFF-0ED0-0106-04E0-140FB606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5FAC-BE4C-68D9-F57C-DF25B6FF7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597C5-2560-8151-F365-40018E320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5CDD8-44F9-3EF8-A70E-B02B58DC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B635C-F776-027F-74CE-899D53B5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0C4AA-18ED-7DA9-BA8E-7D6DF15C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2608-3877-D26F-0120-2ED3962B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AC294-6FB5-04F1-5F13-2E4EC61FC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CEFA1-BA07-7507-C1F1-79F6AD946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70555-D3B6-9ED4-609E-E15F63724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8A083-6CCE-2001-681F-04EF52D4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9881A-DD0B-5F84-81B0-82241CC3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D2943-A9EB-853E-E904-1A74BDF3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7AB53-0921-23A2-1B4C-3DCBA4E2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4CC1-B0F6-B763-2999-286C86FD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D6558-58DC-92F2-315F-C158FE89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993EA-90AC-032B-D30E-1FE06CCA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8DF1D-458D-B64D-1C7A-CBA1BCC0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07D00-FDEC-4095-B4E6-6B6CF893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2798A-BB1A-120B-3B5A-A020BD32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8D565-D190-FD38-5E27-47C75A25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A5C2-1B7F-26AF-F3C0-73C02546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540-C5FA-F445-0748-DB06E556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BAE88-5414-4A9C-BB4B-3AB3013E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B9C09-2C76-E80D-D072-268FAE32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BC3E3-1473-449B-E1FD-2589863E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88D2-3506-1FF5-E0CB-E5188339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9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E32E-DF90-BE1A-F33E-06F1D6A1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2184B-CED4-B6A3-221E-152B6BB48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33E4D-0BFA-7574-E9B6-FA53B1352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D505-F4A7-8F2A-8ED5-ECB3CCF8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F773-12D9-FFA3-E0DD-5B96708E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4D8C9-A1A2-6C79-56A6-EDE84C45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2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4A949-E303-F82C-7102-A0573186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ABC3-C8E0-5891-BBE6-FF71C9CA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5A61-42D9-5F20-1E79-B91AE11B1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A60B9-C5A4-4FF5-81FE-04C3018204E3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768B-3B7D-52A0-8683-5D311B368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FB3F-908C-C9AC-C63B-9B136788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452A-4102-43AC-822D-21D09B81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5E83-4DF5-95C3-A6C0-21A2084FE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12CA-6A21-2DCC-F41F-CAD507514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Diego Romero</a:t>
            </a:r>
          </a:p>
          <a:p>
            <a:r>
              <a:rPr lang="en-US" dirty="0"/>
              <a:t>September 8, 2023</a:t>
            </a:r>
          </a:p>
        </p:txBody>
      </p:sp>
    </p:spTree>
    <p:extLst>
      <p:ext uri="{BB962C8B-B14F-4D97-AF65-F5344CB8AC3E}">
        <p14:creationId xmlns:p14="http://schemas.microsoft.com/office/powerpoint/2010/main" val="271498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EC86-C541-78FD-07F3-1727EF40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57-FDC8-FBD0-AF52-420F6968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Estimate = </a:t>
            </a:r>
            <a:r>
              <a:rPr lang="en-US" dirty="0" err="1"/>
              <a:t>Estimand</a:t>
            </a:r>
            <a:r>
              <a:rPr lang="en-US" dirty="0"/>
              <a:t> + Bias + Noise</a:t>
            </a:r>
          </a:p>
          <a:p>
            <a:r>
              <a:rPr lang="en-US" dirty="0"/>
              <a:t>This equation applies to </a:t>
            </a:r>
            <a:r>
              <a:rPr lang="en-US" b="1" dirty="0"/>
              <a:t>all parameters </a:t>
            </a:r>
            <a:r>
              <a:rPr lang="en-US" dirty="0"/>
              <a:t>that we wish to estimate: regression coefficients, proportions, the incidence of a particular behavior… </a:t>
            </a:r>
          </a:p>
        </p:txBody>
      </p:sp>
    </p:spTree>
    <p:extLst>
      <p:ext uri="{BB962C8B-B14F-4D97-AF65-F5344CB8AC3E}">
        <p14:creationId xmlns:p14="http://schemas.microsoft.com/office/powerpoint/2010/main" val="182384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5617-7B82-8563-1116-04A67BDC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E2E0-E93C-AE95-ACDD-AEE2A636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noise: natural variability that comes from drawing samples from a population. </a:t>
            </a:r>
          </a:p>
          <a:p>
            <a:r>
              <a:rPr lang="en-US" dirty="0"/>
              <a:t>Relation between noise and sample size:</a:t>
            </a:r>
          </a:p>
          <a:p>
            <a:pPr lvl="1"/>
            <a:r>
              <a:rPr lang="en-US" dirty="0"/>
              <a:t>By the Law of Large Numbers: as the sample size increases, the expected value of the noise tends to zero. </a:t>
            </a:r>
          </a:p>
          <a:p>
            <a:r>
              <a:rPr lang="en-US" dirty="0"/>
              <a:t>In the extreme case (when our sample size = population size) we are essentially conducting a census.</a:t>
            </a:r>
          </a:p>
        </p:txBody>
      </p:sp>
    </p:spTree>
    <p:extLst>
      <p:ext uri="{BB962C8B-B14F-4D97-AF65-F5344CB8AC3E}">
        <p14:creationId xmlns:p14="http://schemas.microsoft.com/office/powerpoint/2010/main" val="69063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1100-CB17-D541-E739-767C2AE5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B5BF-02FA-7651-678D-89B2ADF4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Bias: errors that occur </a:t>
            </a:r>
            <a:r>
              <a:rPr lang="en-US" b="1" dirty="0"/>
              <a:t>systematically</a:t>
            </a:r>
            <a:r>
              <a:rPr lang="en-US" dirty="0"/>
              <a:t>.</a:t>
            </a:r>
          </a:p>
          <a:p>
            <a:r>
              <a:rPr lang="en-US" dirty="0"/>
              <a:t>An estimator is unbiased if the average value of the estimates it generates would equal the </a:t>
            </a:r>
            <a:r>
              <a:rPr lang="en-US" dirty="0" err="1"/>
              <a:t>estimand</a:t>
            </a:r>
            <a:r>
              <a:rPr lang="en-US" dirty="0"/>
              <a:t> </a:t>
            </a:r>
            <a:r>
              <a:rPr lang="en-US" i="1" dirty="0"/>
              <a:t>if </a:t>
            </a:r>
            <a:r>
              <a:rPr lang="en-US" dirty="0"/>
              <a:t>we were to apply the estimator to new and independent samples infinitely. </a:t>
            </a:r>
          </a:p>
          <a:p>
            <a:pPr lvl="1"/>
            <a:r>
              <a:rPr lang="en-US" dirty="0"/>
              <a:t>The expected value of an unbiased estimator is the </a:t>
            </a:r>
            <a:r>
              <a:rPr lang="en-US" dirty="0" err="1"/>
              <a:t>estimand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Sources of bias: a sample that is not drawn at random.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0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97D841-B33A-5C1B-7241-8521D8E7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520"/>
            <a:ext cx="10515600" cy="514141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C4DF35-DA9C-0CF6-1A59-FA80FCEC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Noise</a:t>
            </a:r>
          </a:p>
        </p:txBody>
      </p:sp>
    </p:spTree>
    <p:extLst>
      <p:ext uri="{BB962C8B-B14F-4D97-AF65-F5344CB8AC3E}">
        <p14:creationId xmlns:p14="http://schemas.microsoft.com/office/powerpoint/2010/main" val="101018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0582-130C-3EF5-13E3-F8B1F34E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the Error/Measuring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2C54E-179E-3201-96E8-605032A3F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Estimate error = Noise + Bias</a:t>
                </a:r>
              </a:p>
              <a:p>
                <a:r>
                  <a:rPr lang="en-US" dirty="0"/>
                  <a:t>Mean Squared Error: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𝐵𝑖𝑎𝑠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  <a:p>
                <a:r>
                  <a:rPr lang="en-US" dirty="0"/>
                  <a:t>Standard Error: the standard deviation of the sampling distribution (i.e., the distribution of estimates our estimator would produce if we applied it with multiple samples).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2C54E-179E-3201-96E8-605032A3F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1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4845-F1D0-ABD0-EC0C-725C2549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and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1192-2256-0086-E69D-A2F6D394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840"/>
            <a:ext cx="10515600" cy="4805679"/>
          </a:xfrm>
        </p:spPr>
        <p:txBody>
          <a:bodyPr>
            <a:normAutofit/>
          </a:bodyPr>
          <a:lstStyle/>
          <a:p>
            <a:r>
              <a:rPr lang="en-US" sz="3000" dirty="0"/>
              <a:t>The Standard Error quantifies the variability of our estimate which comes from sampling noise. </a:t>
            </a:r>
          </a:p>
          <a:p>
            <a:r>
              <a:rPr lang="en-US" sz="3000" dirty="0"/>
              <a:t>What is the Standard Error?</a:t>
            </a:r>
          </a:p>
          <a:p>
            <a:pPr lvl="1"/>
            <a:r>
              <a:rPr lang="en-US" sz="2800" dirty="0"/>
              <a:t>Our estimate can be thought of as drawn from a </a:t>
            </a:r>
            <a:r>
              <a:rPr lang="en-US" sz="2800" dirty="0">
                <a:solidFill>
                  <a:srgbClr val="FF0000"/>
                </a:solidFill>
              </a:rPr>
              <a:t>distribution of estimates</a:t>
            </a:r>
            <a:r>
              <a:rPr lang="en-US" sz="2800" dirty="0"/>
              <a:t> produced by our estimator with independent samples. </a:t>
            </a:r>
          </a:p>
          <a:p>
            <a:pPr lvl="1"/>
            <a:r>
              <a:rPr lang="en-US" sz="2800" dirty="0"/>
              <a:t>This distribution is called the </a:t>
            </a:r>
            <a:r>
              <a:rPr lang="en-US" sz="2800" b="1" i="1" dirty="0"/>
              <a:t>sampling distribution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If our estimator is unbiased, then the mean of the sampling distribution would correspond to the population mean. </a:t>
            </a:r>
          </a:p>
          <a:p>
            <a:pPr lvl="1"/>
            <a:r>
              <a:rPr lang="en-US" sz="2800" dirty="0"/>
              <a:t>The standard deviation of the sampling distribution is the </a:t>
            </a:r>
            <a:r>
              <a:rPr lang="en-US" sz="2800" b="1" dirty="0"/>
              <a:t>standard error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03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DF79-B082-5984-53A6-B3C83DA5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 vs Sampling Distribution</a:t>
            </a:r>
          </a:p>
        </p:txBody>
      </p:sp>
      <p:pic>
        <p:nvPicPr>
          <p:cNvPr id="1026" name="Picture 2" descr="Understanding the Sampling Distribution - Creative Maths">
            <a:extLst>
              <a:ext uri="{FF2B5EF4-FFF2-40B4-BE49-F238E27FC236}">
                <a16:creationId xmlns:a16="http://schemas.microsoft.com/office/drawing/2014/main" id="{E9842FBD-4639-E6C6-60B8-3F42F5251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42"/>
          <a:stretch/>
        </p:blipFill>
        <p:spPr bwMode="auto">
          <a:xfrm>
            <a:off x="1219200" y="2649539"/>
            <a:ext cx="9753600" cy="366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0EC80-1439-DF98-36E3-97C077C01F1E}"/>
              </a:ext>
            </a:extLst>
          </p:cNvPr>
          <p:cNvSpPr txBox="1"/>
          <p:nvPr/>
        </p:nvSpPr>
        <p:spPr>
          <a:xfrm>
            <a:off x="1727200" y="1985447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a Variable within the Sample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797DD-565B-BC87-285F-9D820232210A}"/>
              </a:ext>
            </a:extLst>
          </p:cNvPr>
          <p:cNvSpPr txBox="1"/>
          <p:nvPr/>
        </p:nvSpPr>
        <p:spPr>
          <a:xfrm>
            <a:off x="6664960" y="1985447"/>
            <a:ext cx="484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distribution of the parameter of interest</a:t>
            </a:r>
          </a:p>
        </p:txBody>
      </p:sp>
    </p:spTree>
    <p:extLst>
      <p:ext uri="{BB962C8B-B14F-4D97-AF65-F5344CB8AC3E}">
        <p14:creationId xmlns:p14="http://schemas.microsoft.com/office/powerpoint/2010/main" val="3280891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F56C-2320-4B00-A300-FDBCA54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E355-98A2-FC4B-6394-41CA0AAD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uncertainty based on a more complete characterization of the sampling distribution. </a:t>
            </a:r>
          </a:p>
          <a:p>
            <a:r>
              <a:rPr lang="en-US" dirty="0"/>
              <a:t>Confidence intervals give a range of values </a:t>
            </a:r>
            <a:r>
              <a:rPr lang="en-US" i="1" dirty="0"/>
              <a:t>that are likely to include </a:t>
            </a:r>
            <a:r>
              <a:rPr lang="en-US" dirty="0"/>
              <a:t>the true value of the </a:t>
            </a:r>
            <a:r>
              <a:rPr lang="en-US" dirty="0" err="1"/>
              <a:t>estimand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“Over a hypothetically repeated data-generating process, confidence intervals contain the true value of the parameter with the probability specified by the confidence level.” </a:t>
            </a:r>
          </a:p>
          <a:p>
            <a:pPr lvl="1"/>
            <a:r>
              <a:rPr lang="en-US" dirty="0"/>
              <a:t>Confidence level is usually set to 95%</a:t>
            </a:r>
          </a:p>
        </p:txBody>
      </p:sp>
    </p:spTree>
    <p:extLst>
      <p:ext uri="{BB962C8B-B14F-4D97-AF65-F5344CB8AC3E}">
        <p14:creationId xmlns:p14="http://schemas.microsoft.com/office/powerpoint/2010/main" val="30533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F56C-2320-4B00-A300-FDBCA54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E355-98A2-FC4B-6394-41CA0AAD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uncertainty based on a more complete characterization of the sampling distribution. </a:t>
            </a:r>
          </a:p>
          <a:p>
            <a:r>
              <a:rPr lang="en-US" dirty="0"/>
              <a:t>Confidence intervals give a range of values </a:t>
            </a:r>
            <a:r>
              <a:rPr lang="en-US" i="1" dirty="0"/>
              <a:t>that are likely to include </a:t>
            </a:r>
            <a:r>
              <a:rPr lang="en-US" dirty="0"/>
              <a:t>the true value of the </a:t>
            </a:r>
            <a:r>
              <a:rPr lang="en-US" dirty="0" err="1"/>
              <a:t>estimand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Over a hypothetically repeated data-generating process</a:t>
            </a:r>
            <a:r>
              <a:rPr lang="en-US" dirty="0"/>
              <a:t>,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confidence intervals contain the true value of the parameter with the probability specified by the confidence level</a:t>
            </a:r>
            <a:r>
              <a:rPr lang="en-US" dirty="0"/>
              <a:t>.” </a:t>
            </a:r>
          </a:p>
          <a:p>
            <a:pPr lvl="1"/>
            <a:r>
              <a:rPr lang="en-US" dirty="0"/>
              <a:t>Confidence level is usually set to 95%</a:t>
            </a:r>
          </a:p>
          <a:p>
            <a:pPr lvl="1"/>
            <a:r>
              <a:rPr lang="en-US" b="1" dirty="0"/>
              <a:t>Interpretation: </a:t>
            </a:r>
            <a:r>
              <a:rPr lang="en-US" dirty="0"/>
              <a:t>“If there is no bias and </a:t>
            </a:r>
            <a:r>
              <a:rPr lang="en-US" dirty="0">
                <a:solidFill>
                  <a:srgbClr val="FF0000"/>
                </a:solidFill>
              </a:rPr>
              <a:t>if we repeat our estimator an infinite number of times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true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estimand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would be inside the 95% confidence interval 95% of the time</a:t>
            </a:r>
            <a:r>
              <a:rPr lang="en-US" dirty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7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F56C-2320-4B00-A300-FDBCA54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E355-98A2-FC4B-6394-41CA0AAD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760"/>
            <a:ext cx="10515600" cy="4795519"/>
          </a:xfrm>
        </p:spPr>
        <p:txBody>
          <a:bodyPr>
            <a:normAutofit/>
          </a:bodyPr>
          <a:lstStyle/>
          <a:p>
            <a:r>
              <a:rPr lang="en-US" dirty="0"/>
              <a:t>Based on the assumption that the sampling distribution is normally distributed. </a:t>
            </a:r>
          </a:p>
          <a:p>
            <a:pPr lvl="1"/>
            <a:r>
              <a:rPr lang="en-US" dirty="0"/>
              <a:t>If our observations are independently and identically distributed according to the normal distribution, then the sampling distribution of the sample mean is also normally distributed. – Special case.</a:t>
            </a:r>
          </a:p>
          <a:p>
            <a:pPr lvl="1"/>
            <a:r>
              <a:rPr lang="en-US" dirty="0"/>
              <a:t>In general, if observations are </a:t>
            </a:r>
            <a:r>
              <a:rPr lang="en-US" dirty="0" err="1"/>
              <a:t>iid</a:t>
            </a:r>
            <a:r>
              <a:rPr lang="en-US" dirty="0"/>
              <a:t>, the </a:t>
            </a:r>
            <a:r>
              <a:rPr lang="en-US" b="1" dirty="0"/>
              <a:t>Central Limit Theorem </a:t>
            </a:r>
            <a:r>
              <a:rPr lang="en-US" dirty="0"/>
              <a:t>implies that the sampling distribution of the sample mean is approximately normally distributed. </a:t>
            </a:r>
          </a:p>
        </p:txBody>
      </p:sp>
    </p:spTree>
    <p:extLst>
      <p:ext uri="{BB962C8B-B14F-4D97-AF65-F5344CB8AC3E}">
        <p14:creationId xmlns:p14="http://schemas.microsoft.com/office/powerpoint/2010/main" val="35738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ED28-DB9E-0C4A-B682-E3B8FD7C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AED9-E30C-9937-9441-F58641F1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we want to learn something about a population based on our analysis of a sample from that population. </a:t>
            </a:r>
          </a:p>
          <a:p>
            <a:r>
              <a:rPr lang="en-US" dirty="0"/>
              <a:t>We need to:</a:t>
            </a:r>
          </a:p>
          <a:p>
            <a:pPr lvl="1"/>
            <a:r>
              <a:rPr lang="en-US" dirty="0"/>
              <a:t>Define the question we want to ask.</a:t>
            </a:r>
          </a:p>
          <a:p>
            <a:pPr lvl="2"/>
            <a:r>
              <a:rPr lang="en-US" dirty="0"/>
              <a:t>E.g., what is the </a:t>
            </a:r>
            <a:r>
              <a:rPr lang="en-US" dirty="0">
                <a:solidFill>
                  <a:srgbClr val="FF0000"/>
                </a:solidFill>
              </a:rPr>
              <a:t>proportion</a:t>
            </a:r>
            <a:r>
              <a:rPr lang="en-US" dirty="0"/>
              <a:t> of the population that pays bribes? What is the </a:t>
            </a:r>
            <a:r>
              <a:rPr lang="en-US" dirty="0">
                <a:solidFill>
                  <a:srgbClr val="FF0000"/>
                </a:solidFill>
              </a:rPr>
              <a:t>relation</a:t>
            </a:r>
            <a:r>
              <a:rPr lang="en-US" dirty="0"/>
              <a:t> between wealth and bribery?</a:t>
            </a:r>
          </a:p>
          <a:p>
            <a:pPr lvl="1"/>
            <a:r>
              <a:rPr lang="en-US" dirty="0"/>
              <a:t>Define the population</a:t>
            </a:r>
          </a:p>
          <a:p>
            <a:pPr lvl="1"/>
            <a:r>
              <a:rPr lang="en-US" dirty="0"/>
              <a:t>Construct a sample</a:t>
            </a:r>
          </a:p>
        </p:txBody>
      </p:sp>
    </p:spTree>
    <p:extLst>
      <p:ext uri="{BB962C8B-B14F-4D97-AF65-F5344CB8AC3E}">
        <p14:creationId xmlns:p14="http://schemas.microsoft.com/office/powerpoint/2010/main" val="208939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F56C-2320-4B00-A300-FDBCA54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Compute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F7E355-98A2-FC4B-6394-41CA0AAD7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3360"/>
                <a:ext cx="10515600" cy="5201919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 level of confidence (usually 95%)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Derive the sampling distribution of the estimator by computing its mean and variance.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standard error (i.e., standard deviation of the sampling distribution).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the critical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, as the 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 quantile of the standard normal distribution. If the confidence level if 95%, then the critical value is 1.96.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the confidence interval as follows: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F7E355-98A2-FC4B-6394-41CA0AAD7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3360"/>
                <a:ext cx="10515600" cy="5201919"/>
              </a:xfrm>
              <a:blipFill>
                <a:blip r:embed="rId2"/>
                <a:stretch>
                  <a:fillRect l="-1217" t="-269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D56F-2075-4632-57CC-29C2A28C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C6E7-F5E1-E511-1DEA-289872EA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statistics, hypothesis testing is based on probabilistic proof by contradiction:</a:t>
            </a:r>
          </a:p>
          <a:p>
            <a:pPr lvl="1"/>
            <a:r>
              <a:rPr lang="en-US" dirty="0"/>
              <a:t>Proof by contradiction: strategy of mathematical proof in which one demonstrates that, assuming the contrary of what we would like to prove leads to a logical contradiction.</a:t>
            </a:r>
          </a:p>
          <a:p>
            <a:r>
              <a:rPr lang="en-US" dirty="0"/>
              <a:t>In statistics we can never reject a hypothesis with certainty. </a:t>
            </a:r>
          </a:p>
        </p:txBody>
      </p:sp>
    </p:spTree>
    <p:extLst>
      <p:ext uri="{BB962C8B-B14F-4D97-AF65-F5344CB8AC3E}">
        <p14:creationId xmlns:p14="http://schemas.microsoft.com/office/powerpoint/2010/main" val="119327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D56F-2075-4632-57CC-29C2A28C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7C6E7-F5E1-E511-1DEA-289872EAF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Set up:</a:t>
                </a:r>
              </a:p>
              <a:p>
                <a:pPr lvl="1"/>
                <a:r>
                  <a:rPr lang="en-US" dirty="0"/>
                  <a:t>Define a 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(the hypothesis we would like to refute) and assume it holds.</a:t>
                </a:r>
              </a:p>
              <a:p>
                <a:pPr lvl="1"/>
                <a:r>
                  <a:rPr lang="en-US" dirty="0"/>
                  <a:t>Define a test statistic (our parameter of interest).</a:t>
                </a:r>
              </a:p>
              <a:p>
                <a:pPr lvl="1"/>
                <a:r>
                  <a:rPr lang="en-US" dirty="0"/>
                  <a:t>Derive the sampling distribution of the test statistic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holds.</a:t>
                </a:r>
              </a:p>
              <a:p>
                <a:pPr lvl="1"/>
                <a:r>
                  <a:rPr lang="en-US" dirty="0"/>
                  <a:t>Finally, ask: what is the probability of drawing a value greater than or equal to our estimate from the sampling distribution of the test statistic?</a:t>
                </a:r>
              </a:p>
              <a:p>
                <a:pPr lvl="1"/>
                <a:r>
                  <a:rPr lang="en-US" dirty="0"/>
                  <a:t>If our estimate is likely, then we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our estimate is unlikely, then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C7C6E7-F5E1-E511-1DEA-289872EAF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D503-4F98-3A38-5311-29E8C9BE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i="1" dirty="0"/>
              <a:t>likely </a:t>
            </a:r>
            <a:r>
              <a:rPr lang="en-US" dirty="0"/>
              <a:t>is likely?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EE57C-50EF-88E0-FCD7-DB4DE5B45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0232"/>
              </a:xfrm>
            </p:spPr>
            <p:txBody>
              <a:bodyPr/>
              <a:lstStyle/>
              <a:p>
                <a:r>
                  <a:rPr lang="en-US" dirty="0"/>
                  <a:t>P-value: the probability that,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, we observe a value of the test statistic at least as extreme as the one we actually observe (i.e., as our estimate). </a:t>
                </a:r>
              </a:p>
              <a:p>
                <a:pPr lvl="1"/>
                <a:r>
                  <a:rPr lang="en-US" dirty="0"/>
                  <a:t>Smaller p-value -&gt; stronger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Typically,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we say the estimate is statistically significant.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𝑐𝑜𝑛𝑓𝑖𝑑𝑒𝑛𝑐𝑒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confidence level is usually 95%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probability of false reject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is true (Type I Error).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EE57C-50EF-88E0-FCD7-DB4DE5B45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0232"/>
              </a:xfrm>
              <a:blipFill>
                <a:blip r:embed="rId2"/>
                <a:stretch>
                  <a:fillRect l="-1043" t="-2049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3771433-0F50-51B5-F957-F25263419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965685"/>
                  </p:ext>
                </p:extLst>
              </p:nvPr>
            </p:nvGraphicFramePr>
            <p:xfrm>
              <a:off x="2227943" y="522296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371">
                      <a:extLst>
                        <a:ext uri="{9D8B030D-6E8A-4147-A177-3AD203B41FA5}">
                          <a16:colId xmlns:a16="http://schemas.microsoft.com/office/drawing/2014/main" val="132535886"/>
                        </a:ext>
                      </a:extLst>
                    </a:gridCol>
                    <a:gridCol w="2830286">
                      <a:extLst>
                        <a:ext uri="{9D8B030D-6E8A-4147-A177-3AD203B41FA5}">
                          <a16:colId xmlns:a16="http://schemas.microsoft.com/office/drawing/2014/main" val="68186662"/>
                        </a:ext>
                      </a:extLst>
                    </a:gridCol>
                    <a:gridCol w="3650342">
                      <a:extLst>
                        <a:ext uri="{9D8B030D-6E8A-4147-A177-3AD203B41FA5}">
                          <a16:colId xmlns:a16="http://schemas.microsoft.com/office/drawing/2014/main" val="2475837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oMath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Fail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oMath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084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 is true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Type I error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Correct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7043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 is</a:t>
                          </a:r>
                          <a:r>
                            <a:rPr lang="en-US" b="1" baseline="0" dirty="0">
                              <a:solidFill>
                                <a:schemeClr val="tx1"/>
                              </a:solidFill>
                            </a:rPr>
                            <a:t> false</a:t>
                          </a:r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Correct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Type II error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301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3771433-0F50-51B5-F957-F252634196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2965685"/>
                  </p:ext>
                </p:extLst>
              </p:nvPr>
            </p:nvGraphicFramePr>
            <p:xfrm>
              <a:off x="2227943" y="522296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7371">
                      <a:extLst>
                        <a:ext uri="{9D8B030D-6E8A-4147-A177-3AD203B41FA5}">
                          <a16:colId xmlns:a16="http://schemas.microsoft.com/office/drawing/2014/main" val="132535886"/>
                        </a:ext>
                      </a:extLst>
                    </a:gridCol>
                    <a:gridCol w="2830286">
                      <a:extLst>
                        <a:ext uri="{9D8B030D-6E8A-4147-A177-3AD203B41FA5}">
                          <a16:colId xmlns:a16="http://schemas.microsoft.com/office/drawing/2014/main" val="68186662"/>
                        </a:ext>
                      </a:extLst>
                    </a:gridCol>
                    <a:gridCol w="3650342">
                      <a:extLst>
                        <a:ext uri="{9D8B030D-6E8A-4147-A177-3AD203B41FA5}">
                          <a16:colId xmlns:a16="http://schemas.microsoft.com/office/drawing/2014/main" val="2475837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80" t="-8197" r="-12924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871" t="-8197" r="-33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084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06452" r="-394815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Type I error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Correct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7043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209836" r="-39481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Correct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Type II error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30154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85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EC86-C541-78FD-07F3-1727EF40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57-FDC8-FBD0-AF52-420F6968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Estimate = </a:t>
            </a:r>
            <a:r>
              <a:rPr lang="en-US" dirty="0" err="1"/>
              <a:t>Estimand</a:t>
            </a:r>
            <a:r>
              <a:rPr lang="en-US" dirty="0"/>
              <a:t> + Bias + Noise</a:t>
            </a:r>
          </a:p>
        </p:txBody>
      </p:sp>
    </p:spTree>
    <p:extLst>
      <p:ext uri="{BB962C8B-B14F-4D97-AF65-F5344CB8AC3E}">
        <p14:creationId xmlns:p14="http://schemas.microsoft.com/office/powerpoint/2010/main" val="310463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EC86-C541-78FD-07F3-1727EF40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57-FDC8-FBD0-AF52-420F6968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Estimate = </a:t>
            </a:r>
            <a:r>
              <a:rPr lang="en-US" b="1" dirty="0" err="1">
                <a:solidFill>
                  <a:schemeClr val="accent1"/>
                </a:solidFill>
              </a:rPr>
              <a:t>Estimand</a:t>
            </a:r>
            <a:r>
              <a:rPr lang="en-US" dirty="0"/>
              <a:t> + Bias + Noise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Estimand</a:t>
            </a:r>
            <a:r>
              <a:rPr lang="en-US" dirty="0"/>
              <a:t>: the true quantity (parameter) of interest (e.g., the proportion of people who engage in bribery; the correlation between wealth and bribery)</a:t>
            </a:r>
          </a:p>
        </p:txBody>
      </p:sp>
    </p:spTree>
    <p:extLst>
      <p:ext uri="{BB962C8B-B14F-4D97-AF65-F5344CB8AC3E}">
        <p14:creationId xmlns:p14="http://schemas.microsoft.com/office/powerpoint/2010/main" val="218789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EC86-C541-78FD-07F3-1727EF40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57-FDC8-FBD0-AF52-420F6968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Estimate</a:t>
            </a:r>
            <a:r>
              <a:rPr lang="en-US" dirty="0"/>
              <a:t> = </a:t>
            </a:r>
            <a:r>
              <a:rPr lang="en-US" dirty="0" err="1"/>
              <a:t>Estimand</a:t>
            </a:r>
            <a:r>
              <a:rPr lang="en-US" dirty="0"/>
              <a:t> + Bias + Noise</a:t>
            </a:r>
          </a:p>
          <a:p>
            <a:r>
              <a:rPr lang="en-US" b="1" dirty="0" err="1"/>
              <a:t>Estimand</a:t>
            </a:r>
            <a:r>
              <a:rPr lang="en-US" dirty="0"/>
              <a:t>: the true quantity of interest (e.g., the proportion of people who engage in bribery; the correlation between wealth and bribery)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Estimate</a:t>
            </a:r>
            <a:r>
              <a:rPr lang="en-US" dirty="0"/>
              <a:t>: the number we get from our analysis. Our approximation to the true value. </a:t>
            </a:r>
          </a:p>
        </p:txBody>
      </p:sp>
    </p:spTree>
    <p:extLst>
      <p:ext uri="{BB962C8B-B14F-4D97-AF65-F5344CB8AC3E}">
        <p14:creationId xmlns:p14="http://schemas.microsoft.com/office/powerpoint/2010/main" val="140122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EC86-C541-78FD-07F3-1727EF40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57-FDC8-FBD0-AF52-420F6968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Estimate = </a:t>
            </a:r>
            <a:r>
              <a:rPr lang="en-US" b="1" dirty="0" err="1">
                <a:solidFill>
                  <a:schemeClr val="accent1"/>
                </a:solidFill>
              </a:rPr>
              <a:t>Estimand</a:t>
            </a:r>
            <a:r>
              <a:rPr lang="en-US" b="1" dirty="0">
                <a:solidFill>
                  <a:schemeClr val="accent1"/>
                </a:solidFill>
              </a:rPr>
              <a:t> + Bias + Noise</a:t>
            </a:r>
          </a:p>
          <a:p>
            <a:r>
              <a:rPr lang="en-US" b="1" dirty="0" err="1"/>
              <a:t>Estimand</a:t>
            </a:r>
            <a:r>
              <a:rPr lang="en-US" dirty="0"/>
              <a:t>: the true quantity of interest (e.g., the proportion of people who engage in bribery; the correlation between wealth and bribery)</a:t>
            </a:r>
          </a:p>
          <a:p>
            <a:r>
              <a:rPr lang="en-US" b="1" dirty="0"/>
              <a:t>Estimate</a:t>
            </a:r>
            <a:r>
              <a:rPr lang="en-US" dirty="0"/>
              <a:t>: the number we get from our analysis. Our approximation to the true value.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Estimator</a:t>
            </a:r>
            <a:r>
              <a:rPr lang="en-US" dirty="0"/>
              <a:t>: the procedure we use to generate the estimate. </a:t>
            </a:r>
          </a:p>
        </p:txBody>
      </p:sp>
    </p:spTree>
    <p:extLst>
      <p:ext uri="{BB962C8B-B14F-4D97-AF65-F5344CB8AC3E}">
        <p14:creationId xmlns:p14="http://schemas.microsoft.com/office/powerpoint/2010/main" val="209273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EC86-C541-78FD-07F3-1727EF40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57-FDC8-FBD0-AF52-420F6968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Estimate = </a:t>
            </a:r>
            <a:r>
              <a:rPr lang="en-US" dirty="0" err="1"/>
              <a:t>Estimand</a:t>
            </a:r>
            <a:r>
              <a:rPr lang="en-US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Bias</a:t>
            </a:r>
            <a:r>
              <a:rPr lang="en-US" dirty="0"/>
              <a:t> + Noise</a:t>
            </a:r>
          </a:p>
          <a:p>
            <a:r>
              <a:rPr lang="en-US" b="1" dirty="0" err="1"/>
              <a:t>Estimand</a:t>
            </a:r>
            <a:r>
              <a:rPr lang="en-US" b="1" dirty="0"/>
              <a:t>: </a:t>
            </a:r>
            <a:r>
              <a:rPr lang="en-US" dirty="0"/>
              <a:t>the true quantity of interest (e.g., the proportion of people who engage in bribery; the correlation between wealth and bribery)</a:t>
            </a:r>
          </a:p>
          <a:p>
            <a:r>
              <a:rPr lang="en-US" b="1" dirty="0"/>
              <a:t>Estimate: </a:t>
            </a:r>
            <a:r>
              <a:rPr lang="en-US" dirty="0"/>
              <a:t>the number we get from our analysis. Our approximation to the true value. </a:t>
            </a:r>
          </a:p>
          <a:p>
            <a:r>
              <a:rPr lang="en-US" b="1" dirty="0"/>
              <a:t>Estimator: </a:t>
            </a:r>
            <a:r>
              <a:rPr lang="en-US" dirty="0"/>
              <a:t>the procedure we use to generate the estimate.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Bias: </a:t>
            </a:r>
            <a:r>
              <a:rPr lang="en-US" dirty="0"/>
              <a:t>errors that occur systematically</a:t>
            </a:r>
          </a:p>
        </p:txBody>
      </p:sp>
    </p:spTree>
    <p:extLst>
      <p:ext uri="{BB962C8B-B14F-4D97-AF65-F5344CB8AC3E}">
        <p14:creationId xmlns:p14="http://schemas.microsoft.com/office/powerpoint/2010/main" val="74975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EC86-C541-78FD-07F3-1727EF40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57-FDC8-FBD0-AF52-420F6968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Estimate = </a:t>
            </a:r>
            <a:r>
              <a:rPr lang="en-US" dirty="0" err="1"/>
              <a:t>Estimand</a:t>
            </a:r>
            <a:r>
              <a:rPr lang="en-US" dirty="0"/>
              <a:t> + Bias + </a:t>
            </a:r>
            <a:r>
              <a:rPr lang="en-US" b="1" dirty="0">
                <a:solidFill>
                  <a:schemeClr val="accent1"/>
                </a:solidFill>
              </a:rPr>
              <a:t>Noise</a:t>
            </a:r>
          </a:p>
          <a:p>
            <a:r>
              <a:rPr lang="en-US" b="1" dirty="0" err="1"/>
              <a:t>Estimand</a:t>
            </a:r>
            <a:r>
              <a:rPr lang="en-US" dirty="0"/>
              <a:t>: the true quantity of interest (e.g., the proportion of people who engage in bribery; the correlation between wealth and bribery)</a:t>
            </a:r>
          </a:p>
          <a:p>
            <a:r>
              <a:rPr lang="en-US" b="1" dirty="0"/>
              <a:t>Estimate</a:t>
            </a:r>
            <a:r>
              <a:rPr lang="en-US" dirty="0"/>
              <a:t>: the number we get from our analysis. Our approximation to the true value. </a:t>
            </a:r>
          </a:p>
          <a:p>
            <a:r>
              <a:rPr lang="en-US" b="1" dirty="0"/>
              <a:t>Estimator</a:t>
            </a:r>
            <a:r>
              <a:rPr lang="en-US" dirty="0"/>
              <a:t>: the procedure we use to generate the estimate. </a:t>
            </a:r>
          </a:p>
          <a:p>
            <a:r>
              <a:rPr lang="en-US" b="1" dirty="0"/>
              <a:t>Bias</a:t>
            </a:r>
            <a:r>
              <a:rPr lang="en-US" dirty="0"/>
              <a:t>: errors that occur systematically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Noise: </a:t>
            </a:r>
            <a:r>
              <a:rPr lang="en-US" dirty="0"/>
              <a:t>idiosyncratic (unsystematic) errors</a:t>
            </a:r>
          </a:p>
        </p:txBody>
      </p:sp>
    </p:spTree>
    <p:extLst>
      <p:ext uri="{BB962C8B-B14F-4D97-AF65-F5344CB8AC3E}">
        <p14:creationId xmlns:p14="http://schemas.microsoft.com/office/powerpoint/2010/main" val="277787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EC86-C541-78FD-07F3-1727EF40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57-FDC8-FBD0-AF52-420F6968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Estimate = </a:t>
            </a:r>
            <a:r>
              <a:rPr lang="en-US" dirty="0" err="1"/>
              <a:t>Estimand</a:t>
            </a:r>
            <a:r>
              <a:rPr lang="en-US" dirty="0"/>
              <a:t> + </a:t>
            </a:r>
            <a:r>
              <a:rPr lang="en-US" b="1" dirty="0">
                <a:solidFill>
                  <a:schemeClr val="accent1"/>
                </a:solidFill>
              </a:rPr>
              <a:t>Bias + Noise</a:t>
            </a:r>
          </a:p>
          <a:p>
            <a:r>
              <a:rPr lang="en-US" b="1" dirty="0" err="1"/>
              <a:t>Estimand</a:t>
            </a:r>
            <a:r>
              <a:rPr lang="en-US" dirty="0"/>
              <a:t>: the true quantity of interest (e.g., the proportion of people who engage in bribery; the correlation between wealth and bribery)</a:t>
            </a:r>
          </a:p>
          <a:p>
            <a:r>
              <a:rPr lang="en-US" b="1" dirty="0"/>
              <a:t>Estimate</a:t>
            </a:r>
            <a:r>
              <a:rPr lang="en-US" dirty="0"/>
              <a:t>: the number we get from our analysis. Our approximation to the true value. </a:t>
            </a:r>
          </a:p>
          <a:p>
            <a:r>
              <a:rPr lang="en-US" b="1" dirty="0"/>
              <a:t>Estimator</a:t>
            </a:r>
            <a:r>
              <a:rPr lang="en-US" dirty="0"/>
              <a:t>: the procedure we use to generate the estimate. </a:t>
            </a:r>
          </a:p>
          <a:p>
            <a:r>
              <a:rPr lang="en-US" b="1" dirty="0"/>
              <a:t>Bias</a:t>
            </a:r>
            <a:r>
              <a:rPr lang="en-US" dirty="0"/>
              <a:t>: errors that occur systematically</a:t>
            </a:r>
          </a:p>
          <a:p>
            <a:r>
              <a:rPr lang="en-US" b="1" dirty="0"/>
              <a:t>Noise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idiosyncratic (unsystematic) errors</a:t>
            </a:r>
          </a:p>
          <a:p>
            <a:r>
              <a:rPr lang="en-US" dirty="0"/>
              <a:t>In general, people refer to bias + noise as the </a:t>
            </a:r>
            <a:r>
              <a:rPr lang="en-US" b="1" dirty="0">
                <a:solidFill>
                  <a:schemeClr val="accent1"/>
                </a:solidFill>
              </a:rPr>
              <a:t>error of the estimate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0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1452</Words>
  <Application>Microsoft Macintosh PowerPoint</Application>
  <PresentationFormat>Widescreen</PresentationFormat>
  <Paragraphs>132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Statistical Inference</vt:lpstr>
      <vt:lpstr>Statistical Inference</vt:lpstr>
      <vt:lpstr>Estimation</vt:lpstr>
      <vt:lpstr>Estimation</vt:lpstr>
      <vt:lpstr>Estimation</vt:lpstr>
      <vt:lpstr>Estimation</vt:lpstr>
      <vt:lpstr>Estimation</vt:lpstr>
      <vt:lpstr>Estimation</vt:lpstr>
      <vt:lpstr>Estimation</vt:lpstr>
      <vt:lpstr>Estimation</vt:lpstr>
      <vt:lpstr>Noise</vt:lpstr>
      <vt:lpstr>Bias</vt:lpstr>
      <vt:lpstr>Bias and Noise</vt:lpstr>
      <vt:lpstr>Quantifying the Error/Measuring Accuracy</vt:lpstr>
      <vt:lpstr>Standard Error and Variability</vt:lpstr>
      <vt:lpstr>Data Distribution vs Sampling Distribution</vt:lpstr>
      <vt:lpstr>Confidence Intervals</vt:lpstr>
      <vt:lpstr>Confidence Intervals</vt:lpstr>
      <vt:lpstr>Confidence Intervals</vt:lpstr>
      <vt:lpstr>Steps to Compute Confidence Intervals</vt:lpstr>
      <vt:lpstr>Hypothesis Testing</vt:lpstr>
      <vt:lpstr>Hypothesis Testing</vt:lpstr>
      <vt:lpstr>How likely is likely?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</dc:title>
  <dc:creator>djromero18@gmail.com</dc:creator>
  <cp:lastModifiedBy>Diego Romero</cp:lastModifiedBy>
  <cp:revision>19</cp:revision>
  <dcterms:created xsi:type="dcterms:W3CDTF">2023-01-19T04:57:42Z</dcterms:created>
  <dcterms:modified xsi:type="dcterms:W3CDTF">2023-09-08T20:27:24Z</dcterms:modified>
</cp:coreProperties>
</file>