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notesMaster" Target="notesMasters/notes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is a programming language and free computing environment for statistical computing and graphics. It can be runs on a wide variety of operating systems, including Linux, Windows, and MacOS. RStudio is an integrated development environment (IDE) that provides an interface by adding many convenient features and tools.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 can think of R as a car’s engine and RStudio as the dashboard. In the same way that having access to a speedometer and a navigation system makes driving much easier, using RStudio’s interface makes using R much easier as well.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R and RStudio are entirely free and updated on a regular basis, making them much more accessible and widely used than paid alternatives. You can conduct nearly any analysis using R, ranging from calculating the average of a variable to creating maps and conducting spatial analysis to conducting the analysis for an impact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don’t have R and RStudio already installed, that will be the first step. You will first need to download and install both R and RStudio (Desktop version) on your computer. It is important that you install R first and then install RStudio.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Once you have installed R, you can now install RStudio.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the three panes which are three panels dividing the screen: the console pane, the files pane, and the environment pane. Over the course of this tutorial, you’ll come to learn what purpose each of these panes serves.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derndive.com/1-getting-started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and RStudio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top-right includes the Environment panel</a:t>
            </a:r>
          </a:p>
          <a:p>
            <a:pPr lvl="1"/>
            <a:r>
              <a:rPr/>
              <a:t>This contains information about any objects that you load into your environment</a:t>
            </a:r>
          </a:p>
          <a:p>
            <a:pPr lvl="1"/>
            <a:r>
              <a:rPr/>
              <a:t>Type </a:t>
            </a:r>
            <a:r>
              <a:rPr>
                <a:latin typeface="Courier"/>
              </a:rPr>
              <a:t>sum = 2 + 2</a:t>
            </a:r>
            <a:r>
              <a:rPr/>
              <a:t> into the source and hit ENTER</a:t>
            </a:r>
          </a:p>
          <a:p>
            <a:pPr lvl="1"/>
            <a:r>
              <a:rPr/>
              <a:t>The object </a:t>
            </a:r>
            <a:r>
              <a:rPr>
                <a:latin typeface="Courier"/>
              </a:rPr>
              <a:t>sum</a:t>
            </a:r>
            <a:r>
              <a:rPr/>
              <a:t> should appear in your environment</a:t>
            </a:r>
          </a:p>
          <a:p>
            <a:pPr lvl="0"/>
            <a:r>
              <a:rPr/>
              <a:t>The bottom-right includes the Viewer panel, where you will be able to see graphics that you generate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Running code: telling R to perform an act by giving it commands in the source or console</a:t>
            </a:r>
          </a:p>
          <a:p>
            <a:pPr lvl="0"/>
            <a:r>
              <a:rPr/>
              <a:t>Objects: where values are saved in R. On the last slide, you created the object </a:t>
            </a:r>
            <a:r>
              <a:rPr>
                <a:latin typeface="Courier"/>
              </a:rPr>
              <a:t>sum</a:t>
            </a:r>
            <a:r>
              <a:rPr/>
              <a:t>.</a:t>
            </a:r>
          </a:p>
          <a:p>
            <a:pPr lvl="0"/>
            <a:r>
              <a:rPr/>
              <a:t>Data types:</a:t>
            </a:r>
          </a:p>
          <a:p>
            <a:pPr lvl="1"/>
            <a:r>
              <a:rPr/>
              <a:t>Integers are whole numbers like </a:t>
            </a:r>
            <a:r>
              <a:rPr>
                <a:latin typeface="Courier"/>
              </a:rPr>
              <a:t>-1, 0, 2, 4092</a:t>
            </a:r>
          </a:p>
          <a:p>
            <a:pPr lvl="1"/>
            <a:r>
              <a:rPr/>
              <a:t>Doubles are integers with decimal values like </a:t>
            </a:r>
            <a:r>
              <a:rPr>
                <a:latin typeface="Courier"/>
              </a:rPr>
              <a:t>-24.932</a:t>
            </a:r>
            <a:r>
              <a:rPr/>
              <a:t> and </a:t>
            </a:r>
            <a:r>
              <a:rPr>
                <a:latin typeface="Courier"/>
              </a:rPr>
              <a:t>0.8</a:t>
            </a:r>
          </a:p>
          <a:p>
            <a:pPr lvl="1"/>
            <a:r>
              <a:rPr/>
              <a:t>Logicals are either </a:t>
            </a:r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</a:p>
          <a:p>
            <a:pPr lvl="1"/>
            <a:r>
              <a:rPr/>
              <a:t>Characters are text or strings like </a:t>
            </a:r>
            <a:r>
              <a:rPr>
                <a:latin typeface="Courier"/>
              </a:rPr>
              <a:t>"hello world"</a:t>
            </a:r>
            <a:r>
              <a:rPr/>
              <a:t> and </a:t>
            </a:r>
            <a:r>
              <a:rPr>
                <a:latin typeface="Courier"/>
              </a:rPr>
              <a:t>"welcome to R"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Vectors are a series of values. These are created using the </a:t>
            </a:r>
            <a:r>
              <a:rPr>
                <a:latin typeface="Courier"/>
              </a:rPr>
              <a:t>c()</a:t>
            </a:r>
            <a:r>
              <a:rPr/>
              <a:t> function. For example, </a:t>
            </a:r>
            <a:r>
              <a:rPr>
                <a:latin typeface="Courier"/>
              </a:rPr>
              <a:t>c(6, 11, 13, 31)</a:t>
            </a:r>
            <a:r>
              <a:rPr/>
              <a:t> creates a four element vector of integers.</a:t>
            </a:r>
          </a:p>
          <a:p>
            <a:pPr lvl="0"/>
            <a:r>
              <a:rPr/>
              <a:t>Factors are a group of characters/strings with a fixed number of unique values</a:t>
            </a:r>
          </a:p>
          <a:p>
            <a:pPr lvl="0"/>
            <a:r>
              <a:rPr/>
              <a:t>Data frames are objects where the rows correspond to observations and the columns correspond to variables that describe the observations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programming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Conditionals:</a:t>
            </a:r>
          </a:p>
          <a:p>
            <a:pPr lvl="1"/>
            <a:r>
              <a:rPr/>
              <a:t>Testing for equality in R is done using </a:t>
            </a:r>
            <a:r>
              <a:rPr>
                <a:latin typeface="Courier"/>
              </a:rPr>
              <a:t>==</a:t>
            </a:r>
            <a:r>
              <a:rPr/>
              <a:t>. For example, </a:t>
            </a:r>
            <a:r>
              <a:rPr>
                <a:latin typeface="Courier"/>
              </a:rPr>
              <a:t>2 + 1 == 3</a:t>
            </a:r>
            <a:r>
              <a:rPr/>
              <a:t> will return </a:t>
            </a:r>
            <a:r>
              <a:rPr>
                <a:latin typeface="Courier"/>
              </a:rPr>
              <a:t>TRUE</a:t>
            </a:r>
          </a:p>
          <a:p>
            <a:pPr lvl="1"/>
            <a:r>
              <a:rPr/>
              <a:t>Boolean algebra: Operators such as </a:t>
            </a:r>
            <a:r>
              <a:rPr>
                <a:latin typeface="Courier"/>
              </a:rPr>
              <a:t>&lt;</a:t>
            </a:r>
            <a:r>
              <a:rPr/>
              <a:t> (less than), </a:t>
            </a:r>
            <a:r>
              <a:rPr>
                <a:latin typeface="Courier"/>
              </a:rPr>
              <a:t>&lt;=</a:t>
            </a:r>
            <a:r>
              <a:rPr/>
              <a:t> (less than or equal), and </a:t>
            </a:r>
            <a:r>
              <a:rPr>
                <a:latin typeface="Courier"/>
              </a:rPr>
              <a:t>!=</a:t>
            </a:r>
            <a:r>
              <a:rPr/>
              <a:t>(not equal to). For example, </a:t>
            </a:r>
            <a:r>
              <a:rPr>
                <a:latin typeface="Courier"/>
              </a:rPr>
              <a:t>3 + 5 &lt;= 1</a:t>
            </a:r>
            <a:r>
              <a:rPr/>
              <a:t> will return </a:t>
            </a:r>
            <a:r>
              <a:rPr>
                <a:latin typeface="Courier"/>
              </a:rPr>
              <a:t>FALSE</a:t>
            </a:r>
          </a:p>
          <a:p>
            <a:pPr lvl="1"/>
            <a:r>
              <a:rPr/>
              <a:t>Logical operators: </a:t>
            </a:r>
            <a:r>
              <a:rPr>
                <a:latin typeface="Courier"/>
              </a:rPr>
              <a:t>&amp;</a:t>
            </a:r>
            <a:r>
              <a:rPr/>
              <a:t> represent “and” while </a:t>
            </a:r>
            <a:r>
              <a:rPr>
                <a:latin typeface="Courier"/>
              </a:rPr>
              <a:t>|</a:t>
            </a:r>
            <a:r>
              <a:rPr/>
              <a:t> represents “or.” For example, </a:t>
            </a:r>
            <a:r>
              <a:rPr>
                <a:latin typeface="Courier"/>
              </a:rPr>
              <a:t>(2 + 1 == 3) &amp; (2 + 1 == 4)</a:t>
            </a:r>
            <a:r>
              <a:rPr/>
              <a:t> returns </a:t>
            </a:r>
            <a:r>
              <a:rPr>
                <a:latin typeface="Courier"/>
              </a:rPr>
              <a:t>FALSE</a:t>
            </a:r>
            <a:r>
              <a:rPr/>
              <a:t> since both clauses are not </a:t>
            </a:r>
            <a:r>
              <a:rPr>
                <a:latin typeface="Courier"/>
              </a:rPr>
              <a:t>TRUE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gives you accesss to thousands of “packages” that are created by users</a:t>
            </a:r>
          </a:p>
          <a:p>
            <a:pPr lvl="0"/>
            <a:r>
              <a:rPr/>
              <a:t>Packages contain datasets and bundles of code called “functions” that can execute specific tasks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install.packages()</a:t>
            </a:r>
            <a:r>
              <a:rPr/>
              <a:t> to install a package</a:t>
            </a:r>
          </a:p>
          <a:p>
            <a:pPr lvl="1"/>
            <a:r>
              <a:rPr/>
              <a:t>Insert the name of the package contained in quotation marks</a:t>
            </a:r>
          </a:p>
          <a:p>
            <a:pPr lvl="1"/>
            <a:r>
              <a:rPr/>
              <a:t>Start by installing the </a:t>
            </a:r>
            <a:r>
              <a:rPr>
                <a:latin typeface="Courier"/>
              </a:rPr>
              <a:t>dplyr</a:t>
            </a:r>
            <a:r>
              <a:rPr/>
              <a:t> package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Load data into your environment by “reading-in” a spreadsheet</a:t>
            </a:r>
          </a:p>
          <a:p>
            <a:pPr lvl="0"/>
            <a:r>
              <a:rPr/>
              <a:t>Spreadsheets should be saved as a </a:t>
            </a:r>
            <a:r>
              <a:rPr>
                <a:latin typeface="Courier"/>
              </a:rPr>
              <a:t>.csv</a:t>
            </a:r>
            <a:r>
              <a:rPr/>
              <a:t> file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read.csv()</a:t>
            </a:r>
            <a:r>
              <a:rPr/>
              <a:t> to pull data from a spreadsheet on your harddrive into your R/RStudio environment</a:t>
            </a:r>
          </a:p>
          <a:p>
            <a:pPr lvl="1"/>
            <a:r>
              <a:rPr/>
              <a:t>Within the parentheses, add the full file pathway where the </a:t>
            </a:r>
            <a:r>
              <a:rPr>
                <a:latin typeface="Courier"/>
              </a:rPr>
              <a:t>.csv</a:t>
            </a:r>
            <a:r>
              <a:rPr/>
              <a:t> file is stored</a:t>
            </a:r>
          </a:p>
          <a:p>
            <a:pPr lvl="0" indent="0" marL="0">
              <a:buNone/>
            </a:pPr>
            <a:r>
              <a:rPr/>
              <a:t>[INSERT SCREEN RECORDING]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Errors, warnings, and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you run code, R often provides feedback in the console</a:t>
            </a:r>
          </a:p>
          <a:p>
            <a:pPr lvl="0"/>
            <a:r>
              <a:rPr/>
              <a:t>There are 3 main types of feedback that appear in RED</a:t>
            </a:r>
          </a:p>
          <a:p>
            <a:pPr lvl="1"/>
            <a:r>
              <a:rPr/>
              <a:t>Errors: When the RED text is prefaced with “Error in…”, your code will not work. The error message will try to explain the problem.</a:t>
            </a:r>
          </a:p>
          <a:p>
            <a:pPr lvl="1"/>
            <a:r>
              <a:rPr/>
              <a:t>Warnings: When the red text is prefaced with “Warning:”, your code will still work, but there still might be a problem. The warning message will try to explain the problem.</a:t>
            </a:r>
          </a:p>
          <a:p>
            <a:pPr lvl="1"/>
            <a:r>
              <a:rPr/>
              <a:t>Messages: When the red text doesn’t start with “Error” or “Warning”, it’s just a friendly message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activity draws on Chapter 1 in </a:t>
            </a:r>
            <a:r>
              <a:rPr>
                <a:hlinkClick r:id="rId2"/>
              </a:rPr>
              <a:t>Statistical Inference via Data Science: A ModernDive into R and the Tidyverse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R and RStudio?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quantitative methods tutorial, we will use R and RStudio to illustrate basic statistical concepts</a:t>
            </a:r>
          </a:p>
          <a:p>
            <a:pPr lvl="0"/>
            <a:r>
              <a:rPr/>
              <a:t>R is a programming language and free computing environment for statistical computing and graphics</a:t>
            </a:r>
          </a:p>
          <a:p>
            <a:pPr lvl="0"/>
            <a:r>
              <a:rPr/>
              <a:t>RStudio is an integrated development environment (IDE) that provides an interface by adding many convenient features and tools</a:t>
            </a:r>
          </a:p>
          <a:p>
            <a:pPr lvl="0"/>
            <a:r>
              <a:rPr/>
              <a:t>Think of R as a car’s engine and RStudio as the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 and install R by going to https://cloud.r-project.org/</a:t>
            </a:r>
          </a:p>
          <a:p>
            <a:pPr lvl="1"/>
            <a:r>
              <a:rPr/>
              <a:t>Windows: Click on “Download R for Windows”, then click on “base”, then click on the Download link</a:t>
            </a:r>
          </a:p>
          <a:p>
            <a:pPr lvl="1"/>
            <a:r>
              <a:rPr/>
              <a:t>macOS user: Click on “Download R for macOS”, then under “Latest release:” click on R-X.X.X.pkg, where R-X.X.X is the version number</a:t>
            </a:r>
          </a:p>
          <a:p>
            <a:pPr lvl="1"/>
            <a:r>
              <a:rPr/>
              <a:t>Linux user: Click on “Download R for Linux” and choose your distribution for more information on installing R for your setup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Download and install RStudio at https://www.rstudio.com/products/rstudio/download/</a:t>
            </a:r>
          </a:p>
          <a:p>
            <a:pPr lvl="1"/>
            <a:r>
              <a:rPr/>
              <a:t>Scroll down to “Installers for Supported Platforms” near the bottom of the page</a:t>
            </a:r>
          </a:p>
          <a:p>
            <a:pPr lvl="1"/>
            <a:r>
              <a:rPr/>
              <a:t>Click on the download link corresponding to your computer’s operating system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R via RStudio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Using R by opening RStudio</a:t>
            </a:r>
          </a:p>
        </p:txBody>
      </p:sp>
      <p:pic>
        <p:nvPicPr>
          <p:cNvPr descr="img/R_vs_RStud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52600"/>
            <a:ext cx="51054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R via RStudio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After you open RStudio, you should see something like this</a:t>
            </a:r>
          </a:p>
        </p:txBody>
      </p:sp>
      <p:pic>
        <p:nvPicPr>
          <p:cNvPr descr="img/rstudi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635000"/>
            <a:ext cx="51054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Peronalization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Customize the appearance of your R IDE by going to Tools -&gt; Global Options -&gt; Appearance</a:t>
            </a:r>
          </a:p>
        </p:txBody>
      </p:sp>
      <p:pic>
        <p:nvPicPr>
          <p:cNvPr descr="img/appera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00500" y="203200"/>
            <a:ext cx="4229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Rstudio contains 4 panes: source, console, environment, and viewer</a:t>
            </a:r>
          </a:p>
          <a:p>
            <a:pPr lvl="0"/>
            <a:r>
              <a:rPr/>
              <a:t>The left pane is the source where you write code</a:t>
            </a:r>
          </a:p>
          <a:p>
            <a:pPr lvl="0"/>
            <a:r>
              <a:rPr/>
              <a:t>Try typing </a:t>
            </a:r>
            <a:r>
              <a:rPr>
                <a:latin typeface="Courier"/>
              </a:rPr>
              <a:t>2 + 2</a:t>
            </a:r>
            <a:r>
              <a:rPr/>
              <a:t> into the source panel and hitting ENTER</a:t>
            </a:r>
          </a:p>
          <a:p>
            <a:pPr lvl="1"/>
            <a:r>
              <a:rPr/>
              <a:t>The console panel pop-up in the bottom-left and return a value of </a:t>
            </a:r>
            <a:r>
              <a:rPr>
                <a:latin typeface="Courier"/>
              </a:rPr>
              <a:t>4</a:t>
            </a:r>
          </a:p>
          <a:p>
            <a:pPr lvl="0" indent="0" marL="0">
              <a:buNone/>
            </a:pPr>
            <a:r>
              <a:rPr/>
              <a:t>[INSERT SCREEN RECORDING]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2024-05-10T17:00:20Z</dcterms:created>
  <dcterms:modified xsi:type="dcterms:W3CDTF">2024-05-10T17:00:20Z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