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Correlation</a:t>
            </a:r>
          </a:p>
          <a:p>
            <a:pPr lvl="1"/>
            <a:r>
              <a:rPr/>
              <a:t>What is it?</a:t>
            </a:r>
          </a:p>
          <a:p>
            <a:pPr lvl="1"/>
            <a:r>
              <a:rPr/>
              <a:t>What is it composed of?</a:t>
            </a:r>
          </a:p>
          <a:p>
            <a:pPr lvl="1"/>
            <a:r>
              <a:rPr/>
              <a:t>What is it good for?</a:t>
            </a:r>
          </a:p>
          <a:p>
            <a:pPr lvl="0"/>
            <a:r>
              <a:rPr/>
              <a:t>Causation</a:t>
            </a:r>
          </a:p>
          <a:p>
            <a:pPr lvl="1"/>
            <a:r>
              <a:rPr/>
              <a:t>What is it good for?</a:t>
            </a:r>
          </a:p>
          <a:p>
            <a:pPr lvl="1"/>
            <a:r>
              <a:rPr/>
              <a:t>Why is it hard?</a:t>
            </a:r>
          </a:p>
          <a:p>
            <a:pPr lvl="1"/>
            <a:r>
              <a:rPr/>
              <a:t>Potential outcomes and counterfactuals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Measures of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Covariance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Cov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</m:d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</m:d>
                  </m:oMath>
                </a14:m>
              </a:p>
              <a:p>
                <a:pPr lvl="1"/>
                <a:r>
                  <a:rPr/>
                  <a:t>Product of the deviations</a:t>
                </a:r>
              </a:p>
              <a:p>
                <a:pPr lvl="1"/>
                <a:r>
                  <a:rPr/>
                  <a:t>Range: unbounded</a:t>
                </a:r>
              </a:p>
              <a:p>
                <a:pPr lvl="0"/>
                <a:r>
                  <a:rPr/>
                  <a:t>Correlation coefficient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Cor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rPr>
                            <m:nor/>
                            <m:sty m:val="p"/>
                          </m:rPr>
                          <m:t>Cov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Y</m:t>
                            </m:r>
                          </m:e>
                        </m:d>
                      </m:num>
                      <m:den>
                        <m:sSub>
                          <m:e>
                            <m:r>
                              <m:t>σ</m:t>
                            </m:r>
                          </m:e>
                          <m:sub>
                            <m:r>
                              <m:t>X</m:t>
                            </m:r>
                          </m:sub>
                        </m:sSub>
                        <m:sSub>
                          <m:e>
                            <m:r>
                              <m:t>σ</m:t>
                            </m:r>
                          </m:e>
                          <m:sub>
                            <m:r>
                              <m:t>Y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1"/>
                <a:r>
                  <a:rPr/>
                  <a:t>Covariance normalized by product of SDs</a:t>
                </a:r>
              </a:p>
              <a:p>
                <a:pPr lvl="1"/>
                <a:r>
                  <a:rPr/>
                  <a:t>Range: -1 to 1</a:t>
                </a:r>
              </a:p>
              <a:p>
                <a:pPr lvl="0"/>
                <a:r>
                  <a:rPr/>
                  <a:t>Slope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rPr>
                            <m:nor/>
                            <m:sty m:val="p"/>
                          </m:rPr>
                          <m:t>Cov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Y</m:t>
                            </m:r>
                          </m:e>
                        </m:d>
                      </m:num>
                      <m:den>
                        <m:sSubSup>
                          <m:e>
                            <m:r>
                              <m:t>σ</m:t>
                            </m:r>
                          </m:e>
                          <m:sub>
                            <m:r>
                              <m:t>X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</m:den>
                    </m:f>
                  </m:oMath>
                </a14:m>
              </a:p>
              <a:p>
                <a:pPr lvl="1"/>
                <a:r>
                  <a:rPr/>
                  <a:t>Covariance normalized by variance</a:t>
                </a:r>
              </a:p>
              <a:p>
                <a:pPr lvl="1"/>
                <a:r>
                  <a:rPr/>
                  <a:t>Expected change in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with 1-unit change in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Measures of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does the correlation coefficient tell you that slope doesn’t?</a:t>
            </a:r>
          </a:p>
          <a:p>
            <a:pPr lvl="1"/>
            <a:r>
              <a:rPr/>
              <a:t>Consistency of the relationship on bounded scale (-1 to 1)</a:t>
            </a:r>
          </a:p>
          <a:p>
            <a:pPr lvl="0"/>
            <a:r>
              <a:rPr/>
              <a:t>What does slope tell you that the correlation coefficient doesn’t?</a:t>
            </a:r>
          </a:p>
          <a:p>
            <a:pPr lvl="1"/>
            <a:r>
              <a:rPr/>
              <a:t>Substantive importance (magnitude)</a:t>
            </a:r>
          </a:p>
          <a:p>
            <a:pPr lvl="0"/>
            <a:r>
              <a:rPr/>
              <a:t>Give an example of when you’d prefer each</a:t>
            </a:r>
          </a:p>
          <a:p>
            <a:pPr lvl="1"/>
            <a:r>
              <a:rPr/>
              <a:t>Correlation: When comparing relationships on different scales</a:t>
            </a:r>
          </a:p>
          <a:p>
            <a:pPr lvl="1"/>
            <a:r>
              <a:rPr/>
              <a:t>Slope: When thinking about ROI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 b="1"/>
              <a:t>What can with do with them?</a:t>
            </a:r>
          </a:p>
          <a:p>
            <a:pPr lvl="0"/>
            <a:r>
              <a:rPr/>
              <a:t>Description: quantitative comparisons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/>
            <a:r>
              <a:rPr sz="2000" i="1"/>
              <a:t>sample matters alot</a:t>
            </a:r>
          </a:p>
          <a:p>
            <a:pPr lvl="0"/>
            <a:r>
              <a:rPr sz="2000" i="1"/>
              <a:t>sample matters less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Forecasting: sample population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out-of-sample</a:t>
                </a:r>
              </a:p>
              <a:p>
                <a:pPr lvl="0"/>
                <a:r>
                  <a:rPr/>
                  <a:t>Causal inference: correlation + research design</a:t>
                </a:r>
              </a:p>
              <a:p>
                <a:pPr lvl="0" indent="0" marL="0">
                  <a:buNone/>
                </a:pPr>
                <a:r>
                  <a:rPr b="1"/>
                  <a:t>Simple, but powerful</a:t>
                </a:r>
              </a:p>
              <a:p>
                <a:pPr lvl="0"/>
                <a:r>
                  <a:rPr/>
                  <a:t>Non-linearities, interactions, machine learning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Causation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Schools of Thought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Potential outcomes and counterfactuals (Econ)</a:t>
            </a:r>
          </a:p>
          <a:p>
            <a:pPr lvl="0"/>
            <a:r>
              <a:rPr/>
              <a:t>DAGs and do-calculus (CS)</a:t>
            </a:r>
          </a:p>
          <a:p>
            <a:pPr lvl="0"/>
            <a:r>
              <a:rPr/>
              <a:t>Manipulability (Philosophy)</a:t>
            </a:r>
          </a:p>
          <a:p>
            <a:pPr lvl="0" indent="0" marL="0">
              <a:buNone/>
            </a:pPr>
            <a:r>
              <a:rPr/>
              <a:t>“We think of a cause as something that makes a difference, and the difference it makes must be a difference from what would have happened without it.” (Lewis, 1973)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Causality: Why bother?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Understanding cause and effect is how we change things in the real world</a:t>
            </a:r>
          </a:p>
          <a:p>
            <a:pPr lvl="0"/>
            <a:r>
              <a:rPr/>
              <a:t>Causal inference separates good evaluations from bad</a:t>
            </a:r>
          </a:p>
          <a:p>
            <a:pPr lvl="1"/>
            <a:r>
              <a:rPr/>
              <a:t>Policy change</a:t>
            </a:r>
          </a:p>
          <a:p>
            <a:pPr lvl="1"/>
            <a:r>
              <a:rPr/>
              <a:t>Development intervention</a:t>
            </a:r>
          </a:p>
          <a:p>
            <a:pPr lvl="0"/>
            <a:r>
              <a:rPr/>
              <a:t>Causal identification is not binary</a:t>
            </a:r>
          </a:p>
          <a:p>
            <a:pPr lvl="1"/>
            <a:r>
              <a:rPr/>
              <a:t>It’s harder for some policies and interventions than others</a:t>
            </a:r>
          </a:p>
          <a:p>
            <a:pPr lvl="1"/>
            <a:r>
              <a:rPr/>
              <a:t>Variety of tools that can help us rule out different threats to inference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Causality: Why bother?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(ggplot2)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Year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Outcome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1.4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Treatment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dat =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(Year, Outcome, Treatment)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dat,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Year,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Outcome, </a:t>
            </a:r>
            <a:r>
              <a:rPr>
                <a:solidFill>
                  <a:srgbClr val="657422"/>
                </a:solidFill>
                <a:latin typeface="Courier"/>
              </a:rPr>
              <a:t>group =</a:t>
            </a:r>
            <a:r>
              <a:rPr>
                <a:solidFill>
                  <a:srgbClr val="003B4F"/>
                </a:solidFill>
                <a:latin typeface="Courier"/>
              </a:rPr>
              <a:t> Treatment))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linetype=</a:t>
            </a:r>
            <a:r>
              <a:rPr>
                <a:solidFill>
                  <a:srgbClr val="003B4F"/>
                </a:solidFill>
                <a:latin typeface="Courier"/>
              </a:rPr>
              <a:t>Treatment),</a:t>
            </a:r>
            <a:r>
              <a:rPr>
                <a:solidFill>
                  <a:srgbClr val="657422"/>
                </a:solidFill>
                <a:latin typeface="Courier"/>
              </a:rPr>
              <a:t>size=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scale_linetype_manual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values=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"solid"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xlim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scale_y_continuous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limits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1.85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breaks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seq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1.85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by =</a:t>
            </a:r>
            <a:r>
              <a:rPr>
                <a:solidFill>
                  <a:srgbClr val="003B4F"/>
                </a:solidFill>
                <a:latin typeface="Courier"/>
              </a:rPr>
              <a:t> .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"none"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text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size=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</a:p>
        </p:txBody>
      </p:sp>
      <p:pic>
        <p:nvPicPr>
          <p:cNvPr descr="lees-correlation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Causality: Why bother?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Year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Outcome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AD0000"/>
                </a:solidFill>
                <a:latin typeface="Courier"/>
              </a:rPr>
              <a:t>0.9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2.1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Treatment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20794D"/>
                </a:solidFill>
                <a:latin typeface="Courier"/>
              </a:rPr>
              <a:t>"Treatment"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"Treatment"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"Treatment"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"Treatment"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dat =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(Year, Outcome, Treatment)</a:t>
            </a:r>
            <a:br/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dat,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Year,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Outcome, </a:t>
            </a:r>
            <a:r>
              <a:rPr>
                <a:solidFill>
                  <a:srgbClr val="657422"/>
                </a:solidFill>
                <a:latin typeface="Courier"/>
              </a:rPr>
              <a:t>group =</a:t>
            </a:r>
            <a:r>
              <a:rPr>
                <a:solidFill>
                  <a:srgbClr val="003B4F"/>
                </a:solidFill>
                <a:latin typeface="Courier"/>
              </a:rPr>
              <a:t> Treatment))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linetype=</a:t>
            </a:r>
            <a:r>
              <a:rPr>
                <a:solidFill>
                  <a:srgbClr val="003B4F"/>
                </a:solidFill>
                <a:latin typeface="Courier"/>
              </a:rPr>
              <a:t>Treatment),</a:t>
            </a:r>
            <a:r>
              <a:rPr>
                <a:solidFill>
                  <a:srgbClr val="657422"/>
                </a:solidFill>
                <a:latin typeface="Courier"/>
              </a:rPr>
              <a:t>size=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xlim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scale_y_continuous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breaks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seq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1.85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by =</a:t>
            </a:r>
            <a:r>
              <a:rPr>
                <a:solidFill>
                  <a:srgbClr val="003B4F"/>
                </a:solidFill>
                <a:latin typeface="Courier"/>
              </a:rPr>
              <a:t> .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scale_linetype_manual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values=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"solid"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"solid"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coord_cartesian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ylim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1.85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clip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"none"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text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size=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</a:p>
        </p:txBody>
      </p:sp>
      <p:pic>
        <p:nvPicPr>
          <p:cNvPr descr="lees-correlation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Causality: Why bother?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Year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Outcome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1.4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1.6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Treatment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dat =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(Year, Outcome, Treatment)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dat,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Year,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Outcome, </a:t>
            </a:r>
            <a:r>
              <a:rPr>
                <a:solidFill>
                  <a:srgbClr val="657422"/>
                </a:solidFill>
                <a:latin typeface="Courier"/>
              </a:rPr>
              <a:t>group =</a:t>
            </a:r>
            <a:r>
              <a:rPr>
                <a:solidFill>
                  <a:srgbClr val="003B4F"/>
                </a:solidFill>
                <a:latin typeface="Courier"/>
              </a:rPr>
              <a:t> Treatment))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linetype=</a:t>
            </a:r>
            <a:r>
              <a:rPr>
                <a:solidFill>
                  <a:srgbClr val="003B4F"/>
                </a:solidFill>
                <a:latin typeface="Courier"/>
              </a:rPr>
              <a:t>Treatment),</a:t>
            </a:r>
            <a:r>
              <a:rPr>
                <a:solidFill>
                  <a:srgbClr val="657422"/>
                </a:solidFill>
                <a:latin typeface="Courier"/>
              </a:rPr>
              <a:t>size=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scale_linetype_manual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values=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"solid"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xlim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scale_y_continuous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limits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1.85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breaks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seq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1.85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by =</a:t>
            </a:r>
            <a:r>
              <a:rPr>
                <a:solidFill>
                  <a:srgbClr val="003B4F"/>
                </a:solidFill>
                <a:latin typeface="Courier"/>
              </a:rPr>
              <a:t> .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"none"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text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size=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lees-correlation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Correlation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Causality: Why bother?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Year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Outcome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Treatment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20794D"/>
                </a:solidFill>
                <a:latin typeface="Courier"/>
              </a:rPr>
              <a:t>"Treatment"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"Treatment"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"Treatment"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"Treatment"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20794D"/>
                </a:solidFill>
                <a:latin typeface="Courier"/>
              </a:rPr>
              <a:t>"Comparison"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"Comparison"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"Comparison"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"Comparison"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dat =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(Year, Outcome, Treatment)</a:t>
            </a:r>
            <a:br/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dat,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Year,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Outcome, </a:t>
            </a:r>
            <a:r>
              <a:rPr>
                <a:solidFill>
                  <a:srgbClr val="657422"/>
                </a:solidFill>
                <a:latin typeface="Courier"/>
              </a:rPr>
              <a:t>group =</a:t>
            </a:r>
            <a:r>
              <a:rPr>
                <a:solidFill>
                  <a:srgbClr val="003B4F"/>
                </a:solidFill>
                <a:latin typeface="Courier"/>
              </a:rPr>
              <a:t> Treatment))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linetype=</a:t>
            </a:r>
            <a:r>
              <a:rPr>
                <a:solidFill>
                  <a:srgbClr val="003B4F"/>
                </a:solidFill>
                <a:latin typeface="Courier"/>
              </a:rPr>
              <a:t>Treatment),</a:t>
            </a:r>
            <a:r>
              <a:rPr>
                <a:solidFill>
                  <a:srgbClr val="657422"/>
                </a:solidFill>
                <a:latin typeface="Courier"/>
              </a:rPr>
              <a:t>size=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xlim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scale_y_continuous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limits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1.85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breaks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seq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1.85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by =</a:t>
            </a:r>
            <a:r>
              <a:rPr>
                <a:solidFill>
                  <a:srgbClr val="003B4F"/>
                </a:solidFill>
                <a:latin typeface="Courier"/>
              </a:rPr>
              <a:t> .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scale_linetype_manual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values=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"dotted"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"solid"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"solid"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"none"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text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size=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</a:p>
        </p:txBody>
      </p:sp>
      <p:pic>
        <p:nvPicPr>
          <p:cNvPr descr="lees-correlation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Causality: Why bother?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Year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Outcome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8F5902"/>
                </a:solidFill>
                <a:latin typeface="Courier"/>
              </a:rPr>
              <a:t>NA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Treatment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20794D"/>
                </a:solidFill>
                <a:latin typeface="Courier"/>
              </a:rPr>
              <a:t>"Treatment"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"Treatment"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"Treatment"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"Treatment"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dat =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(Year, Outcome, Treatment)</a:t>
            </a:r>
            <a:br/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dat,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Year,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Outcome, </a:t>
            </a:r>
            <a:r>
              <a:rPr>
                <a:solidFill>
                  <a:srgbClr val="657422"/>
                </a:solidFill>
                <a:latin typeface="Courier"/>
              </a:rPr>
              <a:t>group =</a:t>
            </a:r>
            <a:r>
              <a:rPr>
                <a:solidFill>
                  <a:srgbClr val="003B4F"/>
                </a:solidFill>
                <a:latin typeface="Courier"/>
              </a:rPr>
              <a:t> Treatment))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linetype=</a:t>
            </a:r>
            <a:r>
              <a:rPr>
                <a:solidFill>
                  <a:srgbClr val="003B4F"/>
                </a:solidFill>
                <a:latin typeface="Courier"/>
              </a:rPr>
              <a:t>Treatment),</a:t>
            </a:r>
            <a:r>
              <a:rPr>
                <a:solidFill>
                  <a:srgbClr val="657422"/>
                </a:solidFill>
                <a:latin typeface="Courier"/>
              </a:rPr>
              <a:t>size=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xlim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scale_y_continuous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limits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1.85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breaks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seq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1.85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by =</a:t>
            </a:r>
            <a:r>
              <a:rPr>
                <a:solidFill>
                  <a:srgbClr val="003B4F"/>
                </a:solidFill>
                <a:latin typeface="Courier"/>
              </a:rPr>
              <a:t> .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scale_linetype_manual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values=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"solid"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"solid"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"none"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text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size=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lees-correlation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Causality: Why bother?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Year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Outcome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1.4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AD0000"/>
                </a:solidFill>
                <a:latin typeface="Courier"/>
              </a:rPr>
              <a:t>1.1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AD0000"/>
                </a:solidFill>
                <a:latin typeface="Courier"/>
              </a:rPr>
              <a:t>1.1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1.5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1.7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Treatment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20794D"/>
                </a:solidFill>
                <a:latin typeface="Courier"/>
              </a:rPr>
              <a:t>"Treatment"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"Treatment"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"Treatment"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"Treatment"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20794D"/>
                </a:solidFill>
                <a:latin typeface="Courier"/>
              </a:rPr>
              <a:t>"Comparison"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"Comparison"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"Comparison"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"Comparison"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dat =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(Year, Outcome, Treatment)</a:t>
            </a:r>
            <a:br/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dat,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Year,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Outcome, </a:t>
            </a:r>
            <a:r>
              <a:rPr>
                <a:solidFill>
                  <a:srgbClr val="657422"/>
                </a:solidFill>
                <a:latin typeface="Courier"/>
              </a:rPr>
              <a:t>group =</a:t>
            </a:r>
            <a:r>
              <a:rPr>
                <a:solidFill>
                  <a:srgbClr val="003B4F"/>
                </a:solidFill>
                <a:latin typeface="Courier"/>
              </a:rPr>
              <a:t> Treatment))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linetype=</a:t>
            </a:r>
            <a:r>
              <a:rPr>
                <a:solidFill>
                  <a:srgbClr val="003B4F"/>
                </a:solidFill>
                <a:latin typeface="Courier"/>
              </a:rPr>
              <a:t>Treatment),</a:t>
            </a:r>
            <a:r>
              <a:rPr>
                <a:solidFill>
                  <a:srgbClr val="657422"/>
                </a:solidFill>
                <a:latin typeface="Courier"/>
              </a:rPr>
              <a:t>size=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scale_y_continuous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breaks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seq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by =</a:t>
            </a:r>
            <a:r>
              <a:rPr>
                <a:solidFill>
                  <a:srgbClr val="003B4F"/>
                </a:solidFill>
                <a:latin typeface="Courier"/>
              </a:rPr>
              <a:t> .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scale_linetype_manual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values=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"dotted"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"solid"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"solid"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coord_cartesian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ylim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1.85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clip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"none"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text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size=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lees-correlation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Causality: Why bother?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Year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Outcome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1.4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</a:t>
            </a:r>
            <a:r>
              <a:rPr>
                <a:solidFill>
                  <a:srgbClr val="AD0000"/>
                </a:solidFill>
                <a:latin typeface="Courier"/>
              </a:rPr>
              <a:t>1.1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1.9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Treatment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20794D"/>
                </a:solidFill>
                <a:latin typeface="Courier"/>
              </a:rPr>
              <a:t>"Control"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</a:t>
            </a:r>
            <a:r>
              <a:rPr>
                <a:solidFill>
                  <a:srgbClr val="20794D"/>
                </a:solidFill>
                <a:latin typeface="Courier"/>
              </a:rPr>
              <a:t>"Treatment"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"Treatment"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"Treatment"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"Treatment"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dat =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(Year, Outcome, Treatment)</a:t>
            </a:r>
            <a:br/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dat,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Year,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Outcome, </a:t>
            </a:r>
            <a:r>
              <a:rPr>
                <a:solidFill>
                  <a:srgbClr val="657422"/>
                </a:solidFill>
                <a:latin typeface="Courier"/>
              </a:rPr>
              <a:t>group =</a:t>
            </a:r>
            <a:r>
              <a:rPr>
                <a:solidFill>
                  <a:srgbClr val="003B4F"/>
                </a:solidFill>
                <a:latin typeface="Courier"/>
              </a:rPr>
              <a:t> Treatment))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linetype=</a:t>
            </a:r>
            <a:r>
              <a:rPr>
                <a:solidFill>
                  <a:srgbClr val="003B4F"/>
                </a:solidFill>
                <a:latin typeface="Courier"/>
              </a:rPr>
              <a:t>Treatment),</a:t>
            </a:r>
            <a:r>
              <a:rPr>
                <a:solidFill>
                  <a:srgbClr val="657422"/>
                </a:solidFill>
                <a:latin typeface="Courier"/>
              </a:rPr>
              <a:t>size=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scale_y_continuous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breaks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seq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1.9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by =</a:t>
            </a:r>
            <a:r>
              <a:rPr>
                <a:solidFill>
                  <a:srgbClr val="003B4F"/>
                </a:solidFill>
                <a:latin typeface="Courier"/>
              </a:rPr>
              <a:t> .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scale_linetype_manual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values=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"solid"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"solid"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coord_cartesian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ylim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1.85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clip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legend.position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"none"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text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size=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lees-correlation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Causality: What makes it hard?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Fundamental Problem of Causal Inference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1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(treatment group)</m:t>
                                </m:r>
                              </m:e>
                            </m:mr>
                            <m:mr>
                              <m:e>
                                <m:sSub>
                                  <m:e>
                                    <m:r>
                                      <m:t>Y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if </m:t>
                                </m:r>
                                <m:sSub>
                                  <m:e>
                                    <m:r>
                                      <m:t>D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(control group)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We only observe any given unit in one treatment status at any one time so we can never directly observe the causal effect of a treatment on a unit.</a:t>
                </a:r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Potential Outcomes and Counterfactuals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Treatment Effect for individual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T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Average Treatment Effect (ATE)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t>T</m:t>
                    </m:r>
                    <m:r>
                      <m:t>E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N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bHide m:val="0"/>
                        <m:supHide m:val="0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r>
                          <m:t>T</m:t>
                        </m:r>
                      </m:e>
                    </m:nary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Different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Randomized experiments</a:t>
            </a:r>
          </a:p>
          <a:p>
            <a:pPr lvl="1"/>
            <a:r>
              <a:rPr/>
              <a:t>Gold-standard</a:t>
            </a:r>
          </a:p>
          <a:p>
            <a:pPr lvl="1"/>
            <a:r>
              <a:rPr/>
              <a:t>Field and survey</a:t>
            </a:r>
          </a:p>
          <a:p>
            <a:pPr lvl="0"/>
            <a:r>
              <a:rPr/>
              <a:t>Observational data</a:t>
            </a:r>
          </a:p>
          <a:p>
            <a:pPr lvl="1"/>
            <a:r>
              <a:rPr/>
              <a:t>Natural experiments</a:t>
            </a:r>
          </a:p>
          <a:p>
            <a:pPr lvl="1"/>
            <a:r>
              <a:rPr/>
              <a:t>Difference-in-Differences</a:t>
            </a:r>
          </a:p>
          <a:p>
            <a:pPr lvl="1"/>
            <a:r>
              <a:rPr/>
              <a:t>Matching, Synthetic Control   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DAGs and Confounding</a:t>
            </a:r>
          </a:p>
        </p:txBody>
      </p:sp>
      <p:pic>
        <p:nvPicPr>
          <p:cNvPr descr="lees-correlation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Which of the following statements describe a correlation?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Most professional data analysis took a statistics course in college.</a:t>
            </a:r>
          </a:p>
          <a:p>
            <a:pPr lvl="0" indent="-342900" marL="342900">
              <a:buAutoNum startAt="2" type="arabicPeriod"/>
            </a:pPr>
            <a:r>
              <a:rPr/>
              <a:t>The longer a person runs the more calories they burn.</a:t>
            </a:r>
          </a:p>
          <a:p>
            <a:pPr lvl="0" indent="-342900" marL="342900">
              <a:buAutoNum startAt="3" type="arabicPeriod"/>
            </a:pPr>
            <a:r>
              <a:rPr/>
              <a:t>People who live to be 100 years old typically take vitamins.</a:t>
            </a:r>
          </a:p>
          <a:p>
            <a:pPr lvl="0" indent="-342900" marL="342900">
              <a:buAutoNum startAt="4" type="arabicPeriod"/>
            </a:pPr>
            <a:r>
              <a:rPr/>
              <a:t>Older people vote more than younger people.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Correlations: Quantitative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bad analysis </a:t>
            </a:r>
            <a:r>
              <a:rPr i="1"/>
              <a:t>implies</a:t>
            </a:r>
            <a:r>
              <a:rPr/>
              <a:t> comparisons</a:t>
            </a:r>
          </a:p>
          <a:p>
            <a:pPr lvl="1"/>
            <a:r>
              <a:rPr/>
              <a:t>Ex. 10 things that extremely successful people do to be productive</a:t>
            </a:r>
          </a:p>
          <a:p>
            <a:pPr lvl="1"/>
            <a:r>
              <a:rPr/>
              <a:t>Ex. 60% of Americans now live paycheck-to-paycheck</a:t>
            </a:r>
          </a:p>
          <a:p>
            <a:pPr lvl="1"/>
            <a:r>
              <a:rPr/>
              <a:t>Ex. 70% of participants reported an improvement</a:t>
            </a:r>
          </a:p>
          <a:p>
            <a:pPr lvl="0"/>
            <a:r>
              <a:rPr/>
              <a:t>Avoid ‘selecting on the dependent variable’</a:t>
            </a:r>
          </a:p>
          <a:p>
            <a:pPr lvl="1"/>
            <a:r>
              <a:rPr/>
              <a:t>Applies to qualitative comparisons as well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Correlations: Necessary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 indent="0" marL="0">
              <a:buNone/>
            </a:pPr>
            <a:r>
              <a:rPr b="1"/>
              <a:t>What do we need to calculate correlations?</a:t>
            </a:r>
          </a:p>
          <a:p>
            <a:pPr lvl="0"/>
            <a:r>
              <a:rPr/>
              <a:t>Measures of central tendency</a:t>
            </a:r>
          </a:p>
          <a:p>
            <a:pPr lvl="1"/>
            <a:r>
              <a:rPr/>
              <a:t>Mean</a:t>
            </a:r>
          </a:p>
          <a:p>
            <a:pPr lvl="0"/>
            <a:r>
              <a:rPr/>
              <a:t>Measures of spread</a:t>
            </a:r>
          </a:p>
          <a:p>
            <a:pPr lvl="1"/>
            <a:r>
              <a:rPr/>
              <a:t>Variance</a:t>
            </a:r>
          </a:p>
          <a:p>
            <a:pPr lvl="1"/>
            <a:r>
              <a:rPr/>
              <a:t>Standard deviation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Tendency: Mean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μ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my_vector =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rnorm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mean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657422"/>
                    </a:solidFill>
                    <a:latin typeface="Courier"/>
                  </a:rPr>
                  <a:t>sd 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  <a:br/>
                <a:r>
                  <a:rPr>
                    <a:solidFill>
                      <a:srgbClr val="5E5E5E"/>
                    </a:solidFill>
                    <a:latin typeface="Courier"/>
                  </a:rPr>
                  <a:t># Step 1: Sum the values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sum_values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sum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(my_vector)</a:t>
                </a:r>
                <a:br/>
                <a:r>
                  <a:rPr>
                    <a:solidFill>
                      <a:srgbClr val="5E5E5E"/>
                    </a:solidFill>
                    <a:latin typeface="Courier"/>
                  </a:rPr>
                  <a:t># Step 2: Count the number of elements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count_elements &lt;- </a:t>
                </a:r>
                <a:r>
                  <a:rPr>
                    <a:solidFill>
                      <a:srgbClr val="4758AB"/>
                    </a:solidFill>
                    <a:latin typeface="Courier"/>
                  </a:rPr>
                  <a:t>length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(my_vector)</a:t>
                </a:r>
                <a:br/>
                <a:r>
                  <a:rPr>
                    <a:solidFill>
                      <a:srgbClr val="5E5E5E"/>
                    </a:solidFill>
                    <a:latin typeface="Courier"/>
                  </a:rPr>
                  <a:t># Step 3: Calculate the mean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mean_value &lt;- sum_values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/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count_elements</a:t>
                </a:r>
                <a:br/>
                <a:br/>
                <a:r>
                  <a:rPr>
                    <a:solidFill>
                      <a:srgbClr val="4758AB"/>
                    </a:solidFill>
                    <a:latin typeface="Courier"/>
                  </a:rPr>
                  <a:t>print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(mean_value)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10.62131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mean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(my_vector)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10.62131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Spread: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“^2_X =  _{i}^{N} (X_i - _X)^2”</a:t>
                </a:r>
              </a:p>
              <a:p>
                <a:pPr lvl="0"/>
                <a:r>
                  <a:rPr/>
                  <a:t>What does the square in </a:t>
                </a:r>
                <a14:m>
                  <m:oMath xmlns:m="http://schemas.openxmlformats.org/officeDocument/2006/math"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accomplish?</a:t>
                </a:r>
              </a:p>
              <a:p>
                <a:pPr lvl="0"/>
                <a:r>
                  <a:rPr/>
                  <a:t>What are the implications for interpretation?</a:t>
                </a:r>
              </a:p>
              <a:p>
                <a:pPr lvl="1"/>
                <a:r>
                  <a:rPr/>
                  <a:t>Units</a:t>
                </a:r>
              </a:p>
              <a:p>
                <a:pPr lvl="1"/>
                <a:r>
                  <a:rPr/>
                  <a:t>Distribution</a:t>
                </a:r>
              </a:p>
              <a:p>
                <a:pPr lvl="0"/>
                <a:r>
                  <a:rPr/>
                  <a:t>Even with these basic measures, we’re already thinking about the distribution!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Spread: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Create vector, sort by size, and store var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set.seed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123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 = </a:t>
            </a:r>
            <a:r>
              <a:rPr>
                <a:solidFill>
                  <a:srgbClr val="4758AB"/>
                </a:solidFill>
                <a:latin typeface="Courier"/>
              </a:rPr>
              <a:t>rnorm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 =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(dat)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o_var = 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(dat)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print</a:t>
            </a:r>
            <a:r>
              <a:rPr>
                <a:solidFill>
                  <a:srgbClr val="003B4F"/>
                </a:solidFill>
                <a:latin typeface="Courier"/>
              </a:rPr>
              <a:t>(dat)</a:t>
            </a:r>
          </a:p>
          <a:p>
            <a:pPr lvl="0" indent="0">
              <a:buNone/>
            </a:pPr>
            <a:r>
              <a:rPr>
                <a:latin typeface="Courier"/>
              </a:rPr>
              <a:t> [1]  3.674694  6.565736  7.197622  7.771690  8.849113 10.352542 10.646439
 [8] 12.304581 17.793542 18.575325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Create new dataframe for big addition and store vector length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b_dat = 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ind = </a:t>
            </a:r>
            <a:r>
              <a:rPr>
                <a:solidFill>
                  <a:srgbClr val="4758AB"/>
                </a:solidFill>
                <a:latin typeface="Courier"/>
              </a:rPr>
              <a:t>length</a:t>
            </a:r>
            <a:r>
              <a:rPr>
                <a:solidFill>
                  <a:srgbClr val="003B4F"/>
                </a:solidFill>
                <a:latin typeface="Courier"/>
              </a:rPr>
              <a:t>(b_dat)</a:t>
            </a:r>
            <a:br/>
            <a:br/>
            <a:r>
              <a:rPr i="1">
                <a:solidFill>
                  <a:srgbClr val="5E5E5E"/>
                </a:solidFill>
                <a:latin typeface="Courier"/>
              </a:rPr>
              <a:t>## Add four to the largest number in the vector and calculate size of var increase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b_dat[ind] = b_dat[ind]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b_var = 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(b_dat)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val = b_var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o_var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"Variance increases by"</a:t>
            </a:r>
            <a:r>
              <a:rPr>
                <a:solidFill>
                  <a:srgbClr val="003B4F"/>
                </a:solidFill>
                <a:latin typeface="Courier"/>
              </a:rPr>
              <a:t>, val )</a:t>
            </a:r>
          </a:p>
          <a:p>
            <a:pPr lvl="0" indent="0">
              <a:buNone/>
            </a:pPr>
            <a:r>
              <a:rPr>
                <a:latin typeface="Courier"/>
              </a:rPr>
              <a:t>Variance increases by 8.890842</a:t>
            </a:r>
          </a:p>
          <a:p>
            <a:pPr lvl="0" indent="0">
              <a:buNone/>
            </a:pPr>
            <a:r>
              <a:rPr i="1">
                <a:solidFill>
                  <a:srgbClr val="5E5E5E"/>
                </a:solidFill>
                <a:latin typeface="Courier"/>
              </a:rPr>
              <a:t>## Create new dataframe for small addition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s_dat = dat</a:t>
            </a:r>
            <a:br/>
            <a:br/>
            <a:r>
              <a:rPr i="1">
                <a:solidFill>
                  <a:srgbClr val="5E5E5E"/>
                </a:solidFill>
                <a:latin typeface="Courier"/>
              </a:rPr>
              <a:t>## Add four to the smallest number in the vector and calculate size of var increase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s_dat[ind</a:t>
            </a:r>
            <a:r>
              <a:rPr>
                <a:solidFill>
                  <a:srgbClr val="AD0000"/>
                </a:solidFill>
                <a:latin typeface="Courier"/>
              </a:rPr>
              <a:t>-2</a:t>
            </a:r>
            <a:r>
              <a:rPr>
                <a:solidFill>
                  <a:srgbClr val="003B4F"/>
                </a:solidFill>
                <a:latin typeface="Courier"/>
              </a:rPr>
              <a:t>] = s_dat[ind</a:t>
            </a:r>
            <a:r>
              <a:rPr>
                <a:solidFill>
                  <a:srgbClr val="AD0000"/>
                </a:solidFill>
                <a:latin typeface="Courier"/>
              </a:rPr>
              <a:t>-2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s_var = </a:t>
            </a:r>
            <a:r>
              <a:rPr>
                <a:solidFill>
                  <a:srgbClr val="4758AB"/>
                </a:solidFill>
                <a:latin typeface="Courier"/>
              </a:rPr>
              <a:t>var</a:t>
            </a:r>
            <a:r>
              <a:rPr>
                <a:solidFill>
                  <a:srgbClr val="003B4F"/>
                </a:solidFill>
                <a:latin typeface="Courier"/>
              </a:rPr>
              <a:t>(s_dat)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val = s_var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o_var</a:t>
            </a:r>
            <a:br/>
            <a:r>
              <a:rPr>
                <a:solidFill>
                  <a:srgbClr val="4758AB"/>
                </a:solidFill>
                <a:latin typeface="Courier"/>
              </a:rPr>
              <a:t>cat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"Variance increases by"</a:t>
            </a:r>
            <a:r>
              <a:rPr>
                <a:solidFill>
                  <a:srgbClr val="003B4F"/>
                </a:solidFill>
                <a:latin typeface="Courier"/>
              </a:rPr>
              <a:t>, val )</a:t>
            </a:r>
          </a:p>
          <a:p>
            <a:pPr lvl="0" indent="0">
              <a:buNone/>
            </a:pPr>
            <a:r>
              <a:rPr>
                <a:latin typeface="Courier"/>
              </a:rPr>
              <a:t>Variance increases by 3.316847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Spread: 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σ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1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r>
                                <m:t>1</m:t>
                              </m:r>
                            </m:num>
                            <m:den>
                              <m:r>
                                <m:t>N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sSub>
                                        <m:e>
                                          <m:r>
                                            <m:t>μ</m:t>
                                          </m:r>
                                        </m:e>
                                        <m:sub>
                                          <m:r>
                                            <m:t>X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</a:p>
              <a:p>
                <a:pPr lvl="0"/>
                <a:r>
                  <a:rPr/>
                  <a:t>What does the </a:t>
                </a:r>
                <a14:m>
                  <m:oMath xmlns:m="http://schemas.openxmlformats.org/officeDocument/2006/math">
                    <m:rad>
                      <m:radPr>
                        <m:degHide m:val="1"/>
                      </m:radPr>
                      <m:deg/>
                      <m:e>
                        <m:r>
                          <m:t>​</m:t>
                        </m:r>
                      </m:e>
                    </m:rad>
                  </m:oMath>
                </a14:m>
                <a:r>
                  <a:rPr/>
                  <a:t> accomplish?</a:t>
                </a:r>
              </a:p>
              <a:p>
                <a:pPr lvl="0"/>
                <a:r>
                  <a:rPr/>
                  <a:t>What are the implications for interpretation?</a:t>
                </a:r>
              </a:p>
              <a:p>
                <a:pPr lvl="1"/>
                <a:r>
                  <a:rPr/>
                  <a:t>Expressed in the same units as the observations</a:t>
                </a:r>
              </a:p>
              <a:p>
                <a:pPr lvl="1"/>
                <a:r>
                  <a:rPr/>
                  <a:t>How far we expect each observation to be from the mean, on average</a:t>
                </a:r>
              </a:p>
              <a:p>
                <a:pPr lvl="0"/>
                <a:r>
                  <a:rPr/>
                  <a:t>This means we can report effect sizes as SDs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2024-04-29T02:28:29Z</dcterms:created>
  <dcterms:modified xsi:type="dcterms:W3CDTF">2024-04-29T02:28:29Z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biblio-config">
    <vt:lpwstr>True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