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Inferring Population Characteristics via Survey Research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often want to </a:t>
            </a:r>
            <a:r>
              <a:rPr i="1"/>
              <a:t>describe</a:t>
            </a:r>
            <a:r>
              <a:rPr/>
              <a:t> a population of interest</a:t>
            </a:r>
          </a:p>
          <a:p>
            <a:pPr lvl="1"/>
            <a:r>
              <a:rPr/>
              <a:t>Examples?</a:t>
            </a:r>
          </a:p>
          <a:p>
            <a:pPr lvl="1"/>
            <a:r>
              <a:rPr/>
              <a:t>How is this different from correlation?</a:t>
            </a:r>
          </a:p>
          <a:p>
            <a:pPr lvl="0"/>
            <a:r>
              <a:rPr/>
              <a:t>We usually can’t collect data on the entire population</a:t>
            </a:r>
          </a:p>
          <a:p>
            <a:pPr lvl="0"/>
            <a:r>
              <a:rPr/>
              <a:t>Sampling allows us to estimate population characteristics from a </a:t>
            </a:r>
            <a:r>
              <a:rPr i="1"/>
              <a:t>subset</a:t>
            </a:r>
            <a:r>
              <a:rPr/>
              <a:t> of the population</a:t>
            </a:r>
          </a:p>
          <a:p>
            <a:pPr lvl="0"/>
            <a:r>
              <a:rPr/>
              <a:t>Random sampling makes it most likely that our sample is </a:t>
            </a:r>
            <a:r>
              <a:rPr i="1"/>
              <a:t>representative</a:t>
            </a:r>
            <a:r>
              <a:rPr/>
              <a:t> of the population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a Representative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Sampling frame</a:t>
            </a:r>
          </a:p>
          <a:p>
            <a:pPr lvl="1"/>
            <a:r>
              <a:rPr/>
              <a:t>Comprehensive list of units</a:t>
            </a:r>
          </a:p>
          <a:p>
            <a:pPr lvl="1"/>
            <a:r>
              <a:rPr/>
              <a:t>Ideally: Census, administrative records</a:t>
            </a:r>
          </a:p>
          <a:p>
            <a:pPr lvl="1"/>
            <a:r>
              <a:rPr/>
              <a:t>Developing contexts: create this yourself on-the-ground</a:t>
            </a:r>
          </a:p>
          <a:p>
            <a:pPr lvl="0"/>
            <a:r>
              <a:rPr/>
              <a:t>Non-response</a:t>
            </a:r>
          </a:p>
          <a:p>
            <a:pPr lvl="1"/>
            <a:r>
              <a:rPr/>
              <a:t>Selection into sample can bias estimates, induce spurious relationships</a:t>
            </a:r>
          </a:p>
          <a:p>
            <a:pPr lvl="1"/>
            <a:r>
              <a:rPr/>
              <a:t>Think about collider example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Missingness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non-response</a:t>
            </a:r>
          </a:p>
          <a:p>
            <a:pPr lvl="1"/>
            <a:r>
              <a:rPr/>
              <a:t>Incentives</a:t>
            </a:r>
          </a:p>
          <a:p>
            <a:pPr lvl="1"/>
            <a:r>
              <a:rPr/>
              <a:t>Fancy weighting</a:t>
            </a:r>
          </a:p>
          <a:p>
            <a:pPr lvl="0"/>
            <a:r>
              <a:rPr/>
              <a:t>Item non-response</a:t>
            </a:r>
          </a:p>
          <a:p>
            <a:pPr lvl="1"/>
            <a:r>
              <a:rPr/>
              <a:t>Self-administration</a:t>
            </a:r>
          </a:p>
          <a:p>
            <a:pPr lvl="0"/>
            <a:r>
              <a:rPr/>
              <a:t>Misreporting</a:t>
            </a:r>
          </a:p>
          <a:p>
            <a:pPr lvl="1"/>
            <a:r>
              <a:rPr/>
              <a:t>List experiments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Missingness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Always look at NAs immediately</a:t>
            </a:r>
          </a:p>
          <a:p>
            <a:pPr lvl="0"/>
            <a:r>
              <a:rPr/>
              <a:t>Always think about how this might bias estimates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Probability sampling strategies:</a:t>
            </a:r>
          </a:p>
          <a:p>
            <a:pPr lvl="1"/>
            <a:r>
              <a:rPr/>
              <a:t>Simple random sampling</a:t>
            </a:r>
          </a:p>
          <a:p>
            <a:pPr lvl="1"/>
            <a:r>
              <a:rPr/>
              <a:t>Stratified sampling</a:t>
            </a:r>
          </a:p>
          <a:p>
            <a:pPr lvl="1"/>
            <a:r>
              <a:rPr/>
              <a:t>Cluster sampling</a:t>
            </a:r>
          </a:p>
          <a:p>
            <a:pPr lvl="0"/>
            <a:r>
              <a:rPr/>
              <a:t>Non-Probability sampling strategies:</a:t>
            </a:r>
          </a:p>
          <a:p>
            <a:pPr lvl="1"/>
            <a:r>
              <a:rPr/>
              <a:t>Convenience sample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unit within the population has the same probability of being chosen</a:t>
            </a:r>
          </a:p>
          <a:p>
            <a:pPr lvl="0"/>
            <a:r>
              <a:rPr/>
              <a:t>As size increases, the sample more closely resemble the population</a:t>
            </a:r>
          </a:p>
          <a:p>
            <a:pPr lvl="0"/>
            <a:r>
              <a:rPr/>
              <a:t>Assumes that unit and item non-response are effectively random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 the entire population into </a:t>
            </a:r>
            <a:r>
              <a:rPr i="1"/>
              <a:t>homogeneous</a:t>
            </a:r>
            <a:r>
              <a:rPr/>
              <a:t> strata</a:t>
            </a:r>
          </a:p>
          <a:p>
            <a:pPr lvl="0"/>
            <a:r>
              <a:rPr/>
              <a:t>Take random samples from each stratum</a:t>
            </a:r>
          </a:p>
          <a:p>
            <a:pPr lvl="1"/>
            <a:r>
              <a:rPr/>
              <a:t>Decreases risk of imbalance</a:t>
            </a:r>
          </a:p>
          <a:p>
            <a:pPr lvl="1"/>
            <a:r>
              <a:rPr/>
              <a:t>Ex. Race, gender, partisanship</a:t>
            </a:r>
          </a:p>
          <a:p>
            <a:pPr lvl="0"/>
            <a:r>
              <a:rPr/>
              <a:t>Oversampling</a:t>
            </a:r>
          </a:p>
          <a:p>
            <a:pPr lvl="1"/>
            <a:r>
              <a:rPr/>
              <a:t>Allows for more precise estimates of small group characteristics</a:t>
            </a:r>
          </a:p>
          <a:p>
            <a:pPr lvl="1"/>
            <a:r>
              <a:rPr/>
              <a:t>Must adjust for population estimates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 population into </a:t>
            </a:r>
            <a:r>
              <a:rPr i="1"/>
              <a:t>heterogeneous</a:t>
            </a:r>
            <a:r>
              <a:rPr/>
              <a:t> clusters</a:t>
            </a:r>
          </a:p>
          <a:p>
            <a:pPr lvl="0"/>
            <a:r>
              <a:rPr/>
              <a:t>Take random sample of clusters</a:t>
            </a:r>
          </a:p>
          <a:p>
            <a:pPr lvl="1"/>
            <a:r>
              <a:rPr/>
              <a:t>Decreases costs of sampling</a:t>
            </a:r>
          </a:p>
          <a:p>
            <a:pPr lvl="1"/>
            <a:r>
              <a:rPr/>
              <a:t>Ex. Districts, schools, businesses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2024-04-29T01:29:22Z</dcterms:created>
  <dcterms:modified xsi:type="dcterms:W3CDTF">2024-04-29T01:29:22Z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