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this work; prob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esktop.github.com/" TargetMode="External" /><Relationship Id="rId3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book/en/v2/Getting-Started-Installing-Git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Git and Github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pic>
        <p:nvPicPr>
          <p:cNvPr descr="img/git_insta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193800"/>
            <a:ext cx="619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is a version control program</a:t>
            </a:r>
            <a:r>
              <a:rPr/>
              <a:t>, so you can avoid…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analysis.R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analysis_v1.R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analysis_v2.R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analysis_v2_FINAL.R</a:t>
            </a:r>
          </a:p>
          <a:p>
            <a:pPr lvl="0" indent="0" marL="0">
              <a:buNone/>
            </a:pPr>
            <a:br/>
          </a:p>
          <a:p>
            <a:pPr lvl="0" indent="0" marL="0">
              <a:buNone/>
            </a:pPr>
            <a:r>
              <a:rPr b="1"/>
              <a:t>Git hosts data and code</a:t>
            </a:r>
          </a:p>
          <a:p>
            <a:pPr lvl="0"/>
            <a:r>
              <a:rPr/>
              <a:t>“Remote” (</a:t>
            </a:r>
            <a:r>
              <a:rPr>
                <a:latin typeface="Courier"/>
              </a:rPr>
              <a:t>main</a:t>
            </a:r>
            <a:r>
              <a:rPr/>
              <a:t>) on github.com</a:t>
            </a:r>
          </a:p>
          <a:p>
            <a:pPr lvl="0"/>
            <a:r>
              <a:rPr/>
              <a:t>“Local” on your harddrive(s) in a designated folder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Version control</a:t>
            </a:r>
          </a:p>
          <a:p>
            <a:pPr lvl="0"/>
            <a:r>
              <a:rPr/>
              <a:t>Helps avoid devastating loss/failure</a:t>
            </a:r>
          </a:p>
          <a:p>
            <a:pPr lvl="0"/>
            <a:r>
              <a:rPr/>
              <a:t>Precisely tracks changes and can revert to old versions</a:t>
            </a:r>
          </a:p>
          <a:p>
            <a:pPr lvl="0"/>
            <a:r>
              <a:rPr/>
              <a:t>Note: everything is public by default</a:t>
            </a:r>
          </a:p>
          <a:p>
            <a:pPr lvl="0" indent="0" marL="0">
              <a:buNone/>
            </a:pPr>
            <a:r>
              <a:rPr b="1"/>
              <a:t>Collaboration</a:t>
            </a:r>
          </a:p>
          <a:p>
            <a:pPr lvl="0"/>
            <a:r>
              <a:rPr/>
              <a:t>When you collaborate, it’s clear who to blame</a:t>
            </a:r>
          </a:p>
          <a:p>
            <a:pPr lvl="0"/>
            <a:r>
              <a:rPr/>
              <a:t>Simultaneous editing can cause challenges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Basic commands</a:t>
            </a:r>
          </a:p>
          <a:p>
            <a:pPr lvl="0"/>
            <a:r>
              <a:rPr>
                <a:latin typeface="Courier"/>
              </a:rPr>
              <a:t>git pull origin main</a:t>
            </a:r>
          </a:p>
          <a:p>
            <a:pPr lvl="0"/>
            <a:r>
              <a:rPr>
                <a:latin typeface="Courier"/>
              </a:rPr>
              <a:t>git add .</a:t>
            </a:r>
          </a:p>
          <a:p>
            <a:pPr lvl="0"/>
            <a:r>
              <a:rPr>
                <a:latin typeface="Courier"/>
              </a:rPr>
              <a:t>git commit -m "describe your changes or vent frustration"</a:t>
            </a:r>
          </a:p>
          <a:p>
            <a:pPr lvl="0"/>
            <a:r>
              <a:rPr>
                <a:latin typeface="Courier"/>
              </a:rPr>
              <a:t>git push origin main</a:t>
            </a:r>
          </a:p>
          <a:p>
            <a:pPr lvl="0"/>
            <a:r>
              <a:rPr>
                <a:latin typeface="Courier"/>
              </a:rPr>
              <a:t>git pull origin main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0" marL="0">
              <a:buNone/>
            </a:pPr>
            <a:r>
              <a:rPr b="1"/>
              <a:t>Git can be complicated</a:t>
            </a:r>
          </a:p>
          <a:p>
            <a:pPr lvl="0"/>
            <a:r>
              <a:rPr/>
              <a:t>Often used for serious software development</a:t>
            </a:r>
          </a:p>
          <a:p>
            <a:pPr lvl="0"/>
            <a:r>
              <a:rPr/>
              <a:t>Branches, conflicts, merges, rebase</a:t>
            </a:r>
          </a:p>
          <a:p>
            <a:pPr lvl="0"/>
            <a:r>
              <a:rPr/>
              <a:t>Massive online community to help with more sophisticated use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your GitHub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-342900" marL="342900">
              <a:buAutoNum type="arabicPeriod"/>
            </a:pPr>
            <a:r>
              <a:rPr/>
              <a:t>Open the terminal and enter the code below</a:t>
            </a:r>
          </a:p>
          <a:p>
            <a:pPr lvl="0" indent="-342900" marL="342900">
              <a:buAutoNum type="arabicPeriod"/>
            </a:pPr>
            <a:r>
              <a:rPr/>
              <a:t>Replace </a:t>
            </a:r>
            <a:r>
              <a:rPr>
                <a:latin typeface="Courier"/>
              </a:rPr>
              <a:t>"Your Name"</a:t>
            </a:r>
            <a:r>
              <a:rPr/>
              <a:t>and </a:t>
            </a:r>
            <a:r>
              <a:rPr>
                <a:latin typeface="Courier"/>
              </a:rPr>
              <a:t>"yourname@email.edu"</a:t>
            </a:r>
            <a:r>
              <a:rPr/>
              <a:t> with your name/email used to sign up for GitHub</a:t>
            </a:r>
          </a:p>
          <a:p>
            <a:pPr lvl="0" indent="-342900" marL="342900">
              <a:buAutoNum type="arabicPeriod"/>
            </a:pPr>
            <a:r>
              <a:rPr/>
              <a:t>Run the code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git config --global user.name "Your Name"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git config --global user.email "yourname@email.edu"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Connect your GitHub account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Check that the confirmation worked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git config --list</a:t>
            </a:r>
          </a:p>
        </p:txBody>
      </p:sp>
      <p:pic>
        <p:nvPicPr>
          <p:cNvPr descr="img/git_con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203200"/>
            <a:ext cx="4902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a git client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Download </a:t>
            </a:r>
            <a:r>
              <a:rPr>
                <a:hlinkClick r:id="rId2"/>
              </a:rPr>
              <a:t>GitHub Desktop</a:t>
            </a:r>
            <a:r>
              <a:rPr/>
              <a:t> </a:t>
            </a:r>
            <a:r>
              <a:rPr>
                <a:latin typeface="Courier"/>
              </a:rPr>
              <a:t>.exe</a:t>
            </a:r>
          </a:p>
          <a:p>
            <a:pPr lvl="0" indent="-342900" marL="342900">
              <a:buAutoNum type="arabicPeriod"/>
            </a:pPr>
            <a:r>
              <a:rPr/>
              <a:t>Double click the </a:t>
            </a:r>
            <a:r>
              <a:rPr>
                <a:latin typeface="Courier"/>
              </a:rPr>
              <a:t>.exe</a:t>
            </a:r>
          </a:p>
        </p:txBody>
      </p:sp>
      <p:pic>
        <p:nvPicPr>
          <p:cNvPr descr="img/git_desktop_ex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93800"/>
            <a:ext cx="51054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a git client</a:t>
            </a:r>
          </a:p>
        </p:txBody>
      </p:sp>
      <p:pic>
        <p:nvPicPr>
          <p:cNvPr descr="img/git_desktop_sign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 your repo</a:t>
            </a:r>
          </a:p>
        </p:txBody>
      </p:sp>
      <p:pic>
        <p:nvPicPr>
          <p:cNvPr descr="img/git_desktop_clo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Github account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 your repo</a:t>
            </a:r>
          </a:p>
        </p:txBody>
      </p:sp>
      <p:pic>
        <p:nvPicPr>
          <p:cNvPr descr="img/git_desktop_clon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 your repo</a:t>
            </a:r>
          </a:p>
        </p:txBody>
      </p:sp>
      <p:pic>
        <p:nvPicPr>
          <p:cNvPr descr="img/git_desktop_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Commit changes</a:t>
            </a:r>
          </a:p>
        </p:txBody>
      </p:sp>
      <p:pic>
        <p:nvPicPr>
          <p:cNvPr descr="img/git_desktop_comm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Push to your repo</a:t>
            </a:r>
          </a:p>
        </p:txBody>
      </p:sp>
      <p:pic>
        <p:nvPicPr>
          <p:cNvPr descr="img/git_desktop_pu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Pull from your repo</a:t>
            </a:r>
          </a:p>
        </p:txBody>
      </p:sp>
      <p:pic>
        <p:nvPicPr>
          <p:cNvPr descr="img/git_desktop_pu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Github Pages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a website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Moving to RStudio</a:t>
                </a:r>
              </a:p>
              <a:p>
                <a:pPr lvl="0"/>
                <a:r>
                  <a:rPr/>
                  <a:t>File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New Project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New Directory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Quarto Website</a:t>
                </a:r>
              </a:p>
            </p:txBody>
          </p:sp>
        </mc:Choice>
      </mc:AlternateContent>
      <p:pic>
        <p:nvPicPr>
          <p:cNvPr descr="img/website_initi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website</a:t>
            </a:r>
          </a:p>
        </p:txBody>
      </p:sp>
      <p:pic>
        <p:nvPicPr>
          <p:cNvPr descr="img/website_fi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8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a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Change output director to </a:t>
            </a:r>
            <a:r>
              <a:rPr b="1">
                <a:latin typeface="Courier"/>
              </a:rPr>
              <a:t>docs</a:t>
            </a:r>
          </a:p>
        </p:txBody>
      </p:sp>
      <p:pic>
        <p:nvPicPr>
          <p:cNvPr descr="img/website_doc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93800"/>
            <a:ext cx="51054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Keep a repository of your website</a:t>
            </a:r>
          </a:p>
          <a:p>
            <a:pPr lvl="0"/>
            <a:r>
              <a:rPr/>
              <a:t>Push changes to your website via Github</a:t>
            </a:r>
          </a:p>
          <a:p>
            <a:pPr lvl="0"/>
            <a:r>
              <a:rPr/>
              <a:t>See changes almost instantly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Open the terminal/command prompt</a:t>
            </a:r>
          </a:p>
          <a:p>
            <a:pPr lvl="0" indent="-342900" marL="342900">
              <a:buAutoNum type="arabicPeriod"/>
            </a:pPr>
            <a:r>
              <a:rPr/>
              <a:t>Check if you have git installed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git --version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Where we left off</a:t>
                </a:r>
              </a:p>
              <a:p>
                <a:pPr lvl="0"/>
                <a:r>
                  <a:rPr/>
                  <a:t>Publish local git repo to github.com</a:t>
                </a:r>
              </a:p>
              <a:p>
                <a:pPr lvl="0"/>
                <a:r>
                  <a:rPr/>
                  <a:t>Uncheck ‘Keep this code private’</a:t>
                </a:r>
              </a:p>
              <a:p>
                <a:pPr lvl="0"/>
                <a:r>
                  <a:rPr/>
                  <a:t>Open repo on github.com</a:t>
                </a:r>
              </a:p>
              <a:p>
                <a:pPr lvl="0"/>
                <a:r>
                  <a:rPr/>
                  <a:t>Settings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Pages (left-sidebar)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a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ad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41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ad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ad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publi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 to Github pages</a:t>
            </a:r>
          </a:p>
        </p:txBody>
      </p:sp>
      <p:pic>
        <p:nvPicPr>
          <p:cNvPr descr="img/pages_publish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7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Host Your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Delete </a:t>
            </a:r>
            <a:r>
              <a:rPr>
                <a:latin typeface="Courier"/>
              </a:rPr>
              <a:t>_site</a:t>
            </a:r>
            <a:r>
              <a:rPr/>
              <a:t> folder (now its using </a:t>
            </a:r>
            <a:r>
              <a:rPr>
                <a:latin typeface="Courier"/>
              </a:rPr>
              <a:t>docs</a:t>
            </a:r>
            <a:r>
              <a:rPr/>
              <a:t>)</a:t>
            </a:r>
          </a:p>
          <a:p>
            <a:pPr lvl="0"/>
            <a:r>
              <a:rPr/>
              <a:t>Create </a:t>
            </a:r>
            <a:r>
              <a:rPr>
                <a:latin typeface="Courier"/>
              </a:rPr>
              <a:t>data</a:t>
            </a:r>
            <a:r>
              <a:rPr/>
              <a:t> folder to store your dataset</a:t>
            </a:r>
          </a:p>
          <a:p>
            <a:pPr lvl="0"/>
            <a:r>
              <a:rPr/>
              <a:t>Add final project </a:t>
            </a:r>
            <a:r>
              <a:rPr>
                <a:latin typeface="Courier"/>
              </a:rPr>
              <a:t>.qmd</a:t>
            </a:r>
            <a:r>
              <a:rPr/>
              <a:t> file to your repo (or drop it into </a:t>
            </a:r>
            <a:r>
              <a:rPr>
                <a:latin typeface="Courier"/>
              </a:rPr>
              <a:t>index.qmd</a:t>
            </a:r>
            <a:r>
              <a:rPr/>
              <a:t>)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_quarto.yml</a:t>
            </a:r>
            <a:r>
              <a:rPr/>
              <a:t> to add new pages to navigation bar</a:t>
            </a:r>
          </a:p>
          <a:p>
            <a:pPr lvl="0"/>
            <a:r>
              <a:rPr/>
              <a:t>Render </a:t>
            </a:r>
            <a:r>
              <a:rPr>
                <a:latin typeface="Courier"/>
              </a:rPr>
              <a:t>index.qmd</a:t>
            </a:r>
            <a:r>
              <a:rPr/>
              <a:t>; confirm that other pages have been rendered</a:t>
            </a:r>
          </a:p>
          <a:p>
            <a:pPr lvl="0"/>
            <a:r>
              <a:rPr/>
              <a:t>Push commit and check that the website updated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0" marL="0">
              <a:buNone/>
            </a:pPr>
            <a:r>
              <a:rPr b="1"/>
              <a:t>If yes, consider running an update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git update-git-for-windows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If no, install git</a:t>
            </a:r>
          </a:p>
          <a:p>
            <a:pPr lvl="0"/>
            <a:r>
              <a:rPr>
                <a:hlinkClick r:id="rId2"/>
              </a:rPr>
              <a:t>Installation instructions</a:t>
            </a:r>
          </a:p>
          <a:p>
            <a:pPr lvl="1"/>
            <a:r>
              <a:rPr/>
              <a:t>Download </a:t>
            </a:r>
            <a:r>
              <a:rPr>
                <a:latin typeface="Courier"/>
              </a:rPr>
              <a:t>.exe</a:t>
            </a:r>
            <a:r>
              <a:rPr/>
              <a:t> and double-click</a:t>
            </a:r>
          </a:p>
          <a:p>
            <a:pPr lvl="0"/>
            <a:r>
              <a:rPr/>
              <a:t>Two things to watch for:</a:t>
            </a:r>
          </a:p>
          <a:p>
            <a:pPr lvl="1"/>
            <a:r>
              <a:rPr/>
              <a:t>Adjusting the name of the initial branch: Override the default branch name (select ‘main’)</a:t>
            </a:r>
          </a:p>
          <a:p>
            <a:pPr lvl="1"/>
            <a:r>
              <a:rPr/>
              <a:t>Adjusting your PATH: make sure to select command line and 3rd-party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g/git_ex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pic>
        <p:nvPicPr>
          <p:cNvPr descr="img/git_exe_wind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8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pic>
        <p:nvPicPr>
          <p:cNvPr descr="img/git_ori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7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pic>
        <p:nvPicPr>
          <p:cNvPr descr="img/git_3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7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2024-04-28T17:57:16Z</dcterms:created>
  <dcterms:modified xsi:type="dcterms:W3CDTF">2024-04-28T17:57:16Z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