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notesMaster" Target="notesMasters/notesMaster1.xml" /><Relationship Id="rId78" Type="http://schemas.openxmlformats.org/officeDocument/2006/relationships/viewProps" Target="viewProps.xml" /><Relationship Id="rId77" Type="http://schemas.openxmlformats.org/officeDocument/2006/relationships/presProps" Target="presProps.xml" /><Relationship Id="rId1" Type="http://schemas.openxmlformats.org/officeDocument/2006/relationships/slideMaster" Target="slideMasters/slideMaster1.xml" /><Relationship Id="rId80" Type="http://schemas.openxmlformats.org/officeDocument/2006/relationships/tableStyles" Target="tableStyles.xml" /><Relationship Id="rId7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comparisons is one of the most essential parts in research, underpinning everything from simple descriptive studies to machine learning and impact evaluations. It is difficult to learn without comparison. For example, an article that identifies 10 habits of successful people might seek to provide guidance on what behaviors you can adopt to become more successful. However, we should also ask how common these behaviors are among people who are not successful. Similarly, an evaluation might point out that 70% of organizations that participated in a capacity-building intervention reported an improvement in their capacity over the course of the intervention. But we should also ask whether these improvements were larger than improvements experienced by similar organizations that didn’t participate. Correlation is the fundamental tool that allows us to answer these important questions.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that we have reviewed the fundamental components of correlation, we can turn to the three primary ways of measuring correlation. Correlations rely on two variables, typically denoted as X and Y. The covariance is the product of of the deviations between values of our two variables and the mean of the variables. However, this measure can tell us about the direction but not the strength of the correlation. Next, we turn to the correlation coefficient, which normalizes the covariance by the product of the variables’ standard deviations, forcing them to take a bounded range that can tell us the strength and direction of correlation.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Finally, we can calculate the slope of a regression line, which normalized the covariance by the variance and tells us the expected change in Y when we observe a 1-unit increase in X.</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quick review of the concepts we just covered.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These simple but powerful statistical tools perform much of the work in contemporary quantitative social science research, ranging from simple description, to forecasting, to causal inference. These simple linear correlation can be combined with squared terms to estimate non-linear relationships, iterations to estimate how a relationship between two variables is affected by values of other variables, or powerful research designs to make inferences about causal relationships.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Linear regression models are often referred to as the “workhorse of the social sciences”. Whether it’s estimating difference in political opinions across demographic groups or calculating the causal effect of a randomized intervention, most analyses rely on linear regression. The most frequently used model is called “Ordinary Least Squares”. The most simple models consisten of an intercept (alpha), which estimates the average value of Y when the independent variable is at 0, the slope or coefficient (beta) for X, which captures the relationship between X and Y (the independent and dependent variables), and the error term (epsion) which captures the variance in Y that is not explained by the intercept and beta.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Linear regression provides you with parameter estimates with which you can calculate the expected value of Y by adding together the terms on the right-hand-side of the equals sign in the model.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Ordinary least squares works by estimating parameter values the minimize the residuals of the model, which are the difference between each value of Y and the value predicted by the model based on the model parameters. As with our measures of variance, this is done using the sum of squared residuals, to avoid positive and negative differences from cancelling out.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Multiple regression works very similarly to simple linear regression, although interpretation becomes slightly more complicated. The intercept (alpha) is not the mean of Y when both independent variables (X1 and X2) are held at 0, while the value of B1 now captures the relationship between X1 and Y while X2 is held constant.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simple correlations can answer many important questions about the world, on their own, they cannot tell us anything about whether the relationship between X and Y is causal. We define causal relationships as a dependency whereby intervening on or manipulating the value of X while holding all other variables constant will result in a change in the value of Y. Causality is a central topic in philosophy of science, and there are many schools of thought around it. In social science research, most researchers focus on the Potential Outcomes framework.</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 we’ll learn, it can be extremely difficult to estimate causal relationships in the social world. However, the ability to make positive change in the world requires an understanding cause and effect. However, most program evaluations cannot provide evidence of a causal impact and sometimes reliable causal inference is difficult or impossible.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order to calculate correlations, we need to begin with quantities that we want to compare across groups. For example, we might want to calculate the mean, or the average, of a certain variable. We also need to measure how much variation, or spread, there is in these measures. Are the units in our sample very similar, or are their values spread our across a wide range?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estimating the correlation between two variables is straightforward, understanding whether this correlation captures a causal relationship is much more difficult. This is due to the “fundamental problem of causal inference”, which arises from our inability to observe counterfactuals. We often think of causal relationships in terms of a counterfactual. Thinking about a causal relationship between a binary treatment variable D and an outcome Y, for any unit in our sample, we want to observe the value of Y in simultaneous worlds in which the unit does and does not receive the treatment D.</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Observing these simultaneous counterfactual worlds for each unit in our sample would allow us to easily estimate the average treatment effect for units in our sample. However, this is impossible.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we can never directly observe a counterfactual, we can try to estimate it by using a credible research design. Causal inference methods attempt to do this by minimizing the probability of systematic differences between units that do and do not receive a treatment.</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Units that have been exposed to the treatment can only serve as a valid counterfactual under very specific conditions. Under random assignment, the statistically most likely outcome is that treatment and control groups will not have any systematic differences that can confound our ability to estimate the treatment effect.</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real world, differences in units’ exposure to X is often driven by important differences that also affect those units’ values of Y. This is called “confounding”. When confounding is present, our estimates of the causal effect of X on Y will be biased, potentially creating the illusion of a causal relationship that doesn’t actually exist. Consider this example, where the NYT reported on a study that found a correlation between opera attendance and longevity. Here, the journalists inferred that this correlation was causal, meaning that by changing whether or not someone goes to the opera, you can change how long they live. However, there are many factors that confound this relationship, including income, which is correlated with both opera attendance and lifespan.</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Many very smart people do not understand the fundamental problem of causal inference, so having an appreciation for the challenges of causal inference and being able to communicate the challenges to others can be a huge advantage for researchers that want to help others learn about the world.</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Consider the challenge of estimating the effect of smaller class sizes on test scores. We want to know whether decreasing class sizes will cause an increase in the average test scores of students. We might start by looking at observational data on class size and test scores across a given district or country.</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However, even if we find a negative correlation between larger class sizes and higher test scores, we cannot assume that this relationship is causal. If there are any unobserved factors that are correlated with both class size and score, this will confound our estimates.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would create the appearance of a causal relationship, even if one does not actually exist.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might decide to collect data on additional characteristics of students and try to “control” for these potential confounders by including them in a multiple regression model. For example, it might be that wealthier students tend to be in schools with smaller class sizes. If you can control for parental wealth, we can remove this potential bias in your estimates.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Everyone knows how to calculate the mean of a variable. In R, there are multiple ways to do it. Here, I created a random variable with 10 values and an average value of 10. You can calculate the mean by hand or using the function ‘mean()’. Both approaches should give you the same value.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However, adding the wrong control variables to your model can also create bias. When your dependent and independent variables have an effect on another variable in your model, this creates collider bias, which can cause the illusion of a causal relationship between X and Y by adding a control. For example, smaller sample sizes might cause teachers to pay more attention to students. Higher test scores also might cause teachers to pay more attention to students. Controlling for the amount of attention students get from teachers would create the illusion of a relationship between class size and test scores even if one does not exist.</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reality, we can never control for all potential confounders, and we can never be certain that potential confounders we can control for are not colliders. If this figure captures every potential confounder, controlling for Year, Location, and Wealth would allow us to estimate the true causal effect of class sizes on test scores.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However, in this figure, if we added a control for Attention, that would introduce collider bias.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And in this figure, no strategy will allow us to estimate a causal relationship because we don’t have data on U1 (hence it’s grey color).</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natural response is to wonder about whether we can allow units to serve as their own control group over time. Imagine that we collect data on units in Year 1 before a treatment is administered and again in Year 2 after a treatment is administered.</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we cannot know how the units in our sample would have changed in the absence of the intervention. In this figure, we see that the units were increasing at the same rate in the two years before they received the intervention, and likely would have increased the same amount without the intervention.</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Imagine we also collect data on a group of units that were not exposed to the treatment. While treatment assignment was not random, we might think that we can compare how treated units and non-treated units change in order to estimate the effect of the treatment.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However, because the treatment was not randomly assigned, treated and non-treated units may be systematically different, leading them to have different trajectors before the treatment was administered. When we see a longer period of time, it’s clear that both groups are changing at the same rate that they were prior to the treatment group being exposed to the treatment.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several ways that we can estimate causal relationships in the real world. Randomized experiments provide the most reliable way to accomplish this. Under random assignment, the statistically most likely outcome is that treatment and control groups will not have any systematic differences that can confound our ability to estimate the treatment effect.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more complex applications, we can try to leverage similar situations in observational data by finding naturally occuring random assignment, such as lotteries or discontinuities in exposure, variation in exposure to treatment over time, or creating balance on observable characteristics through matching and weighting procedures. While these methods all have weaknesses, they are essential causal inference tools for social science research.</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You’re also probably familiar with variance. Variance measures how spread-out the values of a variable are around the mean. For the variance of X, we take the sum of the squared differences between each value of X and the mean value of X, and then divide by the number of observations. While squaring the differences is necessary to avoid positive and negative values cancelling out one another, it poses challenges for interpretation. Most importantly, the variance is not on the scale of the variable, so there is no intuitive way to interpret its value. The squaring of the differences also means that more weight is put on observations that are very far from the mean value. The next few slides illustrates this with simulated data.</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First, we create simulated data with a known mean and standard deviation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Second, we add 4 to the largest value of X and observe the change in the standard deviation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Finally, we add 4 to the smallest value of X and observe that the change in the standard deviation is much smaller. Again, this is because squaring the differences places more weight on extreme values very far from the mean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Another measure of spread is the standard deviation. The standard deviation is just the square-root of the variance, and tells us the average absolute difference between values of X fall and the mean of X. By applying the square-root, this measure of spread is now measured in the same units as the variable. When calculating correlations between two variables, it is often desirable to translate the size of the relationship into standard deviations.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a new tab, open this interactive visualization of how changes in the standard deviation affect the shape of the distribution. Follow the instructions to see what increases in the spead of a variable looks like.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hyperlink" Target="https://ellaudet.iq.harvard.edu/mean_sd"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llaudet.iq.harvard.edu/least_squares" TargetMode="External" /><Relationship Id="rId3" Type="http://schemas.openxmlformats.org/officeDocument/2006/relationships/hyperlink" Target="https://ellaudet.iq.harvard.edu/linear_mode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ess.princeton.edu/books/paperback/9780691199436/data-analysis-for-social-science" TargetMode="External" /><Relationship Id="rId3" Type="http://schemas.openxmlformats.org/officeDocument/2006/relationships/hyperlink" Target="https://ellaudet.iq.harvard.edu/mean_sd" TargetMode="External" /><Relationship Id="rId4" Type="http://schemas.openxmlformats.org/officeDocument/2006/relationships/hyperlink" Target="https://ellaudet.iq.harvard.edu/correlation"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2.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26.xml" /><Relationship Id="rId3" Type="http://schemas.openxmlformats.org/officeDocument/2006/relationships/image" Target="../media/image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4.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6.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7.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8.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9.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10.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4.xml" /><Relationship Id="rId3" Type="http://schemas.openxmlformats.org/officeDocument/2006/relationships/image" Target="../media/image1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5.xml" /><Relationship Id="rId3" Type="http://schemas.openxmlformats.org/officeDocument/2006/relationships/image" Target="../media/image12.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6.xml" /><Relationship Id="rId3" Type="http://schemas.openxmlformats.org/officeDocument/2006/relationships/image" Target="../media/image13.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7.xml" /><Relationship Id="rId3" Type="http://schemas.openxmlformats.org/officeDocument/2006/relationships/image" Target="../media/image14.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llaudet.iq.harvard.edu/random_treatment" TargetMode="Externa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Statistical Review</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Standard Deviation</a:t>
            </a:r>
          </a:p>
        </p:txBody>
      </p:sp>
      <p:sp>
        <p:nvSpPr>
          <p:cNvPr id="3" name="Content Placeholder 2"/>
          <p:cNvSpPr>
            <a:spLocks noGrp="1"/>
          </p:cNvSpPr>
          <p:nvPr>
            <p:ph idx="1"/>
          </p:nvPr>
        </p:nvSpPr>
        <p:spPr/>
        <p:txBody>
          <a:bodyPr/>
          <a:lstStyle/>
          <a:p>
            <a:pPr lvl="0" indent="0">
              <a:buNone/>
            </a:pPr>
            <a:r>
              <a:rPr>
                <a:solidFill>
                  <a:srgbClr val="003B4F"/>
                </a:solidFill>
                <a:latin typeface="Courier"/>
              </a:rPr>
              <a:t>\sigma_X = \sqrt{\frac{1}{N} \sum_{i}^{N} (X_i - \mu_X)^2}</a:t>
            </a:r>
          </a:p>
          <a:p>
            <a:pPr lvl="0"/>
            <a:r>
              <a:rPr/>
              <a:t>What does the </a:t>
            </a:r>
            <a:r>
              <a:rPr>
                <a:latin typeface="Courier"/>
              </a:rPr>
              <a:t>\sqrt{}</a:t>
            </a:r>
            <a:r>
              <a:rPr/>
              <a:t> accomplish?</a:t>
            </a:r>
          </a:p>
          <a:p>
            <a:pPr lvl="0"/>
            <a:r>
              <a:rPr/>
              <a:t>What are the implications for interpretation?</a:t>
            </a:r>
          </a:p>
          <a:p>
            <a:pPr lvl="1"/>
            <a:r>
              <a:rPr/>
              <a:t>Expressed in the same units as the observations</a:t>
            </a:r>
          </a:p>
          <a:p>
            <a:pPr lvl="1"/>
            <a:r>
              <a:rPr/>
              <a:t>How far we expect each observation to be from the mean, on average</a:t>
            </a:r>
          </a:p>
          <a:p>
            <a:pPr lvl="0"/>
            <a:r>
              <a:rPr/>
              <a:t>It is often desirable to report effect sizes as SDs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Standard Deviation</a:t>
            </a:r>
          </a:p>
        </p:txBody>
      </p:sp>
      <p:sp>
        <p:nvSpPr>
          <p:cNvPr id="3" name="Content Placeholder 2"/>
          <p:cNvSpPr>
            <a:spLocks noGrp="1"/>
          </p:cNvSpPr>
          <p:nvPr>
            <p:ph idx="1"/>
          </p:nvPr>
        </p:nvSpPr>
        <p:spPr/>
        <p:txBody>
          <a:bodyPr/>
          <a:lstStyle/>
          <a:p>
            <a:pPr lvl="0"/>
            <a:r>
              <a:rPr>
                <a:hlinkClick r:id="rId3"/>
              </a:rPr>
              <a:t>Check out this interactive visualization</a:t>
            </a:r>
          </a:p>
          <a:p>
            <a:pPr lvl="1"/>
            <a:r>
              <a:rPr/>
              <a:t>Observe how changes in the standard deviation affect the shape of the distribution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Measures of Correlation</a:t>
            </a:r>
          </a:p>
        </p:txBody>
      </p:sp>
      <p:sp>
        <p:nvSpPr>
          <p:cNvPr id="3" name="Content Placeholder 2"/>
          <p:cNvSpPr>
            <a:spLocks noGrp="1"/>
          </p:cNvSpPr>
          <p:nvPr>
            <p:ph idx="1"/>
          </p:nvPr>
        </p:nvSpPr>
        <p:spPr/>
        <p:txBody>
          <a:bodyPr/>
          <a:lstStyle/>
          <a:p>
            <a:pPr lvl="0"/>
            <a:r>
              <a:rPr/>
              <a:t>Covariance </a:t>
            </a:r>
            <a:r>
              <a:rPr>
                <a:latin typeface="Courier"/>
              </a:rPr>
              <a:t>\text{Cov}(X, Y) = \frac{1}{n} \sum_{i}^{N} (X_i - \bar{X})(Y_i - \bar{Y})</a:t>
            </a:r>
          </a:p>
          <a:p>
            <a:pPr lvl="1"/>
            <a:r>
              <a:rPr/>
              <a:t>Product of the deviations</a:t>
            </a:r>
          </a:p>
          <a:p>
            <a:pPr lvl="1"/>
            <a:r>
              <a:rPr/>
              <a:t>Range: unbounded</a:t>
            </a:r>
          </a:p>
          <a:p>
            <a:pPr lvl="0"/>
            <a:r>
              <a:rPr/>
              <a:t>Correlation coefficient </a:t>
            </a:r>
            <a:r>
              <a:rPr>
                <a:latin typeface="Courier"/>
              </a:rPr>
              <a:t>\text{Cor}(X, Y) = \frac{\text{Cov}(X, Y)}{\sigma_X \sigma_Y}</a:t>
            </a:r>
          </a:p>
          <a:p>
            <a:pPr lvl="1"/>
            <a:r>
              <a:rPr/>
              <a:t>Covariance normalized by product of SDs</a:t>
            </a:r>
          </a:p>
          <a:p>
            <a:pPr lvl="1"/>
            <a:r>
              <a:rPr/>
              <a:t>Range: -1 to 1</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Measures of Correlation</a:t>
            </a:r>
          </a:p>
        </p:txBody>
      </p:sp>
      <p:sp>
        <p:nvSpPr>
          <p:cNvPr id="3" name="Content Placeholder 2"/>
          <p:cNvSpPr>
            <a:spLocks noGrp="1"/>
          </p:cNvSpPr>
          <p:nvPr>
            <p:ph idx="1"/>
          </p:nvPr>
        </p:nvSpPr>
        <p:spPr/>
        <p:txBody>
          <a:bodyPr/>
          <a:lstStyle/>
          <a:p>
            <a:pPr lvl="0"/>
            <a:r>
              <a:rPr/>
              <a:t>Slope </a:t>
            </a:r>
            <a:r>
              <a:rPr>
                <a:latin typeface="Courier"/>
              </a:rPr>
              <a:t>\beta_X = \frac{\text{Cov}(X, Y)}{\sigma^2_X}</a:t>
            </a:r>
          </a:p>
          <a:p>
            <a:pPr lvl="1"/>
            <a:r>
              <a:rPr/>
              <a:t>Covariance normalized by variance</a:t>
            </a:r>
          </a:p>
          <a:p>
            <a:pPr lvl="1"/>
            <a:r>
              <a:rPr/>
              <a:t>Expected change in </a:t>
            </a:r>
            <a:r>
              <a:rPr>
                <a:latin typeface="Courier"/>
              </a:rPr>
              <a:t>Y</a:t>
            </a:r>
            <a:r>
              <a:rPr/>
              <a:t> with 1-unit change in </a:t>
            </a:r>
            <a:r>
              <a:rPr>
                <a:latin typeface="Courier"/>
              </a:rPr>
              <a:t>X</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Measures of Correlation</a:t>
            </a:r>
          </a:p>
        </p:txBody>
      </p:sp>
      <p:sp>
        <p:nvSpPr>
          <p:cNvPr id="3" name="Content Placeholder 2"/>
          <p:cNvSpPr>
            <a:spLocks noGrp="1"/>
          </p:cNvSpPr>
          <p:nvPr>
            <p:ph idx="1"/>
          </p:nvPr>
        </p:nvSpPr>
        <p:spPr/>
        <p:txBody>
          <a:bodyPr/>
          <a:lstStyle/>
          <a:p>
            <a:pPr lvl="0"/>
            <a:r>
              <a:rPr/>
              <a:t>What does the correlation coefficient tell you that slope doesn’t?</a:t>
            </a:r>
          </a:p>
          <a:p>
            <a:pPr lvl="1"/>
            <a:r>
              <a:rPr/>
              <a:t>Consistency of the relationship on bounded scale (-1 to 1)</a:t>
            </a:r>
          </a:p>
          <a:p>
            <a:pPr lvl="0"/>
            <a:r>
              <a:rPr/>
              <a:t>What does slope tell you that the correlation coefficient doesn’t?</a:t>
            </a:r>
          </a:p>
          <a:p>
            <a:pPr lvl="1"/>
            <a:r>
              <a:rPr/>
              <a:t>Substantive importance (magnitude)</a:t>
            </a:r>
          </a:p>
          <a:p>
            <a:pPr lvl="0"/>
            <a:r>
              <a:rPr/>
              <a:t>Give an example of when you’d prefer each</a:t>
            </a:r>
          </a:p>
          <a:p>
            <a:pPr lvl="1"/>
            <a:r>
              <a:rPr/>
              <a:t>Correlation: When comparing relationships on different scales</a:t>
            </a:r>
          </a:p>
          <a:p>
            <a:pPr lvl="1"/>
            <a:r>
              <a:rPr/>
              <a:t>Slope: When thinking about ROI</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a:t>
            </a:r>
          </a:p>
        </p:txBody>
      </p:sp>
      <p:sp>
        <p:nvSpPr>
          <p:cNvPr id="3" name="Content Placeholder 2"/>
          <p:cNvSpPr>
            <a:spLocks noGrp="1"/>
          </p:cNvSpPr>
          <p:nvPr>
            <p:ph idx="1"/>
          </p:nvPr>
        </p:nvSpPr>
        <p:spPr/>
        <p:txBody>
          <a:bodyPr/>
          <a:lstStyle/>
          <a:p>
            <a:pPr lvl="0" indent="0" marL="0">
              <a:buNone/>
            </a:pPr>
            <a:r>
              <a:rPr b="1"/>
              <a:t>What can with do with them?</a:t>
            </a:r>
          </a:p>
          <a:p>
            <a:pPr lvl="0"/>
            <a:r>
              <a:rPr/>
              <a:t>Description: quantitative comparisons</a:t>
            </a:r>
          </a:p>
          <a:p>
            <a:pPr lvl="0"/>
            <a:r>
              <a:rPr/>
              <a:t>Forecasting: sample population </a:t>
            </a:r>
            <a:r>
              <a:rPr>
                <a:latin typeface="Courier"/>
              </a:rPr>
              <a:t>\rightarrow</a:t>
            </a:r>
            <a:r>
              <a:rPr/>
              <a:t> out-of-sample</a:t>
            </a:r>
          </a:p>
          <a:p>
            <a:pPr lvl="0"/>
            <a:r>
              <a:rPr/>
              <a:t>Causal inference: correlation + research design</a:t>
            </a:r>
          </a:p>
          <a:p>
            <a:pPr lvl="0" indent="0" marL="0">
              <a:buNone/>
            </a:pPr>
            <a:r>
              <a:rPr b="1"/>
              <a:t>Simple, but powerful</a:t>
            </a:r>
          </a:p>
          <a:p>
            <a:pPr lvl="0"/>
            <a:r>
              <a:rPr/>
              <a:t>Non-linearities, interactions, machine learning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Regression Model</a:t>
            </a:r>
          </a:p>
        </p:txBody>
      </p:sp>
      <p:sp>
        <p:nvSpPr>
          <p:cNvPr id="3" name="Content Placeholder 2"/>
          <p:cNvSpPr>
            <a:spLocks noGrp="1"/>
          </p:cNvSpPr>
          <p:nvPr>
            <p:ph idx="1"/>
          </p:nvPr>
        </p:nvSpPr>
        <p:spPr/>
        <p:txBody>
          <a:bodyPr/>
          <a:lstStyle/>
          <a:p>
            <a:pPr lvl="0" indent="0">
              <a:buNone/>
            </a:pPr>
            <a:r>
              <a:rPr>
                <a:solidFill>
                  <a:srgbClr val="003B4F"/>
                </a:solidFill>
                <a:latin typeface="Courier"/>
              </a:rPr>
              <a:t>Y_i = \alpha + \beta X_i + \epsilon_i</a:t>
            </a:r>
          </a:p>
          <a:p>
            <a:pPr lvl="0"/>
            <a:r>
              <a:rPr/>
              <a:t>What is </a:t>
            </a:r>
            <a:r>
              <a:rPr>
                <a:latin typeface="Courier"/>
              </a:rPr>
              <a:t>\alpha</a:t>
            </a:r>
            <a:r>
              <a:rPr/>
              <a:t>?</a:t>
            </a:r>
          </a:p>
          <a:p>
            <a:pPr lvl="0"/>
            <a:r>
              <a:rPr/>
              <a:t>What is </a:t>
            </a:r>
            <a:r>
              <a:rPr>
                <a:latin typeface="Courier"/>
              </a:rPr>
              <a:t>\beta</a:t>
            </a:r>
            <a:r>
              <a:rPr/>
              <a:t>?</a:t>
            </a:r>
          </a:p>
          <a:p>
            <a:pPr lvl="0"/>
            <a:r>
              <a:rPr/>
              <a:t>What is </a:t>
            </a:r>
            <a:r>
              <a:rPr>
                <a:latin typeface="Courier"/>
              </a:rPr>
              <a:t>X_i</a:t>
            </a:r>
            <a:r>
              <a:rPr/>
              <a:t>?</a:t>
            </a:r>
          </a:p>
          <a:p>
            <a:pPr lvl="0"/>
            <a:r>
              <a:rPr/>
              <a:t>What is </a:t>
            </a:r>
            <a:r>
              <a:rPr>
                <a:latin typeface="Courier"/>
              </a:rPr>
              <a:t>\epsilon_i</a:t>
            </a:r>
            <a:r>
              <a:rPr/>
              <a: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Regression Model</a:t>
            </a:r>
          </a:p>
        </p:txBody>
      </p:sp>
      <p:sp>
        <p:nvSpPr>
          <p:cNvPr id="3" name="Content Placeholder 2"/>
          <p:cNvSpPr>
            <a:spLocks noGrp="1"/>
          </p:cNvSpPr>
          <p:nvPr>
            <p:ph idx="1"/>
          </p:nvPr>
        </p:nvSpPr>
        <p:spPr/>
        <p:txBody>
          <a:bodyPr/>
          <a:lstStyle/>
          <a:p>
            <a:pPr lvl="0" indent="0" marL="0">
              <a:buNone/>
            </a:pPr>
            <a:r>
              <a:rPr b="1"/>
              <a:t>Estimating model parameters</a:t>
            </a:r>
          </a:p>
          <a:p>
            <a:pPr lvl="0" indent="0">
              <a:buNone/>
            </a:pPr>
            <a:r>
              <a:rPr>
                <a:solidFill>
                  <a:srgbClr val="003B4F"/>
                </a:solidFill>
                <a:latin typeface="Courier"/>
              </a:rPr>
              <a:t>\hat{Y_i} = \hat{\alpha} + \hat{\beta} X_i</a:t>
            </a:r>
          </a:p>
          <a:p>
            <a:pPr lvl="0" indent="0" marL="0">
              <a:buNone/>
            </a:pPr>
            <a:r>
              <a:rPr b="1"/>
              <a:t>Coefficient</a:t>
            </a:r>
          </a:p>
          <a:p>
            <a:pPr lvl="0" indent="0">
              <a:buNone/>
            </a:pPr>
            <a:r>
              <a:rPr>
                <a:solidFill>
                  <a:srgbClr val="003B4F"/>
                </a:solidFill>
                <a:latin typeface="Courier"/>
              </a:rPr>
              <a:t>\hat{\beta} = \Delta{\hat{Y}} / \Delta{X}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Minimizing the Residuals</a:t>
            </a:r>
          </a:p>
        </p:txBody>
      </p:sp>
      <p:sp>
        <p:nvSpPr>
          <p:cNvPr id="3" name="Content Placeholder 2"/>
          <p:cNvSpPr>
            <a:spLocks noGrp="1"/>
          </p:cNvSpPr>
          <p:nvPr>
            <p:ph idx="1"/>
          </p:nvPr>
        </p:nvSpPr>
        <p:spPr/>
        <p:txBody>
          <a:bodyPr/>
          <a:lstStyle/>
          <a:p>
            <a:pPr lvl="0" indent="0" marL="0">
              <a:buNone/>
            </a:pPr>
            <a:r>
              <a:rPr b="1"/>
              <a:t>What are residuals</a:t>
            </a:r>
          </a:p>
          <a:p>
            <a:pPr lvl="0" indent="0">
              <a:buNone/>
            </a:pPr>
            <a:r>
              <a:rPr>
                <a:solidFill>
                  <a:srgbClr val="003B4F"/>
                </a:solidFill>
                <a:latin typeface="Courier"/>
              </a:rPr>
              <a:t>\hat{\epsilon_i} = Y_i - \hat{Y_i}</a:t>
            </a:r>
          </a:p>
          <a:p>
            <a:pPr lvl="0" indent="0" marL="0">
              <a:buNone/>
            </a:pPr>
            <a:r>
              <a:rPr b="1"/>
              <a:t>How do we minimize them?</a:t>
            </a:r>
          </a:p>
          <a:p>
            <a:pPr lvl="0" indent="0">
              <a:buNone/>
            </a:pPr>
            <a:r>
              <a:rPr>
                <a:solidFill>
                  <a:srgbClr val="003B4F"/>
                </a:solidFill>
                <a:latin typeface="Courier"/>
              </a:rPr>
              <a:t>SSR = \sum_{i}^{N} \hat{\epsilon}_i^2</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Regression Model</a:t>
            </a:r>
          </a:p>
        </p:txBody>
      </p:sp>
      <p:sp>
        <p:nvSpPr>
          <p:cNvPr id="3" name="Content Placeholder 2"/>
          <p:cNvSpPr>
            <a:spLocks noGrp="1"/>
          </p:cNvSpPr>
          <p:nvPr>
            <p:ph idx="1"/>
          </p:nvPr>
        </p:nvSpPr>
        <p:spPr/>
        <p:txBody>
          <a:bodyPr/>
          <a:lstStyle/>
          <a:p>
            <a:pPr lvl="0"/>
            <a:r>
              <a:rPr>
                <a:hlinkClick r:id="rId2"/>
              </a:rPr>
              <a:t>Check out this interactive visualization</a:t>
            </a:r>
          </a:p>
          <a:p>
            <a:pPr lvl="1"/>
            <a:r>
              <a:rPr/>
              <a:t>See how the least squares method is used to calculate the slope of the line by drawing a line that minimizes squared errors</a:t>
            </a:r>
          </a:p>
          <a:p>
            <a:pPr lvl="0"/>
            <a:r>
              <a:rPr>
                <a:hlinkClick r:id="rId3"/>
              </a:rPr>
              <a:t>Check out this interactive visualization</a:t>
            </a:r>
          </a:p>
          <a:p>
            <a:pPr lvl="1"/>
            <a:r>
              <a:rPr/>
              <a:t>See how changes in the intercept and slope represents negative and positive relationships across different distributions of 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This activity draws on Chapter 2 in </a:t>
            </a:r>
            <a:r>
              <a:rPr>
                <a:hlinkClick r:id="rId2"/>
              </a:rPr>
              <a:t>Data Analysis for Social Science: A Friendly and Practical Introduction (DSS)</a:t>
            </a:r>
          </a:p>
          <a:p>
            <a:pPr lvl="0"/>
            <a:r>
              <a:rPr>
                <a:hlinkClick r:id="rId3"/>
              </a:rPr>
              <a:t>interactive visualization: mean and sd</a:t>
            </a:r>
          </a:p>
          <a:p>
            <a:pPr lvl="0"/>
            <a:r>
              <a:rPr>
                <a:hlinkClick r:id="rId4"/>
              </a:rPr>
              <a:t>interactive visualization: correlation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Regression</a:t>
            </a:r>
          </a:p>
        </p:txBody>
      </p:sp>
      <p:sp>
        <p:nvSpPr>
          <p:cNvPr id="3" name="Content Placeholder 2"/>
          <p:cNvSpPr>
            <a:spLocks noGrp="1"/>
          </p:cNvSpPr>
          <p:nvPr>
            <p:ph idx="1"/>
          </p:nvPr>
        </p:nvSpPr>
        <p:spPr/>
        <p:txBody>
          <a:bodyPr/>
          <a:lstStyle/>
          <a:p>
            <a:pPr lvl="0" indent="0">
              <a:buNone/>
            </a:pPr>
            <a:r>
              <a:rPr>
                <a:solidFill>
                  <a:srgbClr val="003B4F"/>
                </a:solidFill>
                <a:latin typeface="Courier"/>
              </a:rPr>
              <a:t>Y_i = \alpha + \beta_1 X_{i1} + \beta_2 X_{i2} + \epsilon_i</a:t>
            </a:r>
          </a:p>
          <a:p>
            <a:pPr lvl="0"/>
            <a:r>
              <a:rPr/>
              <a:t>How does our interpretation of </a:t>
            </a:r>
            <a:r>
              <a:rPr>
                <a:latin typeface="Courier"/>
              </a:rPr>
              <a:t>\alpha</a:t>
            </a:r>
            <a:r>
              <a:rPr/>
              <a:t> change?</a:t>
            </a:r>
          </a:p>
          <a:p>
            <a:pPr lvl="0"/>
            <a:r>
              <a:rPr/>
              <a:t>How does our interpretation of </a:t>
            </a:r>
            <a:r>
              <a:rPr>
                <a:latin typeface="Courier"/>
              </a:rPr>
              <a:t>\beta_1</a:t>
            </a:r>
            <a:r>
              <a:rPr/>
              <a:t> change?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Questions</a:t>
            </a:r>
          </a:p>
        </p:txBody>
      </p:sp>
      <p:sp>
        <p:nvSpPr>
          <p:cNvPr id="3" name="Content Placeholder 2"/>
          <p:cNvSpPr>
            <a:spLocks noGrp="1"/>
          </p:cNvSpPr>
          <p:nvPr>
            <p:ph idx="1"/>
          </p:nvPr>
        </p:nvSpPr>
        <p:spPr/>
        <p:txBody>
          <a:bodyPr/>
          <a:lstStyle/>
          <a:p>
            <a:pPr lvl="0" indent="0" marL="0">
              <a:buNone/>
            </a:pPr>
            <a:r>
              <a:rPr b="1"/>
              <a:t>Which of the following statements describe a correlation?</a:t>
            </a:r>
          </a:p>
          <a:p>
            <a:pPr lvl="0" indent="-342900" marL="342900">
              <a:buAutoNum type="arabicPeriod"/>
            </a:pPr>
            <a:r>
              <a:rPr/>
              <a:t>Most professional data analysis took a statistics course in college.</a:t>
            </a:r>
          </a:p>
          <a:p>
            <a:pPr lvl="0" indent="-342900" marL="342900">
              <a:buAutoNum type="arabicPeriod"/>
            </a:pPr>
            <a:r>
              <a:rPr/>
              <a:t>The longer a person runs the more calories they burn.</a:t>
            </a:r>
          </a:p>
          <a:p>
            <a:pPr lvl="0" indent="-342900" marL="342900">
              <a:buAutoNum type="arabicPeriod"/>
            </a:pPr>
            <a:r>
              <a:rPr/>
              <a:t>People who live to be 100 years old typically take vitamins.</a:t>
            </a:r>
          </a:p>
          <a:p>
            <a:pPr lvl="0" indent="-342900" marL="342900">
              <a:buAutoNum type="arabicPeriod"/>
            </a:pPr>
            <a:r>
              <a:rPr/>
              <a:t>Older people vote more than younger people.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Causation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Schools of Thought</a:t>
            </a:r>
          </a:p>
        </p:txBody>
      </p:sp>
      <p:sp>
        <p:nvSpPr>
          <p:cNvPr id="3" name="Content Placeholder 2"/>
          <p:cNvSpPr>
            <a:spLocks noGrp="1"/>
          </p:cNvSpPr>
          <p:nvPr>
            <p:ph idx="1"/>
          </p:nvPr>
        </p:nvSpPr>
        <p:spPr/>
        <p:txBody>
          <a:bodyPr/>
          <a:lstStyle/>
          <a:p>
            <a:pPr lvl="0" indent="0" marL="0">
              <a:buNone/>
            </a:pPr>
            <a:r>
              <a:rPr/>
              <a:t>“We think of a cause as something that makes a difference, and the difference it makes must be a difference from what would have happened without it.” (Lewis, 1973)</a:t>
            </a:r>
          </a:p>
          <a:p>
            <a:pPr lvl="0"/>
            <a:r>
              <a:rPr/>
              <a:t>Potential outcomes and counterfactuals (Econ)</a:t>
            </a:r>
          </a:p>
          <a:p>
            <a:pPr lvl="0"/>
            <a:r>
              <a:rPr/>
              <a:t>DAGs and do-calculus (CS)</a:t>
            </a:r>
          </a:p>
          <a:p>
            <a:pPr lvl="0"/>
            <a:r>
              <a:rPr/>
              <a:t>Manipulability (Philosophy)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Causality: Why bother?</a:t>
            </a:r>
          </a:p>
        </p:txBody>
      </p:sp>
      <p:sp>
        <p:nvSpPr>
          <p:cNvPr id="3" name="Content Placeholder 2"/>
          <p:cNvSpPr>
            <a:spLocks noGrp="1"/>
          </p:cNvSpPr>
          <p:nvPr>
            <p:ph idx="1"/>
          </p:nvPr>
        </p:nvSpPr>
        <p:spPr/>
        <p:txBody>
          <a:bodyPr/>
          <a:lstStyle/>
          <a:p>
            <a:pPr lvl="0"/>
            <a:r>
              <a:rPr/>
              <a:t>Understanding cause and effect is how we change things in the real world</a:t>
            </a:r>
          </a:p>
          <a:p>
            <a:pPr lvl="0"/>
            <a:r>
              <a:rPr/>
              <a:t>Causal inference separates good evaluations from bad</a:t>
            </a:r>
          </a:p>
          <a:p>
            <a:pPr lvl="1"/>
            <a:r>
              <a:rPr/>
              <a:t>Policy change</a:t>
            </a:r>
          </a:p>
          <a:p>
            <a:pPr lvl="1"/>
            <a:r>
              <a:rPr/>
              <a:t>Development intervention</a:t>
            </a:r>
          </a:p>
          <a:p>
            <a:pPr lvl="0"/>
            <a:r>
              <a:rPr/>
              <a:t>Causal identification is not binary</a:t>
            </a:r>
          </a:p>
          <a:p>
            <a:pPr lvl="1"/>
            <a:r>
              <a:rPr/>
              <a:t>It’s harder for some policies and interventions than others</a:t>
            </a:r>
          </a:p>
          <a:p>
            <a:pPr lvl="1"/>
            <a:r>
              <a:rPr/>
              <a:t>Variety of tools that can help us rule out different threats to inference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Causality: What makes it hard?</a:t>
            </a:r>
          </a:p>
        </p:txBody>
      </p:sp>
      <p:sp>
        <p:nvSpPr>
          <p:cNvPr id="3" name="Content Placeholder 2"/>
          <p:cNvSpPr>
            <a:spLocks noGrp="1"/>
          </p:cNvSpPr>
          <p:nvPr>
            <p:ph idx="1"/>
          </p:nvPr>
        </p:nvSpPr>
        <p:spPr/>
        <p:txBody>
          <a:bodyPr/>
          <a:lstStyle/>
          <a:p>
            <a:pPr lvl="0" indent="0" marL="0">
              <a:buNone/>
            </a:pPr>
            <a:r>
              <a:rPr b="1"/>
              <a:t>Fundamental Problem of Causal Inference</a:t>
            </a:r>
          </a:p>
          <a:p>
            <a:pPr lvl="0" indent="0">
              <a:buNone/>
            </a:pPr>
            <a:r>
              <a:rPr>
                <a:solidFill>
                  <a:srgbClr val="003B4F"/>
                </a:solidFill>
                <a:latin typeface="Courier"/>
              </a:rPr>
              <a:t>Y_i = </a:t>
            </a:r>
            <a:br/>
            <a:r>
              <a:rPr>
                <a:solidFill>
                  <a:srgbClr val="003B4F"/>
                </a:solidFill>
                <a:latin typeface="Courier"/>
              </a:rPr>
              <a:t>\begin{cases} </a:t>
            </a:r>
            <a:br/>
            <a:r>
              <a:rPr>
                <a:solidFill>
                  <a:srgbClr val="003B4F"/>
                </a:solidFill>
                <a:latin typeface="Courier"/>
              </a:rPr>
              <a:t>Y_i(1) &amp; \text{if } D_i = 1 \text{ (treatment group)} \\</a:t>
            </a:r>
            <a:br/>
            <a:r>
              <a:rPr>
                <a:solidFill>
                  <a:srgbClr val="003B4F"/>
                </a:solidFill>
                <a:latin typeface="Courier"/>
              </a:rPr>
              <a:t>Y_i(0) &amp; \text{if } D_i = 0 \text{ (control group)}</a:t>
            </a:r>
            <a:br/>
            <a:r>
              <a:rPr>
                <a:solidFill>
                  <a:srgbClr val="003B4F"/>
                </a:solidFill>
                <a:latin typeface="Courier"/>
              </a:rPr>
              <a:t>\end{cases}</a:t>
            </a:r>
          </a:p>
          <a:p>
            <a:pPr lvl="0"/>
            <a:r>
              <a:rPr/>
              <a:t>We only observe any given unit in one treatment status at any one time so we can never directly observe the causal effect of a treatment on a unit.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Potential Outcomes and Counterfactuals</a:t>
            </a:r>
          </a:p>
        </p:txBody>
      </p:sp>
      <p:sp>
        <p:nvSpPr>
          <p:cNvPr id="3" name="Content Placeholder 2"/>
          <p:cNvSpPr>
            <a:spLocks noGrp="1"/>
          </p:cNvSpPr>
          <p:nvPr>
            <p:ph idx="1"/>
          </p:nvPr>
        </p:nvSpPr>
        <p:spPr/>
        <p:txBody>
          <a:bodyPr/>
          <a:lstStyle/>
          <a:p>
            <a:pPr lvl="0" indent="0" marL="0">
              <a:buNone/>
            </a:pPr>
            <a:r>
              <a:rPr b="1"/>
              <a:t>Treatment Effect for individual </a:t>
            </a:r>
            <a:r>
              <a:rPr b="1">
                <a:latin typeface="Courier"/>
              </a:rPr>
              <a:t>i</a:t>
            </a:r>
          </a:p>
          <a:p>
            <a:pPr lvl="0"/>
            <a:r>
              <a:rPr>
                <a:latin typeface="Courier"/>
              </a:rPr>
              <a:t>TE_i = Y_i(1) - Y_i(0)</a:t>
            </a:r>
          </a:p>
          <a:p>
            <a:pPr lvl="0" indent="0" marL="0">
              <a:buNone/>
            </a:pPr>
            <a:r>
              <a:rPr b="1"/>
              <a:t>Average Treatment Effect (ATE)</a:t>
            </a:r>
          </a:p>
          <a:p>
            <a:pPr lvl="0"/>
            <a:r>
              <a:rPr>
                <a:latin typeface="Courier"/>
              </a:rPr>
              <a:t>ATE = \frac{1}{N} \sum_{i=1}^{N} TE_i</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the solution?</a:t>
            </a:r>
          </a:p>
        </p:txBody>
      </p:sp>
      <p:sp>
        <p:nvSpPr>
          <p:cNvPr id="3" name="Content Placeholder 2"/>
          <p:cNvSpPr>
            <a:spLocks noGrp="1"/>
          </p:cNvSpPr>
          <p:nvPr>
            <p:ph idx="1"/>
          </p:nvPr>
        </p:nvSpPr>
        <p:spPr/>
        <p:txBody>
          <a:bodyPr/>
          <a:lstStyle/>
          <a:p>
            <a:pPr lvl="0" indent="0" marL="0">
              <a:buNone/>
            </a:pPr>
            <a:r>
              <a:rPr b="1"/>
              <a:t>Estimating counterfactuals</a:t>
            </a:r>
          </a:p>
          <a:p>
            <a:pPr lvl="0"/>
            <a:r>
              <a:rPr/>
              <a:t>Units in the control group serve as a stand-in for the counter-factual of the treatment group</a:t>
            </a:r>
          </a:p>
          <a:p>
            <a:pPr lvl="0" indent="0">
              <a:buNone/>
            </a:pPr>
            <a:r>
              <a:rPr>
                <a:solidFill>
                  <a:srgbClr val="003B4F"/>
                </a:solidFill>
                <a:latin typeface="Courier"/>
              </a:rPr>
              <a:t>\widehat{ATE} = \overline{Y}_{treatment\_group} - \overline{Y}_{control\_group}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complicated about this?</a:t>
            </a:r>
          </a:p>
        </p:txBody>
      </p:sp>
      <p:sp>
        <p:nvSpPr>
          <p:cNvPr id="3" name="Content Placeholder 2"/>
          <p:cNvSpPr>
            <a:spLocks noGrp="1"/>
          </p:cNvSpPr>
          <p:nvPr>
            <p:ph idx="1"/>
          </p:nvPr>
        </p:nvSpPr>
        <p:spPr/>
        <p:txBody>
          <a:bodyPr/>
          <a:lstStyle/>
          <a:p>
            <a:pPr lvl="0"/>
            <a:r>
              <a:rPr/>
              <a:t>“Only valid when when the treatment and control group are comparable with respect to </a:t>
            </a:r>
            <a:r>
              <a:rPr i="1"/>
              <a:t>all the variables that might affect the outcome</a:t>
            </a:r>
            <a:r>
              <a:rPr/>
              <a:t> other than the treatment variable itself.”</a:t>
            </a:r>
          </a:p>
          <a:p>
            <a:pPr lvl="0"/>
            <a:r>
              <a:rPr/>
              <a:t>“We must </a:t>
            </a:r>
            <a:r>
              <a:rPr i="1"/>
              <a:t>find or create a situation in which the treated observations and the untreated observations are similar</a:t>
            </a:r>
            <a:r>
              <a:rPr/>
              <a:t> with respect to all the variables that might affect the outcome”</a:t>
            </a:r>
          </a:p>
          <a:p>
            <a:pPr lvl="0"/>
            <a:r>
              <a:rPr/>
              <a:t>“By randomly assigning treatment, we ensure that treatment and control groups are, </a:t>
            </a:r>
            <a:r>
              <a:rPr i="1"/>
              <a:t>on average</a:t>
            </a:r>
            <a:r>
              <a:rPr/>
              <a:t>, identical to each other in all </a:t>
            </a:r>
            <a:r>
              <a:rPr i="1"/>
              <a:t>observed and unobserved</a:t>
            </a:r>
            <a:r>
              <a:rPr/>
              <a:t> pre-treatment characteristics”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img/nyt-dag2.png" id="0" name="Picture 1"/>
          <p:cNvPicPr>
            <a:picLocks noGrp="1" noChangeAspect="1"/>
          </p:cNvPicPr>
          <p:nvPr/>
        </p:nvPicPr>
        <p:blipFill>
          <a:blip r:embed="rId3"/>
          <a:stretch>
            <a:fillRect/>
          </a:stretch>
        </p:blipFill>
        <p:spPr bwMode="auto">
          <a:xfrm>
            <a:off x="1854200" y="1193800"/>
            <a:ext cx="5422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Quantitative Analysis and Comparisons</a:t>
            </a:r>
          </a:p>
        </p:txBody>
      </p:sp>
      <p:sp>
        <p:nvSpPr>
          <p:cNvPr id="3" name="Content Placeholder 2"/>
          <p:cNvSpPr>
            <a:spLocks noGrp="1"/>
          </p:cNvSpPr>
          <p:nvPr>
            <p:ph idx="1"/>
          </p:nvPr>
        </p:nvSpPr>
        <p:spPr/>
        <p:txBody>
          <a:bodyPr/>
          <a:lstStyle/>
          <a:p>
            <a:pPr lvl="0"/>
            <a:r>
              <a:rPr/>
              <a:t>Comparisons are at the heart of quantitative analysis</a:t>
            </a:r>
          </a:p>
          <a:p>
            <a:pPr lvl="0"/>
            <a:r>
              <a:rPr/>
              <a:t>Lots of bad analysis </a:t>
            </a:r>
            <a:r>
              <a:rPr i="1"/>
              <a:t>implies</a:t>
            </a:r>
            <a:r>
              <a:rPr/>
              <a:t> comparisons, but doesn’t actually make them</a:t>
            </a:r>
          </a:p>
          <a:p>
            <a:pPr lvl="1"/>
            <a:r>
              <a:rPr/>
              <a:t>Ex. 10 things that extremely successful people do to be productive</a:t>
            </a:r>
          </a:p>
          <a:p>
            <a:pPr lvl="1"/>
            <a:r>
              <a:rPr/>
              <a:t>Ex. 70% of participants reported an improvement</a:t>
            </a:r>
          </a:p>
          <a:p>
            <a:pPr lvl="0"/>
            <a:r>
              <a:rPr/>
              <a:t>Correlation is the most basic tool for making comparisons with data</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img/largenstweet.png" id="0" name="Picture 1"/>
          <p:cNvPicPr>
            <a:picLocks noGrp="1" noChangeAspect="1"/>
          </p:cNvPicPr>
          <p:nvPr/>
        </p:nvPicPr>
        <p:blipFill>
          <a:blip r:embed="rId3"/>
          <a:stretch>
            <a:fillRect/>
          </a:stretch>
        </p:blipFill>
        <p:spPr bwMode="auto">
          <a:xfrm>
            <a:off x="838200" y="1193800"/>
            <a:ext cx="74549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Can’t we just observe and compare?</a:t>
            </a:r>
          </a:p>
        </p:txBody>
      </p:sp>
      <p:sp>
        <p:nvSpPr>
          <p:cNvPr id="4" name="Text Placeholder 3"/>
          <p:cNvSpPr>
            <a:spLocks noGrp="1"/>
          </p:cNvSpPr>
          <p:nvPr>
            <p:ph idx="2" sz="half" type="body"/>
          </p:nvPr>
        </p:nvSpPr>
        <p:spPr/>
        <p:txBody>
          <a:bodyPr/>
          <a:lstStyle/>
          <a:p>
            <a:pPr lvl="0" indent="0" marL="0">
              <a:buNone/>
            </a:pPr>
            <a:r>
              <a:rPr b="1"/>
              <a:t>Example: What is the effect of class size on test scores</a:t>
            </a:r>
          </a:p>
        </p:txBody>
      </p:sp>
      <p:pic>
        <p:nvPicPr>
          <p:cNvPr descr="lees-quant_files/figure-pptx/edu-ex-simple-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_files/figure-pptx/edu-ex-simple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_files/figure-pptx/edu-ex-simpleb-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_files/figure-pptx/edu-ex-simpled-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_files/figure-pptx/edu-ex-full-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_files/figure-pptx/edu-ex-fullb-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_files/figure-pptx/edu-ex-collider-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_files/figure-pptx/edu-ex-full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observe how units change over time?</a:t>
            </a:r>
          </a:p>
        </p:txBody>
      </p:sp>
      <p:sp>
        <p:nvSpPr>
          <p:cNvPr id="4" name="Text Placeholder 3"/>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(ggplot2)</a:t>
            </a:r>
            <a:br/>
            <a:b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a:t>
            </a:r>
            <a:r>
              <a:rPr>
                <a:solidFill>
                  <a:srgbClr val="8F5902"/>
                </a:solidFill>
                <a:latin typeface="Courier"/>
              </a:rPr>
              <a:t>NA</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limits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1.85</a:t>
            </a: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by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 </a:t>
            </a:r>
          </a:p>
        </p:txBody>
      </p:sp>
      <p:pic>
        <p:nvPicPr>
          <p:cNvPr descr="lees-quant_files/figure-pptx/unnamed-chunk-5-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Correlations: Necessary Components</a:t>
            </a:r>
          </a:p>
        </p:txBody>
      </p:sp>
      <p:sp>
        <p:nvSpPr>
          <p:cNvPr id="3" name="Content Placeholder 2"/>
          <p:cNvSpPr>
            <a:spLocks noGrp="1"/>
          </p:cNvSpPr>
          <p:nvPr>
            <p:ph idx="1"/>
          </p:nvPr>
        </p:nvSpPr>
        <p:spPr/>
        <p:txBody>
          <a:bodyPr/>
          <a:lstStyle/>
          <a:p>
            <a:pPr lvl="0" indent="0" marL="0">
              <a:buNone/>
            </a:pPr>
            <a:r>
              <a:rPr b="1"/>
              <a:t>What do we need to calculate correlations?</a:t>
            </a:r>
          </a:p>
          <a:p>
            <a:pPr lvl="0"/>
            <a:r>
              <a:rPr/>
              <a:t>Measures of central tendency</a:t>
            </a:r>
          </a:p>
          <a:p>
            <a:pPr lvl="1"/>
            <a:r>
              <a:rPr/>
              <a:t>Mean</a:t>
            </a:r>
          </a:p>
          <a:p>
            <a:pPr lvl="1"/>
            <a:r>
              <a:rPr/>
              <a:t>Proportion</a:t>
            </a:r>
          </a:p>
          <a:p>
            <a:pPr lvl="0"/>
            <a:r>
              <a:rPr/>
              <a:t>Measures of spread</a:t>
            </a:r>
          </a:p>
          <a:p>
            <a:pPr lvl="1"/>
            <a:r>
              <a:rPr/>
              <a:t>Variance</a:t>
            </a:r>
          </a:p>
          <a:p>
            <a:pPr lvl="1"/>
            <a:r>
              <a:rPr/>
              <a:t>Standard deviation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observe how units change over time?</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AD0000"/>
                </a:solidFill>
                <a:latin typeface="Courier"/>
              </a:rPr>
              <a:t>0.9</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AD0000"/>
                </a:solidFill>
                <a:latin typeface="Courier"/>
              </a:rPr>
              <a:t>2.1</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by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coord_cartesian</a:t>
            </a:r>
            <a:r>
              <a:rPr>
                <a:solidFill>
                  <a:srgbClr val="003B4F"/>
                </a:solidFill>
                <a:latin typeface="Courier"/>
              </a:rPr>
              <a:t>(</a:t>
            </a:r>
            <a:r>
              <a:rPr>
                <a:solidFill>
                  <a:srgbClr val="657422"/>
                </a:solidFill>
                <a:latin typeface="Courier"/>
              </a:rPr>
              <a:t>ylim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clip =</a:t>
            </a:r>
            <a:r>
              <a:rPr>
                <a:solidFill>
                  <a:srgbClr val="003B4F"/>
                </a:solidFill>
                <a:latin typeface="Courier"/>
              </a:rPr>
              <a:t> </a:t>
            </a:r>
            <a:r>
              <a:rPr>
                <a:solidFill>
                  <a:srgbClr val="20794D"/>
                </a:solidFill>
                <a:latin typeface="Courier"/>
              </a:rPr>
              <a:t>"on"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p>
        </p:txBody>
      </p:sp>
      <p:pic>
        <p:nvPicPr>
          <p:cNvPr descr="lees-quant_files/figure-pptx/unnamed-chunk-6-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8F5902"/>
                </a:solidFill>
                <a:latin typeface="Courier"/>
              </a:rPr>
              <a:t>NA</a:t>
            </a:r>
            <a:r>
              <a:rPr>
                <a:solidFill>
                  <a:srgbClr val="003B4F"/>
                </a:solidFill>
                <a:latin typeface="Courier"/>
              </a:rPr>
              <a:t>, </a:t>
            </a:r>
            <a:b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"Non-treated"</a:t>
            </a:r>
            <a:r>
              <a:rPr>
                <a:solidFill>
                  <a:srgbClr val="003B4F"/>
                </a:solidFill>
                <a:latin typeface="Courier"/>
              </a:rPr>
              <a:t>, </a:t>
            </a:r>
            <a:r>
              <a:rPr>
                <a:solidFill>
                  <a:srgbClr val="20794D"/>
                </a:solidFill>
                <a:latin typeface="Courier"/>
              </a:rPr>
              <a:t>"Non-treated"</a:t>
            </a:r>
            <a:r>
              <a:rPr>
                <a:solidFill>
                  <a:srgbClr val="003B4F"/>
                </a:solidFill>
                <a:latin typeface="Courier"/>
              </a:rPr>
              <a:t>,</a:t>
            </a:r>
            <a:r>
              <a:rPr>
                <a:solidFill>
                  <a:srgbClr val="20794D"/>
                </a:solidFill>
                <a:latin typeface="Courier"/>
              </a:rPr>
              <a:t>"Non-treated"</a:t>
            </a:r>
            <a:r>
              <a:rPr>
                <a:solidFill>
                  <a:srgbClr val="003B4F"/>
                </a:solidFill>
                <a:latin typeface="Courier"/>
              </a:rPr>
              <a:t>,</a:t>
            </a:r>
            <a:r>
              <a:rPr>
                <a:solidFill>
                  <a:srgbClr val="20794D"/>
                </a:solidFill>
                <a:latin typeface="Courier"/>
              </a:rPr>
              <a:t>"Non-treated"</a:t>
            </a:r>
            <a:r>
              <a:rPr>
                <a:solidFill>
                  <a:srgbClr val="003B4F"/>
                </a:solidFill>
                <a:latin typeface="Courier"/>
              </a:rPr>
              <a:t>, </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limits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1.85</a:t>
            </a: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by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"red"</a:t>
            </a:r>
            <a:r>
              <a:rPr>
                <a:solidFill>
                  <a:srgbClr val="003B4F"/>
                </a:solidFill>
                <a:latin typeface="Courier"/>
              </a:rPr>
              <a:t>, </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p>
        </p:txBody>
      </p:sp>
      <p:pic>
        <p:nvPicPr>
          <p:cNvPr descr="lees-quant_files/figure-pptx/unnamed-chunk-7-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AD0000"/>
                </a:solidFill>
                <a:latin typeface="Courier"/>
              </a:rPr>
              <a:t>1.6</a:t>
            </a:r>
            <a:r>
              <a:rPr>
                <a:solidFill>
                  <a:srgbClr val="003B4F"/>
                </a:solidFill>
                <a:latin typeface="Courier"/>
              </a:rPr>
              <a:t>, </a:t>
            </a:r>
            <a:b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AD0000"/>
                </a:solidFill>
                <a:latin typeface="Courier"/>
              </a:rPr>
              <a:t>2.1</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"Non-treated"</a:t>
            </a:r>
            <a:r>
              <a:rPr>
                <a:solidFill>
                  <a:srgbClr val="003B4F"/>
                </a:solidFill>
                <a:latin typeface="Courier"/>
              </a:rPr>
              <a:t>, </a:t>
            </a:r>
            <a:r>
              <a:rPr>
                <a:solidFill>
                  <a:srgbClr val="20794D"/>
                </a:solidFill>
                <a:latin typeface="Courier"/>
              </a:rPr>
              <a:t>"Non-treated"</a:t>
            </a:r>
            <a:r>
              <a:rPr>
                <a:solidFill>
                  <a:srgbClr val="003B4F"/>
                </a:solidFill>
                <a:latin typeface="Courier"/>
              </a:rPr>
              <a:t>,</a:t>
            </a:r>
            <a:r>
              <a:rPr>
                <a:solidFill>
                  <a:srgbClr val="20794D"/>
                </a:solidFill>
                <a:latin typeface="Courier"/>
              </a:rPr>
              <a:t>"Non-treated"</a:t>
            </a:r>
            <a:r>
              <a:rPr>
                <a:solidFill>
                  <a:srgbClr val="003B4F"/>
                </a:solidFill>
                <a:latin typeface="Courier"/>
              </a:rPr>
              <a:t>,</a:t>
            </a:r>
            <a:r>
              <a:rPr>
                <a:solidFill>
                  <a:srgbClr val="20794D"/>
                </a:solidFill>
                <a:latin typeface="Courier"/>
              </a:rPr>
              <a:t>"Non-treated"</a:t>
            </a:r>
            <a:r>
              <a:rPr>
                <a:solidFill>
                  <a:srgbClr val="003B4F"/>
                </a:solidFill>
                <a:latin typeface="Courier"/>
              </a:rPr>
              <a:t>, </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by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"red"</a:t>
            </a:r>
            <a:r>
              <a:rPr>
                <a:solidFill>
                  <a:srgbClr val="003B4F"/>
                </a:solidFill>
                <a:latin typeface="Courier"/>
              </a:rPr>
              <a:t>, </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coord_cartesian</a:t>
            </a:r>
            <a:r>
              <a:rPr>
                <a:solidFill>
                  <a:srgbClr val="003B4F"/>
                </a:solidFill>
                <a:latin typeface="Courier"/>
              </a:rPr>
              <a:t>(</a:t>
            </a:r>
            <a:r>
              <a:rPr>
                <a:solidFill>
                  <a:srgbClr val="657422"/>
                </a:solidFill>
                <a:latin typeface="Courier"/>
              </a:rPr>
              <a:t>ylim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clip =</a:t>
            </a:r>
            <a:r>
              <a:rPr>
                <a:solidFill>
                  <a:srgbClr val="003B4F"/>
                </a:solidFill>
                <a:latin typeface="Courier"/>
              </a:rPr>
              <a:t> </a:t>
            </a:r>
            <a:r>
              <a:rPr>
                <a:solidFill>
                  <a:srgbClr val="20794D"/>
                </a:solidFill>
                <a:latin typeface="Courier"/>
              </a:rPr>
              <a:t>"on"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p>
        </p:txBody>
      </p:sp>
      <p:pic>
        <p:nvPicPr>
          <p:cNvPr descr="lees-quant_files/figure-pptx/unnamed-chunk-8-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Causal Inference Tools</a:t>
            </a:r>
          </a:p>
        </p:txBody>
      </p:sp>
      <p:sp>
        <p:nvSpPr>
          <p:cNvPr id="3" name="Content Placeholder 2"/>
          <p:cNvSpPr>
            <a:spLocks noGrp="1"/>
          </p:cNvSpPr>
          <p:nvPr>
            <p:ph idx="1"/>
          </p:nvPr>
        </p:nvSpPr>
        <p:spPr/>
        <p:txBody>
          <a:bodyPr/>
          <a:lstStyle/>
          <a:p>
            <a:pPr lvl="0"/>
            <a:r>
              <a:rPr/>
              <a:t>Randomized experiments</a:t>
            </a:r>
          </a:p>
          <a:p>
            <a:pPr lvl="1"/>
            <a:r>
              <a:rPr/>
              <a:t>Gold-standard</a:t>
            </a:r>
          </a:p>
          <a:p>
            <a:pPr lvl="1"/>
            <a:r>
              <a:rPr/>
              <a:t>Field and survey</a:t>
            </a:r>
          </a:p>
          <a:p>
            <a:pPr lvl="0"/>
            <a:r>
              <a:rPr/>
              <a:t>Observational data</a:t>
            </a:r>
          </a:p>
          <a:p>
            <a:pPr lvl="1"/>
            <a:r>
              <a:rPr/>
              <a:t>Natural experiments</a:t>
            </a:r>
          </a:p>
          <a:p>
            <a:pPr lvl="1"/>
            <a:r>
              <a:rPr/>
              <a:t>Difference-in-Differences</a:t>
            </a:r>
          </a:p>
          <a:p>
            <a:pPr lvl="1"/>
            <a:r>
              <a:rPr/>
              <a:t>Matching, Synthetic Control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Randomized Experimentss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Causal Effects with Randomized Experiments</a:t>
            </a:r>
          </a:p>
        </p:txBody>
      </p:sp>
      <p:sp>
        <p:nvSpPr>
          <p:cNvPr id="3" name="Content Placeholder 2"/>
          <p:cNvSpPr>
            <a:spLocks noGrp="1"/>
          </p:cNvSpPr>
          <p:nvPr>
            <p:ph idx="1"/>
          </p:nvPr>
        </p:nvSpPr>
        <p:spPr/>
        <p:txBody>
          <a:bodyPr/>
          <a:lstStyle/>
          <a:p>
            <a:pPr lvl="0"/>
            <a:r>
              <a:rPr>
                <a:hlinkClick r:id="rId2"/>
              </a:rPr>
              <a:t>Check out this interactive visualization</a:t>
            </a:r>
          </a:p>
          <a:p>
            <a:pPr lvl="1"/>
            <a:r>
              <a:rPr/>
              <a:t>Observe how changes in the standard deviation affect the shape of the distribution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Dealing with Small Sample Sizes</a:t>
            </a:r>
          </a:p>
        </p:txBody>
      </p:sp>
      <p:sp>
        <p:nvSpPr>
          <p:cNvPr id="3" name="Content Placeholder 2"/>
          <p:cNvSpPr>
            <a:spLocks noGrp="1"/>
          </p:cNvSpPr>
          <p:nvPr>
            <p:ph idx="1"/>
          </p:nvPr>
        </p:nvSpPr>
        <p:spPr/>
        <p:txBody>
          <a:bodyPr/>
          <a:lstStyle/>
          <a:p>
            <a:pPr lvl="0"/>
            <a:r>
              <a:rPr/>
              <a:t>Re-randomization</a:t>
            </a:r>
          </a:p>
          <a:p>
            <a:pPr lvl="0"/>
            <a:r>
              <a:rPr/>
              <a:t>Blocking</a:t>
            </a:r>
          </a:p>
          <a:p>
            <a:pPr lvl="0"/>
            <a:r>
              <a:rPr/>
              <a:t>Non-bipartite matching</a:t>
            </a:r>
          </a:p>
          <a:p>
            <a:pPr lvl="0"/>
            <a:r>
              <a:rPr/>
              <a:t>These fancy methods only ensure balance on </a:t>
            </a:r>
            <a:r>
              <a:rPr i="1"/>
              <a:t>observed</a:t>
            </a:r>
            <a:r>
              <a:rPr/>
              <a:t> characteristics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Validity</a:t>
            </a:r>
          </a:p>
        </p:txBody>
      </p:sp>
      <p:sp>
        <p:nvSpPr>
          <p:cNvPr id="3" name="Content Placeholder 2"/>
          <p:cNvSpPr>
            <a:spLocks noGrp="1"/>
          </p:cNvSpPr>
          <p:nvPr>
            <p:ph idx="1"/>
          </p:nvPr>
        </p:nvSpPr>
        <p:spPr/>
        <p:txBody>
          <a:bodyPr/>
          <a:lstStyle/>
          <a:p>
            <a:pPr lvl="0"/>
            <a:r>
              <a:rPr/>
              <a:t>Internal validity</a:t>
            </a:r>
          </a:p>
          <a:p>
            <a:pPr lvl="0"/>
            <a:r>
              <a:rPr/>
              <a:t>External validity</a:t>
            </a:r>
          </a:p>
          <a:p>
            <a:pPr lvl="0"/>
            <a:r>
              <a:rPr/>
              <a:t>What are the trade-offs between experiments and observational studies?</a:t>
            </a:r>
          </a:p>
          <a:p>
            <a:pPr lvl="1"/>
            <a:r>
              <a:rPr/>
              <a:t>Experiments have more internal validity</a:t>
            </a:r>
          </a:p>
          <a:p>
            <a:pPr lvl="1"/>
            <a:r>
              <a:rPr/>
              <a:t>But… they often have synthetic treatments, convenience samples</a:t>
            </a:r>
          </a:p>
          <a:p>
            <a:pPr lvl="0"/>
            <a:r>
              <a:rPr/>
              <a:t>Where are these studies used in the real-world?</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Causal Inference with Observational Data</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Causality without Randomization</a:t>
            </a:r>
          </a:p>
        </p:txBody>
      </p:sp>
      <p:sp>
        <p:nvSpPr>
          <p:cNvPr id="3" name="Content Placeholder 2"/>
          <p:cNvSpPr>
            <a:spLocks noGrp="1"/>
          </p:cNvSpPr>
          <p:nvPr>
            <p:ph idx="1"/>
          </p:nvPr>
        </p:nvSpPr>
        <p:spPr/>
        <p:txBody>
          <a:bodyPr/>
          <a:lstStyle/>
          <a:p>
            <a:pPr lvl="0"/>
            <a:r>
              <a:rPr/>
              <a:t>You must control for…</a:t>
            </a:r>
          </a:p>
          <a:p>
            <a:pPr lvl="1"/>
            <a:r>
              <a:rPr/>
              <a:t>everything (observed and unobserved) that affects both the treatment variable and the outcome variable</a:t>
            </a:r>
          </a:p>
          <a:p>
            <a:pPr lvl="0"/>
            <a:r>
              <a:rPr/>
              <a:t>You </a:t>
            </a:r>
            <a:r>
              <a:rPr i="1"/>
              <a:t>must not</a:t>
            </a:r>
            <a:r>
              <a:rPr/>
              <a:t> control for…</a:t>
            </a:r>
          </a:p>
          <a:p>
            <a:pPr lvl="1"/>
            <a:r>
              <a:rPr/>
              <a:t>anything that is affected by both the treatment variable and the outcome variable</a:t>
            </a:r>
          </a:p>
          <a:p>
            <a:pPr lvl="0"/>
            <a:r>
              <a:rPr/>
              <a:t>You </a:t>
            </a:r>
            <a:r>
              <a:rPr i="1"/>
              <a:t>need to think carefully before</a:t>
            </a:r>
            <a:r>
              <a:rPr/>
              <a:t> controlling for…</a:t>
            </a:r>
          </a:p>
          <a:p>
            <a:pPr lvl="1"/>
            <a:r>
              <a:rPr/>
              <a:t>anything that is affected by the treatment variable that also affects the outcome variable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Central Tendency: Mean</a:t>
            </a:r>
          </a:p>
        </p:txBody>
      </p:sp>
      <p:sp>
        <p:nvSpPr>
          <p:cNvPr id="3" name="Content Placeholder 2"/>
          <p:cNvSpPr>
            <a:spLocks noGrp="1"/>
          </p:cNvSpPr>
          <p:nvPr>
            <p:ph idx="1"/>
          </p:nvPr>
        </p:nvSpPr>
        <p:spPr/>
        <p:txBody>
          <a:bodyPr/>
          <a:lstStyle/>
          <a:p>
            <a:pPr lvl="0" indent="0">
              <a:buNone/>
            </a:pPr>
            <a:r>
              <a:rPr>
                <a:solidFill>
                  <a:srgbClr val="003B4F"/>
                </a:solidFill>
                <a:latin typeface="Courier"/>
              </a:rPr>
              <a:t>\mu_X = \frac{1}{n} \sum_{i}^{n} X_i</a:t>
            </a:r>
          </a:p>
          <a:p>
            <a:pPr lvl="0" indent="0">
              <a:buNone/>
            </a:pPr>
            <a:r>
              <a:rPr>
                <a:solidFill>
                  <a:srgbClr val="003B4F"/>
                </a:solidFill>
                <a:latin typeface="Courier"/>
              </a:rPr>
              <a:t>my_vector = </a:t>
            </a:r>
            <a:r>
              <a:rPr>
                <a:solidFill>
                  <a:srgbClr val="4758AB"/>
                </a:solidFill>
                <a:latin typeface="Courier"/>
              </a:rPr>
              <a:t>rnorm</a:t>
            </a:r>
            <a:r>
              <a:rPr>
                <a:solidFill>
                  <a:srgbClr val="003B4F"/>
                </a:solidFill>
                <a:latin typeface="Courier"/>
              </a:rPr>
              <a:t>(</a:t>
            </a:r>
            <a:r>
              <a:rPr>
                <a:solidFill>
                  <a:srgbClr val="AD0000"/>
                </a:solidFill>
                <a:latin typeface="Courier"/>
              </a:rPr>
              <a:t>10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5E5E5E"/>
                </a:solidFill>
                <a:latin typeface="Courier"/>
              </a:rPr>
              <a:t># Step 1: Sum the values</a:t>
            </a:r>
            <a:br/>
            <a:r>
              <a:rPr>
                <a:solidFill>
                  <a:srgbClr val="003B4F"/>
                </a:solidFill>
                <a:latin typeface="Courier"/>
              </a:rPr>
              <a:t>sum_values &lt;- </a:t>
            </a:r>
            <a:r>
              <a:rPr>
                <a:solidFill>
                  <a:srgbClr val="4758AB"/>
                </a:solidFill>
                <a:latin typeface="Courier"/>
              </a:rPr>
              <a:t>sum</a:t>
            </a:r>
            <a:r>
              <a:rPr>
                <a:solidFill>
                  <a:srgbClr val="003B4F"/>
                </a:solidFill>
                <a:latin typeface="Courier"/>
              </a:rPr>
              <a:t>(my_vector)</a:t>
            </a:r>
            <a:br/>
            <a:r>
              <a:rPr>
                <a:solidFill>
                  <a:srgbClr val="5E5E5E"/>
                </a:solidFill>
                <a:latin typeface="Courier"/>
              </a:rPr>
              <a:t># Step 2: Count the number of elements</a:t>
            </a:r>
            <a:br/>
            <a:r>
              <a:rPr>
                <a:solidFill>
                  <a:srgbClr val="003B4F"/>
                </a:solidFill>
                <a:latin typeface="Courier"/>
              </a:rPr>
              <a:t>count_elements &lt;- </a:t>
            </a:r>
            <a:r>
              <a:rPr>
                <a:solidFill>
                  <a:srgbClr val="4758AB"/>
                </a:solidFill>
                <a:latin typeface="Courier"/>
              </a:rPr>
              <a:t>length</a:t>
            </a:r>
            <a:r>
              <a:rPr>
                <a:solidFill>
                  <a:srgbClr val="003B4F"/>
                </a:solidFill>
                <a:latin typeface="Courier"/>
              </a:rPr>
              <a:t>(my_vector)</a:t>
            </a:r>
            <a:br/>
            <a:r>
              <a:rPr>
                <a:solidFill>
                  <a:srgbClr val="5E5E5E"/>
                </a:solidFill>
                <a:latin typeface="Courier"/>
              </a:rPr>
              <a:t># Step 3: Calculate the mean</a:t>
            </a:r>
            <a:br/>
            <a:r>
              <a:rPr>
                <a:solidFill>
                  <a:srgbClr val="003B4F"/>
                </a:solidFill>
                <a:latin typeface="Courier"/>
              </a:rPr>
              <a:t>mean_value &lt;- sum_values </a:t>
            </a:r>
            <a:r>
              <a:rPr>
                <a:solidFill>
                  <a:srgbClr val="5E5E5E"/>
                </a:solidFill>
                <a:latin typeface="Courier"/>
              </a:rPr>
              <a:t>/</a:t>
            </a:r>
            <a:r>
              <a:rPr>
                <a:solidFill>
                  <a:srgbClr val="003B4F"/>
                </a:solidFill>
                <a:latin typeface="Courier"/>
              </a:rPr>
              <a:t> count_elements</a:t>
            </a:r>
            <a:br/>
            <a:br/>
            <a:r>
              <a:rPr>
                <a:solidFill>
                  <a:srgbClr val="4758AB"/>
                </a:solidFill>
                <a:latin typeface="Courier"/>
              </a:rPr>
              <a:t>print</a:t>
            </a:r>
            <a:r>
              <a:rPr>
                <a:solidFill>
                  <a:srgbClr val="003B4F"/>
                </a:solidFill>
                <a:latin typeface="Courier"/>
              </a:rPr>
              <a:t>(mean_value)</a:t>
            </a:r>
          </a:p>
          <a:p>
            <a:pPr lvl="0" indent="0">
              <a:buNone/>
            </a:pPr>
            <a:r>
              <a:rPr>
                <a:latin typeface="Courier"/>
              </a:rPr>
              <a:t>[1] 11.59613</a:t>
            </a:r>
          </a:p>
          <a:p>
            <a:pPr lvl="0" indent="0">
              <a:buNone/>
            </a:pPr>
            <a:r>
              <a:rPr>
                <a:solidFill>
                  <a:srgbClr val="4758AB"/>
                </a:solidFill>
                <a:latin typeface="Courier"/>
              </a:rPr>
              <a:t>mean</a:t>
            </a:r>
            <a:r>
              <a:rPr>
                <a:solidFill>
                  <a:srgbClr val="003B4F"/>
                </a:solidFill>
                <a:latin typeface="Courier"/>
              </a:rPr>
              <a:t>(my_vector)</a:t>
            </a:r>
          </a:p>
          <a:p>
            <a:pPr lvl="0" indent="0">
              <a:buNone/>
            </a:pPr>
            <a:r>
              <a:rPr>
                <a:latin typeface="Courier"/>
              </a:rPr>
              <a:t>[1] 11.59613</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Identification strategy</a:t>
            </a:r>
          </a:p>
        </p:txBody>
      </p:sp>
      <p:sp>
        <p:nvSpPr>
          <p:cNvPr id="3" name="Content Placeholder 2"/>
          <p:cNvSpPr>
            <a:spLocks noGrp="1"/>
          </p:cNvSpPr>
          <p:nvPr>
            <p:ph idx="1"/>
          </p:nvPr>
        </p:nvSpPr>
        <p:spPr/>
        <p:txBody>
          <a:bodyPr/>
          <a:lstStyle/>
          <a:p>
            <a:pPr lvl="0" indent="0" marL="0">
              <a:buNone/>
            </a:pPr>
            <a:r>
              <a:rPr b="1"/>
              <a:t>In the real world, there are always threats to inference that we can’t measure/observe or understand well enough to adjust for</a:t>
            </a:r>
          </a:p>
          <a:p>
            <a:pPr lvl="0"/>
            <a:r>
              <a:rPr/>
              <a:t>A </a:t>
            </a:r>
            <a:r>
              <a:rPr i="1"/>
              <a:t>research design</a:t>
            </a:r>
            <a:r>
              <a:rPr/>
              <a:t> that allows us to isolate a causal effect from observational data</a:t>
            </a:r>
          </a:p>
          <a:p>
            <a:pPr lvl="0"/>
            <a:r>
              <a:rPr/>
              <a:t>Approximates an experiment by ensuring that the treatment and control group are similar at baseline</a:t>
            </a:r>
          </a:p>
          <a:p>
            <a:pPr lvl="0"/>
            <a:r>
              <a:rPr/>
              <a:t>These strategies rely on assumptions that we can </a:t>
            </a:r>
            <a:r>
              <a:rPr i="1"/>
              <a:t>attempt</a:t>
            </a:r>
            <a:r>
              <a:rPr/>
              <a:t> to validate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Holy Trinity of Causal Inference</a:t>
            </a:r>
          </a:p>
        </p:txBody>
      </p:sp>
      <p:sp>
        <p:nvSpPr>
          <p:cNvPr id="3" name="Content Placeholder 2"/>
          <p:cNvSpPr>
            <a:spLocks noGrp="1"/>
          </p:cNvSpPr>
          <p:nvPr>
            <p:ph idx="1"/>
          </p:nvPr>
        </p:nvSpPr>
        <p:spPr/>
        <p:txBody>
          <a:bodyPr/>
          <a:lstStyle/>
          <a:p>
            <a:pPr lvl="0" indent="0" marL="0">
              <a:buNone/>
            </a:pPr>
            <a:br/>
          </a:p>
          <a:p>
            <a:pPr lvl="0" indent="-342900" marL="342900">
              <a:buAutoNum type="arabicPeriod"/>
            </a:pPr>
            <a:r>
              <a:rPr b="1"/>
              <a:t>Difference-in-Differences</a:t>
            </a:r>
          </a:p>
          <a:p>
            <a:pPr lvl="0" indent="-342900" marL="342900">
              <a:buAutoNum type="arabicPeriod"/>
            </a:pPr>
            <a:r>
              <a:rPr/>
              <a:t>Regression Discontinuity</a:t>
            </a:r>
          </a:p>
          <a:p>
            <a:pPr lvl="0" indent="-342900" marL="342900">
              <a:buAutoNum type="arabicPeriod"/>
            </a:pPr>
            <a:r>
              <a:rPr/>
              <a:t>Instrumental Variables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Identification strategy</a:t>
            </a:r>
          </a:p>
        </p:txBody>
      </p:sp>
      <p:sp>
        <p:nvSpPr>
          <p:cNvPr id="3" name="Content Placeholder 2"/>
          <p:cNvSpPr>
            <a:spLocks noGrp="1"/>
          </p:cNvSpPr>
          <p:nvPr>
            <p:ph idx="1"/>
          </p:nvPr>
        </p:nvSpPr>
        <p:spPr/>
        <p:txBody>
          <a:bodyPr/>
          <a:lstStyle/>
          <a:p>
            <a:pPr lvl="0" indent="0" marL="0">
              <a:buNone/>
            </a:pPr>
            <a:r>
              <a:rPr b="1"/>
              <a:t>In the real world, there are always threats to inference that we can’t measure/observe or understand well enough to adjust for</a:t>
            </a:r>
          </a:p>
          <a:p>
            <a:pPr lvl="0"/>
            <a:r>
              <a:rPr/>
              <a:t>A </a:t>
            </a:r>
            <a:r>
              <a:rPr i="1"/>
              <a:t>research design</a:t>
            </a:r>
            <a:r>
              <a:rPr/>
              <a:t> that allows us to isolate a causal effect from observational data</a:t>
            </a:r>
          </a:p>
          <a:p>
            <a:pPr lvl="0"/>
            <a:r>
              <a:rPr/>
              <a:t>Approximates an experiment by ensuring that the treatment and control group are similar at baseline</a:t>
            </a:r>
          </a:p>
          <a:p>
            <a:pPr lvl="0"/>
            <a:r>
              <a:rPr/>
              <a:t>These strategies rely on assumptions that we can </a:t>
            </a:r>
            <a:r>
              <a:rPr i="1"/>
              <a:t>attempt</a:t>
            </a:r>
            <a:r>
              <a:rPr/>
              <a:t> to validate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Difference-in-Differences</a:t>
            </a:r>
          </a:p>
        </p:txBody>
      </p:sp>
      <p:sp>
        <p:nvSpPr>
          <p:cNvPr id="3" name="Content Placeholder 2"/>
          <p:cNvSpPr>
            <a:spLocks noGrp="1"/>
          </p:cNvSpPr>
          <p:nvPr>
            <p:ph idx="1"/>
          </p:nvPr>
        </p:nvSpPr>
        <p:spPr/>
        <p:txBody>
          <a:bodyPr/>
          <a:lstStyle/>
          <a:p>
            <a:pPr lvl="0" indent="0" marL="0">
              <a:buNone/>
            </a:pPr>
            <a:br/>
          </a:p>
          <a:p>
            <a:pPr lvl="0" indent="0">
              <a:buNone/>
            </a:pPr>
            <a:r>
              <a:rPr>
                <a:solidFill>
                  <a:srgbClr val="003B4F"/>
                </a:solidFill>
                <a:latin typeface="Courier"/>
              </a:rPr>
              <a:t>Y_{it} = \alpha + \beta_1 \text{Treatment}_i + \beta_2 \text{Post}_t + \gamma (\text{Treatment}_i \times \text{Post}_t) + \epsilon_{it}</a:t>
            </a:r>
          </a:p>
          <a:p>
            <a:pPr lvl="0"/>
            <a:r>
              <a:rPr>
                <a:latin typeface="Courier"/>
              </a:rPr>
              <a:t>\gamma (\text{Treatment}_i \times \text{Post}_t)</a:t>
            </a:r>
          </a:p>
          <a:p>
            <a:pPr lvl="0"/>
            <a:r>
              <a:rPr/>
              <a:t>Assumes measurement at two points in time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 Example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Load required libraries</a:t>
            </a:r>
            <a:br/>
            <a:r>
              <a:rPr>
                <a:solidFill>
                  <a:srgbClr val="4758AB"/>
                </a:solidFill>
                <a:latin typeface="Courier"/>
              </a:rPr>
              <a:t>library</a:t>
            </a:r>
            <a:r>
              <a:rPr>
                <a:solidFill>
                  <a:srgbClr val="003B4F"/>
                </a:solidFill>
                <a:latin typeface="Courier"/>
              </a:rPr>
              <a:t>(dplyr)</a:t>
            </a:r>
            <a:br/>
            <a:r>
              <a:rPr>
                <a:solidFill>
                  <a:srgbClr val="4758AB"/>
                </a:solidFill>
                <a:latin typeface="Courier"/>
              </a:rPr>
              <a:t>library</a:t>
            </a:r>
            <a:r>
              <a:rPr>
                <a:solidFill>
                  <a:srgbClr val="003B4F"/>
                </a:solidFill>
                <a:latin typeface="Courier"/>
              </a:rPr>
              <a:t>(modelsummary)</a:t>
            </a:r>
            <a:br/>
            <a:br/>
            <a:r>
              <a:rPr>
                <a:solidFill>
                  <a:srgbClr val="5E5E5E"/>
                </a:solidFill>
                <a:latin typeface="Courier"/>
              </a:rPr>
              <a:t># Generate example data</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treatment =</a:t>
            </a: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each =</a:t>
            </a:r>
            <a:r>
              <a:rPr>
                <a:solidFill>
                  <a:srgbClr val="003B4F"/>
                </a:solidFill>
                <a:latin typeface="Courier"/>
              </a:rPr>
              <a:t> </a:t>
            </a:r>
            <a:r>
              <a:rPr>
                <a:solidFill>
                  <a:srgbClr val="AD0000"/>
                </a:solidFill>
                <a:latin typeface="Courier"/>
              </a:rPr>
              <a:t>100</a:t>
            </a:r>
            <a:r>
              <a:rPr>
                <a:solidFill>
                  <a:srgbClr val="003B4F"/>
                </a:solidFill>
                <a:latin typeface="Courier"/>
              </a:rPr>
              <a:t>),</a:t>
            </a:r>
            <a:br/>
            <a:r>
              <a:rPr>
                <a:solidFill>
                  <a:srgbClr val="003B4F"/>
                </a:solidFill>
                <a:latin typeface="Courier"/>
              </a:rPr>
              <a:t>  </a:t>
            </a:r>
            <a:r>
              <a:rPr>
                <a:solidFill>
                  <a:srgbClr val="657422"/>
                </a:solidFill>
                <a:latin typeface="Courier"/>
              </a:rPr>
              <a:t>post =</a:t>
            </a: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each =</a:t>
            </a:r>
            <a:r>
              <a:rPr>
                <a:solidFill>
                  <a:srgbClr val="003B4F"/>
                </a:solidFill>
                <a:latin typeface="Courier"/>
              </a:rPr>
              <a:t> </a:t>
            </a:r>
            <a:r>
              <a:rPr>
                <a:solidFill>
                  <a:srgbClr val="AD0000"/>
                </a:solidFill>
                <a:latin typeface="Courier"/>
              </a:rPr>
              <a:t>50</a:t>
            </a:r>
            <a:r>
              <a:rPr>
                <a:solidFill>
                  <a:srgbClr val="003B4F"/>
                </a:solidFill>
                <a:latin typeface="Courier"/>
              </a:rPr>
              <a:t>, </a:t>
            </a:r>
            <a:r>
              <a:rPr>
                <a:solidFill>
                  <a:srgbClr val="657422"/>
                </a:solidFill>
                <a:latin typeface="Courier"/>
              </a:rPr>
              <a:t>times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657422"/>
                </a:solidFill>
                <a:latin typeface="Courier"/>
              </a:rPr>
              <a:t>outcome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control: pre-treatment</a:t>
            </a:r>
            <a:b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control: post-treatment</a:t>
            </a:r>
            <a:b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treatment: pre-treatment</a:t>
            </a:r>
            <a:b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treatment: post-treatment</a:t>
            </a:r>
            <a:br/>
            <a:r>
              <a:rPr>
                <a:solidFill>
                  <a:srgbClr val="003B4F"/>
                </a:solidFill>
                <a:latin typeface="Courier"/>
              </a:rPr>
              <a:t>)</a:t>
            </a:r>
            <a:br/>
            <a:br/>
            <a:r>
              <a:rPr>
                <a:solidFill>
                  <a:srgbClr val="4758AB"/>
                </a:solidFill>
                <a:latin typeface="Courier"/>
              </a:rPr>
              <a:t>head</a:t>
            </a:r>
            <a:r>
              <a:rPr>
                <a:solidFill>
                  <a:srgbClr val="003B4F"/>
                </a:solidFill>
                <a:latin typeface="Courier"/>
              </a:rPr>
              <a:t>(data)</a:t>
            </a:r>
          </a:p>
          <a:p>
            <a:pPr lvl="0" indent="0">
              <a:buNone/>
            </a:pPr>
            <a:r>
              <a:rPr>
                <a:latin typeface="Courier"/>
              </a:rPr>
              <a:t>  treatment post   outcome
1         1    1  8.879049
2         1    1  9.539645
3         1    1 13.117417
4         1    1 10.141017
5         1    1 10.258575
6         1    1 13.430130</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 Example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Run difference-in-differences model</a:t>
            </a:r>
            <a:br/>
            <a:r>
              <a:rPr>
                <a:solidFill>
                  <a:srgbClr val="003B4F"/>
                </a:solidFill>
                <a:latin typeface="Courier"/>
              </a:rPr>
              <a:t>did_model &lt;- </a:t>
            </a:r>
            <a:r>
              <a:rPr>
                <a:solidFill>
                  <a:srgbClr val="4758AB"/>
                </a:solidFill>
                <a:latin typeface="Courier"/>
              </a:rPr>
              <a:t>lm</a:t>
            </a:r>
            <a:r>
              <a:rPr>
                <a:solidFill>
                  <a:srgbClr val="003B4F"/>
                </a:solidFill>
                <a:latin typeface="Courier"/>
              </a:rPr>
              <a:t>(outcome </a:t>
            </a:r>
            <a:r>
              <a:rPr>
                <a:solidFill>
                  <a:srgbClr val="5E5E5E"/>
                </a:solidFill>
                <a:latin typeface="Courier"/>
              </a:rPr>
              <a:t>~</a:t>
            </a:r>
            <a:r>
              <a:rPr>
                <a:solidFill>
                  <a:srgbClr val="003B4F"/>
                </a:solidFill>
                <a:latin typeface="Courier"/>
              </a:rPr>
              <a:t> treatment </a:t>
            </a:r>
            <a:r>
              <a:rPr>
                <a:solidFill>
                  <a:srgbClr val="5E5E5E"/>
                </a:solidFill>
                <a:latin typeface="Courier"/>
              </a:rPr>
              <a:t>*</a:t>
            </a:r>
            <a:r>
              <a:rPr>
                <a:solidFill>
                  <a:srgbClr val="003B4F"/>
                </a:solidFill>
                <a:latin typeface="Courier"/>
              </a:rPr>
              <a:t> post, </a:t>
            </a:r>
            <a:r>
              <a:rPr>
                <a:solidFill>
                  <a:srgbClr val="657422"/>
                </a:solidFill>
                <a:latin typeface="Courier"/>
              </a:rPr>
              <a:t>data =</a:t>
            </a:r>
            <a:r>
              <a:rPr>
                <a:solidFill>
                  <a:srgbClr val="003B4F"/>
                </a:solidFill>
                <a:latin typeface="Courier"/>
              </a:rPr>
              <a:t> data)</a:t>
            </a:r>
            <a:br/>
            <a:br/>
            <a:r>
              <a:rPr>
                <a:solidFill>
                  <a:srgbClr val="5E5E5E"/>
                </a:solidFill>
                <a:latin typeface="Courier"/>
              </a:rPr>
              <a:t># Summarize the output</a:t>
            </a:r>
            <a:br/>
            <a:r>
              <a:rPr>
                <a:solidFill>
                  <a:srgbClr val="4758AB"/>
                </a:solidFill>
                <a:latin typeface="Courier"/>
              </a:rPr>
              <a:t>modelsummary</a:t>
            </a:r>
            <a:r>
              <a:rPr>
                <a:solidFill>
                  <a:srgbClr val="003B4F"/>
                </a:solidFill>
                <a:latin typeface="Courier"/>
              </a:rPr>
              <a:t>(</a:t>
            </a:r>
            <a:b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4758AB"/>
                </a:solidFill>
                <a:latin typeface="Courier"/>
              </a:rPr>
              <a:t>lm</a:t>
            </a:r>
            <a:r>
              <a:rPr>
                <a:solidFill>
                  <a:srgbClr val="003B4F"/>
                </a:solidFill>
                <a:latin typeface="Courier"/>
              </a:rPr>
              <a:t>(outcome </a:t>
            </a:r>
            <a:r>
              <a:rPr>
                <a:solidFill>
                  <a:srgbClr val="5E5E5E"/>
                </a:solidFill>
                <a:latin typeface="Courier"/>
              </a:rPr>
              <a:t>~</a:t>
            </a:r>
            <a:r>
              <a:rPr>
                <a:solidFill>
                  <a:srgbClr val="003B4F"/>
                </a:solidFill>
                <a:latin typeface="Courier"/>
              </a:rPr>
              <a:t> treatment </a:t>
            </a:r>
            <a:r>
              <a:rPr>
                <a:solidFill>
                  <a:srgbClr val="5E5E5E"/>
                </a:solidFill>
                <a:latin typeface="Courier"/>
              </a:rPr>
              <a:t>+</a:t>
            </a:r>
            <a:r>
              <a:rPr>
                <a:solidFill>
                  <a:srgbClr val="003B4F"/>
                </a:solidFill>
                <a:latin typeface="Courier"/>
              </a:rPr>
              <a:t> post, </a:t>
            </a:r>
            <a:r>
              <a:rPr>
                <a:solidFill>
                  <a:srgbClr val="657422"/>
                </a:solidFill>
                <a:latin typeface="Courier"/>
              </a:rPr>
              <a:t>data =</a:t>
            </a:r>
            <a:r>
              <a:rPr>
                <a:solidFill>
                  <a:srgbClr val="003B4F"/>
                </a:solidFill>
                <a:latin typeface="Courier"/>
              </a:rPr>
              <a:t> data), </a:t>
            </a:r>
            <a:r>
              <a:rPr>
                <a:solidFill>
                  <a:srgbClr val="4758AB"/>
                </a:solidFill>
                <a:latin typeface="Courier"/>
              </a:rPr>
              <a:t>lm</a:t>
            </a:r>
            <a:r>
              <a:rPr>
                <a:solidFill>
                  <a:srgbClr val="003B4F"/>
                </a:solidFill>
                <a:latin typeface="Courier"/>
              </a:rPr>
              <a:t>(outcome </a:t>
            </a:r>
            <a:r>
              <a:rPr>
                <a:solidFill>
                  <a:srgbClr val="5E5E5E"/>
                </a:solidFill>
                <a:latin typeface="Courier"/>
              </a:rPr>
              <a:t>~</a:t>
            </a:r>
            <a:r>
              <a:rPr>
                <a:solidFill>
                  <a:srgbClr val="003B4F"/>
                </a:solidFill>
                <a:latin typeface="Courier"/>
              </a:rPr>
              <a:t> treatment </a:t>
            </a:r>
            <a:r>
              <a:rPr>
                <a:solidFill>
                  <a:srgbClr val="5E5E5E"/>
                </a:solidFill>
                <a:latin typeface="Courier"/>
              </a:rPr>
              <a:t>*</a:t>
            </a:r>
            <a:r>
              <a:rPr>
                <a:solidFill>
                  <a:srgbClr val="003B4F"/>
                </a:solidFill>
                <a:latin typeface="Courier"/>
              </a:rPr>
              <a:t> post, </a:t>
            </a:r>
            <a:r>
              <a:rPr>
                <a:solidFill>
                  <a:srgbClr val="657422"/>
                </a:solidFill>
                <a:latin typeface="Courier"/>
              </a:rPr>
              <a:t>data =</a:t>
            </a:r>
            <a:r>
              <a:rPr>
                <a:solidFill>
                  <a:srgbClr val="003B4F"/>
                </a:solidFill>
                <a:latin typeface="Courier"/>
              </a:rPr>
              <a:t> data)),</a:t>
            </a:r>
            <a:br/>
            <a:r>
              <a:rPr>
                <a:solidFill>
                  <a:srgbClr val="003B4F"/>
                </a:solidFill>
                <a:latin typeface="Courier"/>
              </a:rPr>
              <a:t>  </a:t>
            </a:r>
            <a:r>
              <a:rPr>
                <a:solidFill>
                  <a:srgbClr val="657422"/>
                </a:solidFill>
                <a:latin typeface="Courier"/>
              </a:rPr>
              <a:t>estimate  =</a:t>
            </a:r>
            <a:r>
              <a:rPr>
                <a:solidFill>
                  <a:srgbClr val="003B4F"/>
                </a:solidFill>
                <a:latin typeface="Courier"/>
              </a:rPr>
              <a:t> </a:t>
            </a:r>
            <a:r>
              <a:rPr>
                <a:solidFill>
                  <a:srgbClr val="20794D"/>
                </a:solidFill>
                <a:latin typeface="Courier"/>
              </a:rPr>
              <a:t>"{estimate}{stars} ({std.error})"</a:t>
            </a:r>
            <a:r>
              <a:rPr>
                <a:solidFill>
                  <a:srgbClr val="003B4F"/>
                </a:solidFill>
                <a:latin typeface="Courier"/>
              </a:rPr>
              <a:t>,</a:t>
            </a:r>
            <a:br/>
            <a:r>
              <a:rPr>
                <a:solidFill>
                  <a:srgbClr val="003B4F"/>
                </a:solidFill>
                <a:latin typeface="Courier"/>
              </a:rPr>
              <a:t>             </a:t>
            </a:r>
            <a:r>
              <a:rPr>
                <a:solidFill>
                  <a:srgbClr val="657422"/>
                </a:solidFill>
                <a:latin typeface="Courier"/>
              </a:rPr>
              <a:t>statistic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gof_omit =</a:t>
            </a:r>
            <a:r>
              <a:rPr>
                <a:solidFill>
                  <a:srgbClr val="003B4F"/>
                </a:solidFill>
                <a:latin typeface="Courier"/>
              </a:rPr>
              <a:t> </a:t>
            </a:r>
            <a:r>
              <a:rPr>
                <a:solidFill>
                  <a:srgbClr val="20794D"/>
                </a:solidFill>
                <a:latin typeface="Courier"/>
              </a:rPr>
              <a:t>'IC|RMSE|Log|F|R2$|Std.'</a:t>
            </a:r>
            <a:r>
              <a:rPr>
                <a:solidFill>
                  <a:srgbClr val="003B4F"/>
                </a:solidFill>
                <a:latin typeface="Courier"/>
              </a:rPr>
              <a:t>, </a:t>
            </a:r>
            <a:r>
              <a:rPr>
                <a:solidFill>
                  <a:srgbClr val="657422"/>
                </a:solidFill>
                <a:latin typeface="Courier"/>
              </a:rPr>
              <a:t>output =</a:t>
            </a:r>
            <a:r>
              <a:rPr>
                <a:solidFill>
                  <a:srgbClr val="003B4F"/>
                </a:solidFill>
                <a:latin typeface="Courier"/>
              </a:rPr>
              <a:t> </a:t>
            </a:r>
            <a:r>
              <a:rPr>
                <a:solidFill>
                  <a:srgbClr val="20794D"/>
                </a:solidFill>
                <a:latin typeface="Courier"/>
              </a:rPr>
              <a:t>'table.pptx'</a:t>
            </a:r>
            <a:r>
              <a:rPr>
                <a:solidFill>
                  <a:srgbClr val="003B4F"/>
                </a:solidFill>
                <a:latin typeface="Courie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DiD: Assumptions</a:t>
            </a:r>
          </a:p>
        </p:txBody>
      </p:sp>
      <p:sp>
        <p:nvSpPr>
          <p:cNvPr id="3" name="Content Placeholder 2"/>
          <p:cNvSpPr>
            <a:spLocks noGrp="1"/>
          </p:cNvSpPr>
          <p:nvPr>
            <p:ph idx="1"/>
          </p:nvPr>
        </p:nvSpPr>
        <p:spPr/>
        <p:txBody>
          <a:bodyPr/>
          <a:lstStyle/>
          <a:p>
            <a:pPr lvl="0"/>
            <a:r>
              <a:rPr/>
              <a:t>Treatment and control units would have changed in similar ways</a:t>
            </a:r>
          </a:p>
          <a:p>
            <a:pPr lvl="1"/>
            <a:r>
              <a:rPr/>
              <a:t>Parallel trends</a:t>
            </a:r>
          </a:p>
          <a:p>
            <a:pPr lvl="0"/>
            <a:r>
              <a:rPr/>
              <a:t>Requires </a:t>
            </a:r>
            <a:r>
              <a:rPr i="1"/>
              <a:t>at least</a:t>
            </a:r>
            <a:r>
              <a:rPr/>
              <a:t> 3 observation periods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observe how units change over time?</a:t>
            </a:r>
          </a:p>
        </p:txBody>
      </p:sp>
      <p:sp>
        <p:nvSpPr>
          <p:cNvPr id="4" name="Text Placeholder 3"/>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(ggplot2)</a:t>
            </a:r>
            <a:br/>
            <a:b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r>
              <a:rPr>
                <a:solidFill>
                  <a:srgbClr val="20794D"/>
                </a:solidFill>
                <a:latin typeface="Courier"/>
              </a:rPr>
              <a:t>"Treatment"</a:t>
            </a:r>
            <a:r>
              <a:rPr>
                <a:solidFill>
                  <a:srgbClr val="003B4F"/>
                </a:solidFill>
                <a:latin typeface="Courier"/>
              </a:rPr>
              <a:t>,</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_files/figure-pptx/unnamed-chunk-1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observe how units change over time?</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AD0000"/>
                </a:solidFill>
                <a:latin typeface="Courier"/>
              </a:rPr>
              <a:t>0.9</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AD0000"/>
                </a:solidFill>
                <a:latin typeface="Courier"/>
              </a:rPr>
              <a:t>2.1</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r>
              <a:rPr>
                <a:solidFill>
                  <a:srgbClr val="20794D"/>
                </a:solidFill>
                <a:latin typeface="Courier"/>
              </a:rPr>
              <a:t>"Treatment"</a:t>
            </a:r>
            <a:r>
              <a:rPr>
                <a:solidFill>
                  <a:srgbClr val="003B4F"/>
                </a:solidFill>
                <a:latin typeface="Courier"/>
              </a:rPr>
              <a:t>,</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_files/figure-pptx/unnamed-chunk-1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8F5902"/>
                </a:solidFill>
                <a:latin typeface="Courier"/>
              </a:rPr>
              <a:t>NA</a:t>
            </a:r>
            <a:r>
              <a:rPr>
                <a:solidFill>
                  <a:srgbClr val="003B4F"/>
                </a:solidFill>
                <a:latin typeface="Courier"/>
              </a:rPr>
              <a:t>, </a:t>
            </a:r>
            <a:b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 </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r>
              <a:rPr>
                <a:solidFill>
                  <a:srgbClr val="003B4F"/>
                </a:solidFill>
                <a:latin typeface="Courier"/>
              </a:rPr>
              <a:t>dat</a:t>
            </a:r>
            <a:r>
              <a:rPr>
                <a:solidFill>
                  <a:srgbClr val="5E5E5E"/>
                </a:solidFill>
                <a:latin typeface="Courier"/>
              </a:rPr>
              <a:t>$</a:t>
            </a:r>
            <a:r>
              <a:rPr>
                <a:solidFill>
                  <a:srgbClr val="003B4F"/>
                </a:solidFill>
                <a:latin typeface="Courier"/>
              </a:rPr>
              <a:t>Treatment = </a:t>
            </a:r>
            <a:r>
              <a:rPr>
                <a:solidFill>
                  <a:srgbClr val="4758AB"/>
                </a:solidFill>
                <a:latin typeface="Courier"/>
              </a:rPr>
              <a:t>factor</a:t>
            </a:r>
            <a:r>
              <a:rPr>
                <a:solidFill>
                  <a:srgbClr val="003B4F"/>
                </a:solidFill>
                <a:latin typeface="Courier"/>
              </a:rPr>
              <a:t>(dat</a:t>
            </a:r>
            <a:r>
              <a:rPr>
                <a:solidFill>
                  <a:srgbClr val="5E5E5E"/>
                </a:solidFill>
                <a:latin typeface="Courier"/>
              </a:rPr>
              <a:t>$</a:t>
            </a:r>
            <a:r>
              <a:rPr>
                <a:solidFill>
                  <a:srgbClr val="003B4F"/>
                </a:solidFill>
                <a:latin typeface="Courier"/>
              </a:rPr>
              <a:t>Treatment,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"Control"</a:t>
            </a:r>
            <a:r>
              <a:rPr>
                <a:solidFill>
                  <a:srgbClr val="003B4F"/>
                </a:solidFill>
                <a:latin typeface="Courier"/>
              </a:rPr>
              <a: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_files/figure-pptx/unnamed-chunk-1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Variance</a:t>
            </a:r>
          </a:p>
        </p:txBody>
      </p:sp>
      <p:sp>
        <p:nvSpPr>
          <p:cNvPr id="3" name="Content Placeholder 2"/>
          <p:cNvSpPr>
            <a:spLocks noGrp="1"/>
          </p:cNvSpPr>
          <p:nvPr>
            <p:ph idx="1"/>
          </p:nvPr>
        </p:nvSpPr>
        <p:spPr/>
        <p:txBody>
          <a:bodyPr/>
          <a:lstStyle/>
          <a:p>
            <a:pPr lvl="0" indent="0">
              <a:buNone/>
            </a:pPr>
            <a:r>
              <a:rPr>
                <a:solidFill>
                  <a:srgbClr val="003B4F"/>
                </a:solidFill>
                <a:latin typeface="Courier"/>
              </a:rPr>
              <a:t>\sigma^2_X = \frac{1}{N} \sum_{i}^{N} (X_i - \mu_X)^2</a:t>
            </a:r>
          </a:p>
          <a:p>
            <a:pPr lvl="0"/>
            <a:r>
              <a:rPr/>
              <a:t>What does the square in </a:t>
            </a:r>
            <a:r>
              <a:rPr>
                <a:latin typeface="Courier"/>
              </a:rPr>
              <a:t>\sigma^2</a:t>
            </a:r>
            <a:r>
              <a:rPr/>
              <a:t> accomplish?</a:t>
            </a:r>
          </a:p>
          <a:p>
            <a:pPr lvl="0"/>
            <a:r>
              <a:rPr/>
              <a:t>What are the implications for interpretation?</a:t>
            </a:r>
          </a:p>
          <a:p>
            <a:pPr lvl="1"/>
            <a:r>
              <a:rPr/>
              <a:t>Units</a:t>
            </a:r>
          </a:p>
          <a:p>
            <a:pPr lvl="1"/>
            <a:r>
              <a:rPr/>
              <a:t>Distribution</a:t>
            </a:r>
          </a:p>
          <a:p>
            <a:pPr lvl="0"/>
            <a:r>
              <a:rPr/>
              <a:t>Even with these basic measures, we’re already thinking about the distribution!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AD0000"/>
                </a:solidFill>
                <a:latin typeface="Courier"/>
              </a:rPr>
              <a:t>1.6</a:t>
            </a:r>
            <a:r>
              <a:rPr>
                <a:solidFill>
                  <a:srgbClr val="003B4F"/>
                </a:solidFill>
                <a:latin typeface="Courier"/>
              </a:rPr>
              <a:t>, </a:t>
            </a:r>
            <a:b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AD0000"/>
                </a:solidFill>
                <a:latin typeface="Courier"/>
              </a:rPr>
              <a:t>2.1</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 </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r>
              <a:rPr>
                <a:solidFill>
                  <a:srgbClr val="003B4F"/>
                </a:solidFill>
                <a:latin typeface="Courier"/>
              </a:rPr>
              <a:t>dat</a:t>
            </a:r>
            <a:r>
              <a:rPr>
                <a:solidFill>
                  <a:srgbClr val="5E5E5E"/>
                </a:solidFill>
                <a:latin typeface="Courier"/>
              </a:rPr>
              <a:t>$</a:t>
            </a:r>
            <a:r>
              <a:rPr>
                <a:solidFill>
                  <a:srgbClr val="003B4F"/>
                </a:solidFill>
                <a:latin typeface="Courier"/>
              </a:rPr>
              <a:t>Treatment = </a:t>
            </a:r>
            <a:r>
              <a:rPr>
                <a:solidFill>
                  <a:srgbClr val="4758AB"/>
                </a:solidFill>
                <a:latin typeface="Courier"/>
              </a:rPr>
              <a:t>factor</a:t>
            </a:r>
            <a:r>
              <a:rPr>
                <a:solidFill>
                  <a:srgbClr val="003B4F"/>
                </a:solidFill>
                <a:latin typeface="Courier"/>
              </a:rPr>
              <a:t>(dat</a:t>
            </a:r>
            <a:r>
              <a:rPr>
                <a:solidFill>
                  <a:srgbClr val="5E5E5E"/>
                </a:solidFill>
                <a:latin typeface="Courier"/>
              </a:rPr>
              <a:t>$</a:t>
            </a:r>
            <a:r>
              <a:rPr>
                <a:solidFill>
                  <a:srgbClr val="003B4F"/>
                </a:solidFill>
                <a:latin typeface="Courier"/>
              </a:rPr>
              <a:t>Treatment,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"Control"</a:t>
            </a:r>
            <a:r>
              <a:rPr>
                <a:solidFill>
                  <a:srgbClr val="003B4F"/>
                </a:solidFill>
                <a:latin typeface="Courier"/>
              </a:rPr>
              <a:t>))</a:t>
            </a:r>
            <a:b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_files/figure-pptx/unnamed-chunk-1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AD0000"/>
                </a:solidFill>
                <a:latin typeface="Courier"/>
              </a:rPr>
              <a:t>1.1</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br/>
            <a:r>
              <a:rPr>
                <a:solidFill>
                  <a:srgbClr val="003B4F"/>
                </a:solidFill>
                <a:latin typeface="Courier"/>
              </a:rPr>
              <a:t>              </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r>
              <a:rPr>
                <a:solidFill>
                  <a:srgbClr val="003B4F"/>
                </a:solidFill>
                <a:latin typeface="Courier"/>
              </a:rPr>
              <a:t>dat</a:t>
            </a:r>
            <a:r>
              <a:rPr>
                <a:solidFill>
                  <a:srgbClr val="5E5E5E"/>
                </a:solidFill>
                <a:latin typeface="Courier"/>
              </a:rPr>
              <a:t>$</a:t>
            </a:r>
            <a:r>
              <a:rPr>
                <a:solidFill>
                  <a:srgbClr val="003B4F"/>
                </a:solidFill>
                <a:latin typeface="Courier"/>
              </a:rPr>
              <a:t>Treatment = </a:t>
            </a:r>
            <a:r>
              <a:rPr>
                <a:solidFill>
                  <a:srgbClr val="4758AB"/>
                </a:solidFill>
                <a:latin typeface="Courier"/>
              </a:rPr>
              <a:t>factor</a:t>
            </a:r>
            <a:r>
              <a:rPr>
                <a:solidFill>
                  <a:srgbClr val="003B4F"/>
                </a:solidFill>
                <a:latin typeface="Courier"/>
              </a:rPr>
              <a:t>(dat</a:t>
            </a:r>
            <a:r>
              <a:rPr>
                <a:solidFill>
                  <a:srgbClr val="5E5E5E"/>
                </a:solidFill>
                <a:latin typeface="Courier"/>
              </a:rPr>
              <a:t>$</a:t>
            </a:r>
            <a:r>
              <a:rPr>
                <a:solidFill>
                  <a:srgbClr val="003B4F"/>
                </a:solidFill>
                <a:latin typeface="Courier"/>
              </a:rPr>
              <a:t>Treatment,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"Comparison"</a:t>
            </a:r>
            <a:r>
              <a:rPr>
                <a:solidFill>
                  <a:srgbClr val="003B4F"/>
                </a:solidFill>
                <a:latin typeface="Courier"/>
              </a:rPr>
              <a:t>, </a:t>
            </a:r>
            <a:r>
              <a:rPr>
                <a:solidFill>
                  <a:srgbClr val="20794D"/>
                </a:solidFill>
                <a:latin typeface="Courier"/>
              </a:rPr>
              <a:t>"Control"</a:t>
            </a:r>
            <a:r>
              <a:rPr>
                <a:solidFill>
                  <a:srgbClr val="003B4F"/>
                </a:solidFill>
                <a:latin typeface="Courier"/>
              </a:rPr>
              <a: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"dotted"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20794D"/>
                </a:solidFill>
                <a:latin typeface="Courier"/>
              </a:rPr>
              <a:t>"red"</a:t>
            </a:r>
            <a:r>
              <a:rPr>
                <a:solidFill>
                  <a:srgbClr val="003B4F"/>
                </a:solidFill>
                <a:latin typeface="Courier"/>
              </a:rPr>
              <a:t>  )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_files/figure-pptx/unnamed-chunk-1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1.7</a:t>
            </a:r>
            <a:r>
              <a:rPr>
                <a:solidFill>
                  <a:srgbClr val="003B4F"/>
                </a:solidFill>
                <a:latin typeface="Courier"/>
              </a:rPr>
              <a:t>,</a:t>
            </a:r>
            <a:b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a:t>
            </a:r>
            <a:r>
              <a:rPr>
                <a:solidFill>
                  <a:srgbClr val="AD0000"/>
                </a:solidFill>
                <a:latin typeface="Courier"/>
              </a:rPr>
              <a:t>1.6</a:t>
            </a:r>
            <a:r>
              <a:rPr>
                <a:solidFill>
                  <a:srgbClr val="003B4F"/>
                </a:solidFill>
                <a:latin typeface="Courier"/>
              </a:rPr>
              <a:t>,</a:t>
            </a:r>
            <a:br/>
            <a:r>
              <a:rPr>
                <a:solidFill>
                  <a:srgbClr val="003B4F"/>
                </a:solidFill>
                <a:latin typeface="Courier"/>
              </a:rPr>
              <a:t>            </a:t>
            </a:r>
            <a:r>
              <a:rPr>
                <a:solidFill>
                  <a:srgbClr val="AD0000"/>
                </a:solidFill>
                <a:latin typeface="Courier"/>
              </a:rPr>
              <a:t>1.1</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AD0000"/>
                </a:solidFill>
                <a:latin typeface="Courier"/>
              </a:rPr>
              <a:t>1.9</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br/>
            <a:r>
              <a:rPr>
                <a:solidFill>
                  <a:srgbClr val="003B4F"/>
                </a:solidFill>
                <a:latin typeface="Courier"/>
              </a:rPr>
              <a:t>              </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r>
              <a:rPr>
                <a:solidFill>
                  <a:srgbClr val="003B4F"/>
                </a:solidFill>
                <a:latin typeface="Courier"/>
              </a:rPr>
              <a:t>dat</a:t>
            </a:r>
            <a:r>
              <a:rPr>
                <a:solidFill>
                  <a:srgbClr val="5E5E5E"/>
                </a:solidFill>
                <a:latin typeface="Courier"/>
              </a:rPr>
              <a:t>$</a:t>
            </a:r>
            <a:r>
              <a:rPr>
                <a:solidFill>
                  <a:srgbClr val="003B4F"/>
                </a:solidFill>
                <a:latin typeface="Courier"/>
              </a:rPr>
              <a:t>Treatment = </a:t>
            </a:r>
            <a:r>
              <a:rPr>
                <a:solidFill>
                  <a:srgbClr val="4758AB"/>
                </a:solidFill>
                <a:latin typeface="Courier"/>
              </a:rPr>
              <a:t>factor</a:t>
            </a:r>
            <a:r>
              <a:rPr>
                <a:solidFill>
                  <a:srgbClr val="003B4F"/>
                </a:solidFill>
                <a:latin typeface="Courier"/>
              </a:rPr>
              <a:t>(dat</a:t>
            </a:r>
            <a:r>
              <a:rPr>
                <a:solidFill>
                  <a:srgbClr val="5E5E5E"/>
                </a:solidFill>
                <a:latin typeface="Courier"/>
              </a:rPr>
              <a:t>$</a:t>
            </a:r>
            <a:r>
              <a:rPr>
                <a:solidFill>
                  <a:srgbClr val="003B4F"/>
                </a:solidFill>
                <a:latin typeface="Courier"/>
              </a:rPr>
              <a:t>Treatment,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"Comparison"</a:t>
            </a:r>
            <a:r>
              <a:rPr>
                <a:solidFill>
                  <a:srgbClr val="003B4F"/>
                </a:solidFill>
                <a:latin typeface="Courier"/>
              </a:rPr>
              <a:t>, </a:t>
            </a:r>
            <a:r>
              <a:rPr>
                <a:solidFill>
                  <a:srgbClr val="20794D"/>
                </a:solidFill>
                <a:latin typeface="Courier"/>
              </a:rPr>
              <a:t>"Control"</a:t>
            </a:r>
            <a:r>
              <a:rPr>
                <a:solidFill>
                  <a:srgbClr val="003B4F"/>
                </a:solidFill>
                <a:latin typeface="Courier"/>
              </a:rPr>
              <a: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"dotted"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20794D"/>
                </a:solidFill>
                <a:latin typeface="Courier"/>
              </a:rPr>
              <a:t>"red"</a:t>
            </a:r>
            <a:r>
              <a:rPr>
                <a:solidFill>
                  <a:srgbClr val="003B4F"/>
                </a:solidFill>
                <a:latin typeface="Courier"/>
              </a:rPr>
              <a:t>  )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_files/figure-pptx/unnamed-chunk-1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Adjusting on Observables</a:t>
            </a:r>
          </a:p>
        </p:txBody>
      </p:sp>
      <p:sp>
        <p:nvSpPr>
          <p:cNvPr id="3" name="Content Placeholder 2"/>
          <p:cNvSpPr>
            <a:spLocks noGrp="1"/>
          </p:cNvSpPr>
          <p:nvPr>
            <p:ph idx="1"/>
          </p:nvPr>
        </p:nvSpPr>
        <p:spPr/>
        <p:txBody>
          <a:bodyPr/>
          <a:lstStyle/>
          <a:p>
            <a:pPr lvl="0"/>
            <a:r>
              <a:rPr/>
              <a:t>Matching</a:t>
            </a:r>
          </a:p>
          <a:p>
            <a:pPr lvl="0"/>
            <a:r>
              <a:rPr/>
              <a:t>Weighting</a:t>
            </a:r>
          </a:p>
          <a:p>
            <a:pPr lvl="0"/>
            <a:r>
              <a:rPr/>
              <a:t>Synthetic Control (very fancy weighting)</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Multiple Hypothesis Testing</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Index Measures</a:t>
            </a:r>
          </a:p>
        </p:txBody>
      </p:sp>
      <p:sp>
        <p:nvSpPr>
          <p:cNvPr id="3" name="Content Placeholder 2"/>
          <p:cNvSpPr>
            <a:spLocks noGrp="1"/>
          </p:cNvSpPr>
          <p:nvPr>
            <p:ph idx="1"/>
          </p:nvPr>
        </p:nvSpPr>
        <p:spPr/>
        <p:txBody>
          <a:bodyPr/>
          <a:lstStyle/>
          <a:p>
            <a:pPr lvl="0" indent="0" marL="0">
              <a:buNone/>
            </a:pPr>
            <a:r>
              <a:rPr b="1"/>
              <a:t>When to create an index measure</a:t>
            </a:r>
          </a:p>
          <a:p>
            <a:pPr lvl="0"/>
            <a:r>
              <a:rPr/>
              <a:t>When you have many ways of measuring a single concept</a:t>
            </a:r>
          </a:p>
          <a:p>
            <a:pPr lvl="1"/>
            <a:r>
              <a:rPr/>
              <a:t>This is true for outcome measures, treatment measures, and covariates</a:t>
            </a:r>
          </a:p>
          <a:p>
            <a:pPr lvl="0" indent="0" marL="0">
              <a:buNone/>
            </a:pPr>
            <a:r>
              <a:rPr b="1"/>
              <a:t>Benefits of index measures</a:t>
            </a:r>
          </a:p>
          <a:p>
            <a:pPr lvl="0"/>
            <a:r>
              <a:rPr/>
              <a:t>Simplifies analysis (fewer graphs, tables, etc.)</a:t>
            </a:r>
          </a:p>
          <a:p>
            <a:pPr lvl="0"/>
            <a:r>
              <a:rPr/>
              <a:t>Reduces number of hypotheses being tested</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Additive Scale</a:t>
            </a:r>
          </a:p>
        </p:txBody>
      </p:sp>
      <p:sp>
        <p:nvSpPr>
          <p:cNvPr id="3" name="Content Placeholder 2"/>
          <p:cNvSpPr>
            <a:spLocks noGrp="1"/>
          </p:cNvSpPr>
          <p:nvPr>
            <p:ph idx="1"/>
          </p:nvPr>
        </p:nvSpPr>
        <p:spPr/>
        <p:txBody>
          <a:bodyPr/>
          <a:lstStyle/>
          <a:p>
            <a:pPr lvl="0" indent="0" marL="0">
              <a:buNone/>
            </a:pPr>
            <a:r>
              <a:rPr b="1"/>
              <a:t>What is an additive scale?</a:t>
            </a:r>
          </a:p>
          <a:p>
            <a:pPr lvl="0"/>
            <a:r>
              <a:rPr/>
              <a:t>Simple sum across columns (index = column_1 + column_2)</a:t>
            </a:r>
          </a:p>
          <a:p>
            <a:pPr lvl="0" indent="0" marL="0">
              <a:buNone/>
            </a:pPr>
            <a:r>
              <a:rPr b="1"/>
              <a:t>When to use an additive scale</a:t>
            </a:r>
          </a:p>
          <a:p>
            <a:pPr lvl="0"/>
            <a:r>
              <a:rPr/>
              <a:t>When variables are measured on a common scale</a:t>
            </a:r>
          </a:p>
          <a:p>
            <a:pPr lvl="0"/>
            <a:r>
              <a:rPr/>
              <a:t>When you are interested in a cumulative amount of something</a:t>
            </a:r>
          </a:p>
          <a:p>
            <a:pPr lvl="1"/>
            <a:r>
              <a:rPr/>
              <a:t>Number of times someone engaged in a specific behavior</a:t>
            </a:r>
          </a:p>
          <a:p>
            <a:pPr lvl="1"/>
            <a:r>
              <a:rPr/>
              <a:t>Amount of money from several different sources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Additive Scale</a:t>
            </a:r>
          </a:p>
        </p:txBody>
      </p:sp>
      <p:sp>
        <p:nvSpPr>
          <p:cNvPr id="3" name="Content Placeholder 2"/>
          <p:cNvSpPr>
            <a:spLocks noGrp="1"/>
          </p:cNvSpPr>
          <p:nvPr>
            <p:ph idx="1"/>
          </p:nvPr>
        </p:nvSpPr>
        <p:spPr/>
        <p:txBody>
          <a:bodyPr/>
          <a:lstStyle/>
          <a:p>
            <a:pPr lvl="0" indent="0" marL="0">
              <a:buNone/>
            </a:pPr>
            <a:r>
              <a:rPr b="1"/>
              <a:t>Benefits of additive scales</a:t>
            </a:r>
          </a:p>
          <a:p>
            <a:pPr lvl="0"/>
            <a:r>
              <a:rPr/>
              <a:t>Interpretability: number on the original scale</a:t>
            </a:r>
          </a:p>
          <a:p>
            <a:pPr lvl="0"/>
            <a:r>
              <a:rPr/>
              <a:t>Simplicity: Just plain addition</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Averaged Z-Scores</a:t>
            </a:r>
          </a:p>
        </p:txBody>
      </p:sp>
      <p:sp>
        <p:nvSpPr>
          <p:cNvPr id="3" name="Content Placeholder 2"/>
          <p:cNvSpPr>
            <a:spLocks noGrp="1"/>
          </p:cNvSpPr>
          <p:nvPr>
            <p:ph idx="1"/>
          </p:nvPr>
        </p:nvSpPr>
        <p:spPr/>
        <p:txBody>
          <a:bodyPr/>
          <a:lstStyle/>
          <a:p>
            <a:pPr lvl="0" indent="0" marL="0">
              <a:buNone/>
            </a:pPr>
            <a:r>
              <a:rPr b="1"/>
              <a:t>What is a z-score?</a:t>
            </a:r>
          </a:p>
          <a:p>
            <a:pPr lvl="0"/>
            <a:r>
              <a:rPr>
                <a:latin typeface="Courier"/>
              </a:rPr>
              <a:t>Z = (X - \mu) / \sigma</a:t>
            </a:r>
          </a:p>
          <a:p>
            <a:pPr lvl="0"/>
            <a:r>
              <a:rPr/>
              <a:t>Standardized: Mean of 0 and standard deviation of 1</a:t>
            </a:r>
          </a:p>
          <a:p>
            <a:pPr lvl="0" indent="0" marL="0">
              <a:buNone/>
            </a:pPr>
            <a:r>
              <a:rPr b="1"/>
              <a:t>When to use averaged z-scores</a:t>
            </a:r>
          </a:p>
          <a:p>
            <a:pPr lvl="0"/>
            <a:r>
              <a:rPr/>
              <a:t>When variables are measured on different scales</a:t>
            </a:r>
          </a:p>
          <a:p>
            <a:pPr lvl="0"/>
            <a:r>
              <a:rPr/>
              <a:t>When variables cannot be summed</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Averaged Z-Scores</a:t>
            </a:r>
          </a:p>
        </p:txBody>
      </p:sp>
      <p:sp>
        <p:nvSpPr>
          <p:cNvPr id="3" name="Content Placeholder 2"/>
          <p:cNvSpPr>
            <a:spLocks noGrp="1"/>
          </p:cNvSpPr>
          <p:nvPr>
            <p:ph idx="1"/>
          </p:nvPr>
        </p:nvSpPr>
        <p:spPr/>
        <p:txBody>
          <a:bodyPr/>
          <a:lstStyle/>
          <a:p>
            <a:pPr lvl="0" indent="0" marL="0">
              <a:buNone/>
            </a:pPr>
            <a:br/>
          </a:p>
          <a:p>
            <a:pPr lvl="0" indent="0" marL="0">
              <a:buNone/>
            </a:pPr>
            <a:r>
              <a:rPr b="1"/>
              <a:t>Benefits of averaged z-scores</a:t>
            </a:r>
          </a:p>
          <a:p>
            <a:pPr lvl="0"/>
            <a:r>
              <a:rPr/>
              <a:t>Interpretability: Standard deviations from the mean</a:t>
            </a:r>
          </a:p>
          <a:p>
            <a:pPr lvl="0"/>
            <a:r>
              <a:rPr/>
              <a:t>Outlier detection: abs(3)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Variance</a:t>
            </a:r>
          </a:p>
        </p:txBody>
      </p:sp>
      <p:sp>
        <p:nvSpPr>
          <p:cNvPr id="3" name="Content Placeholder 2"/>
          <p:cNvSpPr>
            <a:spLocks noGrp="1"/>
          </p:cNvSpPr>
          <p:nvPr>
            <p:ph idx="1"/>
          </p:nvPr>
        </p:nvSpPr>
        <p:spPr/>
        <p:txBody>
          <a:bodyPr/>
          <a:lstStyle/>
          <a:p>
            <a:pPr lvl="0" indent="0">
              <a:buNone/>
            </a:pPr>
            <a:r>
              <a:rPr i="1">
                <a:solidFill>
                  <a:srgbClr val="5E5E5E"/>
                </a:solidFill>
                <a:latin typeface="Courier"/>
              </a:rPr>
              <a:t>## Create vector, sort by size, and store var</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dat = </a:t>
            </a:r>
            <a:r>
              <a:rPr>
                <a:solidFill>
                  <a:srgbClr val="4758AB"/>
                </a:solidFill>
                <a:latin typeface="Courier"/>
              </a:rPr>
              <a:t>rnorm</a:t>
            </a:r>
            <a:r>
              <a:rPr>
                <a:solidFill>
                  <a:srgbClr val="003B4F"/>
                </a:solidFill>
                <a:latin typeface="Courier"/>
              </a:rPr>
              <a:t>(</a:t>
            </a:r>
            <a:r>
              <a:rPr>
                <a:solidFill>
                  <a:srgbClr val="AD0000"/>
                </a:solidFill>
                <a:latin typeface="Courier"/>
              </a:rPr>
              <a:t>10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dat = </a:t>
            </a:r>
            <a:r>
              <a:rPr>
                <a:solidFill>
                  <a:srgbClr val="4758AB"/>
                </a:solidFill>
                <a:latin typeface="Courier"/>
              </a:rPr>
              <a:t>sort</a:t>
            </a:r>
            <a:r>
              <a:rPr>
                <a:solidFill>
                  <a:srgbClr val="003B4F"/>
                </a:solidFill>
                <a:latin typeface="Courier"/>
              </a:rPr>
              <a:t>(dat)</a:t>
            </a:r>
            <a:br/>
            <a:r>
              <a:rPr>
                <a:solidFill>
                  <a:srgbClr val="003B4F"/>
                </a:solidFill>
                <a:latin typeface="Courier"/>
              </a:rPr>
              <a:t>o_var = </a:t>
            </a:r>
            <a:r>
              <a:rPr>
                <a:solidFill>
                  <a:srgbClr val="4758AB"/>
                </a:solidFill>
                <a:latin typeface="Courier"/>
              </a:rPr>
              <a:t>var</a:t>
            </a:r>
            <a:r>
              <a:rPr>
                <a:solidFill>
                  <a:srgbClr val="003B4F"/>
                </a:solidFill>
                <a:latin typeface="Courier"/>
              </a:rPr>
              <a:t>(dat)</a:t>
            </a:r>
            <a:br/>
            <a:r>
              <a:rPr>
                <a:solidFill>
                  <a:srgbClr val="4758AB"/>
                </a:solidFill>
                <a:latin typeface="Courier"/>
              </a:rPr>
              <a:t>print</a:t>
            </a:r>
            <a:r>
              <a:rPr>
                <a:solidFill>
                  <a:srgbClr val="003B4F"/>
                </a:solidFill>
                <a:latin typeface="Courier"/>
              </a:rPr>
              <a:t>(dat)</a:t>
            </a:r>
          </a:p>
          <a:p>
            <a:pPr lvl="0" indent="0">
              <a:buNone/>
            </a:pPr>
            <a:r>
              <a:rPr>
                <a:latin typeface="Courier"/>
              </a:rPr>
              <a:t> [1]  3.674694  6.565736  7.197622  7.771690  8.849113 10.352542 10.646439
 [8] 12.304581 17.793542 18.575325</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Fancier index techniques</a:t>
            </a:r>
          </a:p>
        </p:txBody>
      </p:sp>
      <p:sp>
        <p:nvSpPr>
          <p:cNvPr id="3" name="Content Placeholder 2"/>
          <p:cNvSpPr>
            <a:spLocks noGrp="1"/>
          </p:cNvSpPr>
          <p:nvPr>
            <p:ph idx="1"/>
          </p:nvPr>
        </p:nvSpPr>
        <p:spPr/>
        <p:txBody>
          <a:bodyPr/>
          <a:lstStyle/>
          <a:p>
            <a:pPr lvl="0" indent="0" marL="0">
              <a:buNone/>
            </a:pPr>
            <a:br/>
          </a:p>
          <a:p>
            <a:pPr lvl="0"/>
            <a:r>
              <a:rPr/>
              <a:t>Principal Component Analysis</a:t>
            </a:r>
          </a:p>
          <a:p>
            <a:pPr lvl="0"/>
            <a:r>
              <a:rPr/>
              <a:t>Factor Analysis</a:t>
            </a:r>
          </a:p>
          <a:p>
            <a:pPr lvl="0"/>
            <a:r>
              <a:rPr/>
              <a:t>Inverse Covariance Weighting</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Interaction Terms</a:t>
            </a:r>
          </a:p>
        </p:txBody>
      </p:sp>
      <p:sp>
        <p:nvSpPr>
          <p:cNvPr id="3" name="Content Placeholder 2"/>
          <p:cNvSpPr>
            <a:spLocks noGrp="1"/>
          </p:cNvSpPr>
          <p:nvPr>
            <p:ph idx="1"/>
          </p:nvPr>
        </p:nvSpPr>
        <p:spPr/>
        <p:txBody>
          <a:bodyPr/>
          <a:lstStyle/>
          <a:p>
            <a:pPr lvl="0" indent="0" marL="0">
              <a:buNone/>
            </a:pPr>
            <a:r>
              <a:rPr b="1"/>
              <a:t>What is an interaction term?</a:t>
            </a:r>
          </a:p>
          <a:p>
            <a:pPr lvl="0"/>
            <a:r>
              <a:rPr/>
              <a:t>Simple linear models assume that the effect of predictors is independent of other factors</a:t>
            </a:r>
          </a:p>
          <a:p>
            <a:pPr lvl="0"/>
            <a:r>
              <a:rPr/>
              <a:t>Interaction terms allow us to estimate the difference in the slope of a predictor across unit characteristics</a:t>
            </a:r>
          </a:p>
          <a:p>
            <a:pPr lvl="0" indent="0">
              <a:buNone/>
            </a:pPr>
            <a:r>
              <a:rPr>
                <a:solidFill>
                  <a:srgbClr val="003B4F"/>
                </a:solidFill>
                <a:latin typeface="Courier"/>
              </a:rPr>
              <a:t>Y_i = \alpha + \beta_1 X_{i1} + \beta_2 X_{i2} + \beta_3 X_{i1}*X_{i2} + \epsilon_i</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Testing Heterogeneous Effects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Interaction Terms</a:t>
            </a:r>
          </a:p>
        </p:txBody>
      </p:sp>
      <p:sp>
        <p:nvSpPr>
          <p:cNvPr id="3" name="Content Placeholder 2"/>
          <p:cNvSpPr>
            <a:spLocks noGrp="1"/>
          </p:cNvSpPr>
          <p:nvPr>
            <p:ph idx="1"/>
          </p:nvPr>
        </p:nvSpPr>
        <p:spPr/>
        <p:txBody>
          <a:bodyPr/>
          <a:lstStyle/>
          <a:p>
            <a:pPr lvl="0" indent="0" marL="0">
              <a:buNone/>
            </a:pPr>
            <a:r>
              <a:rPr b="1"/>
              <a:t>What are interaction terms used for?</a:t>
            </a:r>
          </a:p>
          <a:p>
            <a:pPr lvl="0"/>
            <a:r>
              <a:rPr/>
              <a:t>Heterogeneous effects</a:t>
            </a:r>
          </a:p>
          <a:p>
            <a:pPr lvl="0"/>
            <a:r>
              <a:rPr/>
              <a:t>Difference-in-differences</a:t>
            </a:r>
          </a:p>
          <a:p>
            <a:pPr lvl="0" indent="0" marL="0">
              <a:buNone/>
            </a:pPr>
            <a:r>
              <a:rPr b="1"/>
              <a:t>Example:</a:t>
            </a:r>
            <a:r>
              <a:rPr/>
              <a:t> Continuous outcome with two binary predictors</a:t>
            </a:r>
          </a:p>
          <a:p>
            <a:pPr lvl="0"/>
            <a:r>
              <a:rPr>
                <a:latin typeface="Courier"/>
              </a:rPr>
              <a:t>\alpha</a:t>
            </a:r>
            <a:r>
              <a:rPr/>
              <a:t>: Intercept when </a:t>
            </a:r>
            <a:r>
              <a:rPr>
                <a:latin typeface="Courier"/>
              </a:rPr>
              <a:t>X_{i1}</a:t>
            </a:r>
            <a:r>
              <a:rPr/>
              <a:t> and </a:t>
            </a:r>
            <a:r>
              <a:rPr>
                <a:latin typeface="Courier"/>
              </a:rPr>
              <a:t>X_{i2}</a:t>
            </a:r>
            <a:r>
              <a:rPr/>
              <a:t> are 0</a:t>
            </a:r>
          </a:p>
          <a:p>
            <a:pPr lvl="0"/>
            <a:r>
              <a:rPr>
                <a:latin typeface="Courier"/>
              </a:rPr>
              <a:t>\beta_1</a:t>
            </a:r>
            <a:r>
              <a:rPr/>
              <a:t> Slope when </a:t>
            </a:r>
            <a:r>
              <a:rPr>
                <a:latin typeface="Courier"/>
              </a:rPr>
              <a:t>X_{i2} = 0</a:t>
            </a:r>
          </a:p>
          <a:p>
            <a:pPr lvl="0"/>
            <a:r>
              <a:rPr>
                <a:latin typeface="Courier"/>
              </a:rPr>
              <a:t>\beta_2</a:t>
            </a:r>
            <a:r>
              <a:rPr/>
              <a:t> Difference in </a:t>
            </a:r>
            <a:r>
              <a:rPr>
                <a:latin typeface="Courier"/>
              </a:rPr>
              <a:t>\alpha</a:t>
            </a:r>
            <a:r>
              <a:rPr/>
              <a:t> between </a:t>
            </a:r>
            <a:r>
              <a:rPr>
                <a:latin typeface="Courier"/>
              </a:rPr>
              <a:t>X_{i2}=0</a:t>
            </a:r>
            <a:r>
              <a:rPr/>
              <a:t> and </a:t>
            </a:r>
            <a:r>
              <a:rPr>
                <a:latin typeface="Courier"/>
              </a:rPr>
              <a:t>X_{i2}=1</a:t>
            </a:r>
          </a:p>
          <a:p>
            <a:pPr lvl="0"/>
            <a:r>
              <a:rPr>
                <a:latin typeface="Courier"/>
              </a:rPr>
              <a:t>\beta_3</a:t>
            </a:r>
            <a:r>
              <a:rPr/>
              <a:t> Difference in </a:t>
            </a:r>
            <a:r>
              <a:rPr>
                <a:latin typeface="Courier"/>
              </a:rPr>
              <a:t>\beta_1</a:t>
            </a:r>
            <a:r>
              <a:rPr/>
              <a:t> between </a:t>
            </a:r>
            <a:r>
              <a:rPr>
                <a:latin typeface="Courier"/>
              </a:rPr>
              <a:t>X_{i2}=0</a:t>
            </a:r>
            <a:r>
              <a:rPr/>
              <a:t> and </a:t>
            </a:r>
            <a:r>
              <a:rPr>
                <a:latin typeface="Courier"/>
              </a:rPr>
              <a:t>X_{i2}=1</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Questions</a:t>
            </a:r>
          </a:p>
        </p:txBody>
      </p:sp>
      <p:sp>
        <p:nvSpPr>
          <p:cNvPr id="3" name="Content Placeholder 2"/>
          <p:cNvSpPr>
            <a:spLocks noGrp="1"/>
          </p:cNvSpPr>
          <p:nvPr>
            <p:ph idx="1"/>
          </p:nvPr>
        </p:nvSpPr>
        <p:spPr/>
        <p:txBody>
          <a:bodyPr/>
          <a:lstStyle/>
          <a:p>
            <a:pPr lvl="0"/>
            <a:r>
              <a:rPr/>
              <a:t>Explain the concept of an additive index and an averaged z-score, including how they are calculated, when you should use them, and when you cannot use them. What are the benefits of each approach?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Variance</a:t>
            </a:r>
          </a:p>
        </p:txBody>
      </p:sp>
      <p:sp>
        <p:nvSpPr>
          <p:cNvPr id="3" name="Content Placeholder 2"/>
          <p:cNvSpPr>
            <a:spLocks noGrp="1"/>
          </p:cNvSpPr>
          <p:nvPr>
            <p:ph idx="1"/>
          </p:nvPr>
        </p:nvSpPr>
        <p:spPr/>
        <p:txBody>
          <a:bodyPr/>
          <a:lstStyle/>
          <a:p>
            <a:pPr lvl="0" indent="0">
              <a:buNone/>
            </a:pPr>
            <a:r>
              <a:rPr i="1">
                <a:solidFill>
                  <a:srgbClr val="5E5E5E"/>
                </a:solidFill>
                <a:latin typeface="Courier"/>
              </a:rPr>
              <a:t>## Create new dataframe for big addition and store vector length</a:t>
            </a:r>
            <a:br/>
            <a:r>
              <a:rPr>
                <a:solidFill>
                  <a:srgbClr val="003B4F"/>
                </a:solidFill>
                <a:latin typeface="Courier"/>
              </a:rPr>
              <a:t>b_dat = dat</a:t>
            </a:r>
            <a:br/>
            <a:r>
              <a:rPr>
                <a:solidFill>
                  <a:srgbClr val="003B4F"/>
                </a:solidFill>
                <a:latin typeface="Courier"/>
              </a:rPr>
              <a:t>ind = </a:t>
            </a:r>
            <a:r>
              <a:rPr>
                <a:solidFill>
                  <a:srgbClr val="4758AB"/>
                </a:solidFill>
                <a:latin typeface="Courier"/>
              </a:rPr>
              <a:t>length</a:t>
            </a:r>
            <a:r>
              <a:rPr>
                <a:solidFill>
                  <a:srgbClr val="003B4F"/>
                </a:solidFill>
                <a:latin typeface="Courier"/>
              </a:rPr>
              <a:t>(b_dat)</a:t>
            </a:r>
            <a:br/>
            <a:br/>
            <a:r>
              <a:rPr i="1">
                <a:solidFill>
                  <a:srgbClr val="5E5E5E"/>
                </a:solidFill>
                <a:latin typeface="Courier"/>
              </a:rPr>
              <a:t>## Add four to the largest number in the vector and calculate size of var increase</a:t>
            </a:r>
            <a:br/>
            <a:r>
              <a:rPr>
                <a:solidFill>
                  <a:srgbClr val="003B4F"/>
                </a:solidFill>
                <a:latin typeface="Courier"/>
              </a:rPr>
              <a:t>b_dat[ind] = b_dat[ind] </a:t>
            </a:r>
            <a:r>
              <a:rPr>
                <a:solidFill>
                  <a:srgbClr val="5E5E5E"/>
                </a:solidFill>
                <a:latin typeface="Courier"/>
              </a:rPr>
              <a:t>+</a:t>
            </a:r>
            <a:r>
              <a:rPr>
                <a:solidFill>
                  <a:srgbClr val="003B4F"/>
                </a:solidFill>
                <a:latin typeface="Courier"/>
              </a:rPr>
              <a:t> </a:t>
            </a:r>
            <a:r>
              <a:rPr>
                <a:solidFill>
                  <a:srgbClr val="AD0000"/>
                </a:solidFill>
                <a:latin typeface="Courier"/>
              </a:rPr>
              <a:t>4</a:t>
            </a:r>
            <a:br/>
            <a:r>
              <a:rPr>
                <a:solidFill>
                  <a:srgbClr val="003B4F"/>
                </a:solidFill>
                <a:latin typeface="Courier"/>
              </a:rPr>
              <a:t>b_var = </a:t>
            </a:r>
            <a:r>
              <a:rPr>
                <a:solidFill>
                  <a:srgbClr val="4758AB"/>
                </a:solidFill>
                <a:latin typeface="Courier"/>
              </a:rPr>
              <a:t>var</a:t>
            </a:r>
            <a:r>
              <a:rPr>
                <a:solidFill>
                  <a:srgbClr val="003B4F"/>
                </a:solidFill>
                <a:latin typeface="Courier"/>
              </a:rPr>
              <a:t>(b_dat)</a:t>
            </a:r>
            <a:br/>
            <a:r>
              <a:rPr>
                <a:solidFill>
                  <a:srgbClr val="003B4F"/>
                </a:solidFill>
                <a:latin typeface="Courier"/>
              </a:rPr>
              <a:t>val = b_var </a:t>
            </a:r>
            <a:r>
              <a:rPr>
                <a:solidFill>
                  <a:srgbClr val="5E5E5E"/>
                </a:solidFill>
                <a:latin typeface="Courier"/>
              </a:rPr>
              <a:t>-</a:t>
            </a:r>
            <a:r>
              <a:rPr>
                <a:solidFill>
                  <a:srgbClr val="003B4F"/>
                </a:solidFill>
                <a:latin typeface="Courier"/>
              </a:rPr>
              <a:t> o_var</a:t>
            </a:r>
            <a:br/>
            <a:r>
              <a:rPr>
                <a:solidFill>
                  <a:srgbClr val="4758AB"/>
                </a:solidFill>
                <a:latin typeface="Courier"/>
              </a:rPr>
              <a:t>cat</a:t>
            </a:r>
            <a:r>
              <a:rPr>
                <a:solidFill>
                  <a:srgbClr val="003B4F"/>
                </a:solidFill>
                <a:latin typeface="Courier"/>
              </a:rPr>
              <a:t>(</a:t>
            </a:r>
            <a:r>
              <a:rPr>
                <a:solidFill>
                  <a:srgbClr val="20794D"/>
                </a:solidFill>
                <a:latin typeface="Courier"/>
              </a:rPr>
              <a:t>"Variance increases by"</a:t>
            </a:r>
            <a:r>
              <a:rPr>
                <a:solidFill>
                  <a:srgbClr val="003B4F"/>
                </a:solidFill>
                <a:latin typeface="Courier"/>
              </a:rPr>
              <a:t>, val )</a:t>
            </a:r>
          </a:p>
          <a:p>
            <a:pPr lvl="0" indent="0">
              <a:buNone/>
            </a:pPr>
            <a:r>
              <a:rPr>
                <a:latin typeface="Courier"/>
              </a:rPr>
              <a:t>Variance increases by 8.890842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Variance</a:t>
            </a:r>
          </a:p>
        </p:txBody>
      </p:sp>
      <p:sp>
        <p:nvSpPr>
          <p:cNvPr id="3" name="Content Placeholder 2"/>
          <p:cNvSpPr>
            <a:spLocks noGrp="1"/>
          </p:cNvSpPr>
          <p:nvPr>
            <p:ph idx="1"/>
          </p:nvPr>
        </p:nvSpPr>
        <p:spPr/>
        <p:txBody>
          <a:bodyPr/>
          <a:lstStyle/>
          <a:p>
            <a:pPr lvl="0" indent="0">
              <a:buNone/>
            </a:pPr>
            <a:r>
              <a:rPr i="1">
                <a:solidFill>
                  <a:srgbClr val="5E5E5E"/>
                </a:solidFill>
                <a:latin typeface="Courier"/>
              </a:rPr>
              <a:t>## Create new dataframe for small addition</a:t>
            </a:r>
            <a:br/>
            <a:r>
              <a:rPr>
                <a:solidFill>
                  <a:srgbClr val="003B4F"/>
                </a:solidFill>
                <a:latin typeface="Courier"/>
              </a:rPr>
              <a:t>s_dat = dat</a:t>
            </a:r>
            <a:br/>
            <a:br/>
            <a:r>
              <a:rPr i="1">
                <a:solidFill>
                  <a:srgbClr val="5E5E5E"/>
                </a:solidFill>
                <a:latin typeface="Courier"/>
              </a:rPr>
              <a:t>## Add four to the smallest number in the vector and calculate size of var increase</a:t>
            </a:r>
            <a:br/>
            <a:r>
              <a:rPr>
                <a:solidFill>
                  <a:srgbClr val="003B4F"/>
                </a:solidFill>
                <a:latin typeface="Courier"/>
              </a:rPr>
              <a:t>s_dat[ind</a:t>
            </a:r>
            <a:r>
              <a:rPr>
                <a:solidFill>
                  <a:srgbClr val="AD0000"/>
                </a:solidFill>
                <a:latin typeface="Courier"/>
              </a:rPr>
              <a:t>-2</a:t>
            </a:r>
            <a:r>
              <a:rPr>
                <a:solidFill>
                  <a:srgbClr val="003B4F"/>
                </a:solidFill>
                <a:latin typeface="Courier"/>
              </a:rPr>
              <a:t>] = s_dat[ind</a:t>
            </a:r>
            <a:r>
              <a:rPr>
                <a:solidFill>
                  <a:srgbClr val="AD0000"/>
                </a:solidFill>
                <a:latin typeface="Courier"/>
              </a:rPr>
              <a:t>-2</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4</a:t>
            </a:r>
            <a:br/>
            <a:r>
              <a:rPr>
                <a:solidFill>
                  <a:srgbClr val="003B4F"/>
                </a:solidFill>
                <a:latin typeface="Courier"/>
              </a:rPr>
              <a:t>s_var = </a:t>
            </a:r>
            <a:r>
              <a:rPr>
                <a:solidFill>
                  <a:srgbClr val="4758AB"/>
                </a:solidFill>
                <a:latin typeface="Courier"/>
              </a:rPr>
              <a:t>var</a:t>
            </a:r>
            <a:r>
              <a:rPr>
                <a:solidFill>
                  <a:srgbClr val="003B4F"/>
                </a:solidFill>
                <a:latin typeface="Courier"/>
              </a:rPr>
              <a:t>(s_dat)</a:t>
            </a:r>
            <a:br/>
            <a:r>
              <a:rPr>
                <a:solidFill>
                  <a:srgbClr val="003B4F"/>
                </a:solidFill>
                <a:latin typeface="Courier"/>
              </a:rPr>
              <a:t>val = s_var </a:t>
            </a:r>
            <a:r>
              <a:rPr>
                <a:solidFill>
                  <a:srgbClr val="5E5E5E"/>
                </a:solidFill>
                <a:latin typeface="Courier"/>
              </a:rPr>
              <a:t>-</a:t>
            </a:r>
            <a:r>
              <a:rPr>
                <a:solidFill>
                  <a:srgbClr val="003B4F"/>
                </a:solidFill>
                <a:latin typeface="Courier"/>
              </a:rPr>
              <a:t> o_var</a:t>
            </a:r>
            <a:br/>
            <a:r>
              <a:rPr>
                <a:solidFill>
                  <a:srgbClr val="4758AB"/>
                </a:solidFill>
                <a:latin typeface="Courier"/>
              </a:rPr>
              <a:t>cat</a:t>
            </a:r>
            <a:r>
              <a:rPr>
                <a:solidFill>
                  <a:srgbClr val="003B4F"/>
                </a:solidFill>
                <a:latin typeface="Courier"/>
              </a:rPr>
              <a:t>(</a:t>
            </a:r>
            <a:r>
              <a:rPr>
                <a:solidFill>
                  <a:srgbClr val="20794D"/>
                </a:solidFill>
                <a:latin typeface="Courier"/>
              </a:rPr>
              <a:t>"Variance increases by"</a:t>
            </a:r>
            <a:r>
              <a:rPr>
                <a:solidFill>
                  <a:srgbClr val="003B4F"/>
                </a:solidFill>
                <a:latin typeface="Courier"/>
              </a:rPr>
              <a:t>, val )</a:t>
            </a:r>
          </a:p>
          <a:p>
            <a:pPr lvl="0" indent="0">
              <a:buNone/>
            </a:pPr>
            <a:r>
              <a:rPr>
                <a:latin typeface="Courier"/>
              </a:rPr>
              <a:t>Variance increases by 3.316847</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2024-04-30T02:41:44Z</dcterms:created>
  <dcterms:modified xsi:type="dcterms:W3CDTF">2024-04-30T02:41:44Z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