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tutorial draws heavily on two resources. An online copy of the DSS textbook chapter can be purchased at the Princeton Press website. Modern Dive is a free, open-source textbook created with R + Markdown and hosted in Github pages.</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Answers: - Option 1 - Option 2</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common goal of research is to make inferences about the characteristics of a broader population. - For example, we might want to know the average number of years of education completed by a country’s citizens - Or we might want to know what share of the teachers in a district received salary payments on-time. - However, it is extremely rare that we can collect data on the entire population. Collecting data from every member of the population is extremely expensive and logistically very difficult. This is why most countries only collect census data on their citizens once every 10 years. - Fortunately, this doesn’t mean that we can’t get good answers to these questions. Sampling allows us to estimate these quantities of interest by collecting data on a subset of the population of interest. - The method of sampling and the size of our sample determine how reliable this estimate will be. - Random sampling allows us to assume that the units in our sample (people, teachers, etc) will be a good representation of the full population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Random samples are used to calculate “point estimates” of parameters (mean, median, proportion, etc.). With a large sample size, it is more likely that your sample will resemble the broader population on the parameter value you are trying to estimate. In a new tab, open this interactive visualization of how sample size leads to better estimates of population parameters. Follow the instructions to watch how increases in sample size lead to a sample that is more and more similar to the population. Random samples exhibit natural “sampling variation” that leads to any specific sample to have a parameter value that is above or below the true value of the parameter in the population that you are trying to infer from the sample. You can calculate an approximation of the </a:t>
            </a:r>
            <a:r>
              <a:rPr i="1"/>
              <a:t>standard error</a:t>
            </a:r>
            <a:r>
              <a:rPr/>
              <a:t> to quantify how far your estimate is likely to be from the true parameter value based on the amount of variation in the data and the sample size.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order to draw a random sample from a population, you must have a “sampling frame”. A sampling frame is a comprehensive list of every unit in the population. If your population of interest is the citizens of a country, you may be able to get a sampling frame through a census or through government records. If a recent census or administrative records aren’t available, you might need to construct a sampling frame yourself. - In development research, we often mix these two approaches in multi-stage sampling. For example, to collect a random sample of citizens in a specific city to complete a survey, you might first randomly sample neighborhoods from government records and then work with community leaders in each neighborhood to create a list of every household from which you can draw a random sample.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Probability sampling is a method used in statistical research to select a sample of elements from a larger population in such a way that each element has a known, non-zero chance of being selected. This approach allows the results from the sample to be generalized to the larger population, which is a key aspect of statistical inference. There are multiple approaches to random sampling, which we will discuss below. However, they all assume that your data collection is perfect, meaning that you are able to successfull collect data from every unit that is selected to be included in the sample. In the real world, this is almost never the case. We will return to issues of non-response at the end of this activity.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Simple Random Sampling is the most straightforward approach. In SRS, each unit within the population has the exact some probability of being included in your sample. However, it is often logistically difficult to collect data in this manner. For example, if you randomly select citizens from the entire population to answer an in-person survey, you will probably need to send an enumerator to a different part of the country for every citizen (unless you randomly sample multiple respondents that live near one another by chance). Also, SRS can miss small but important groups within the population. If you want to make inferences about parameter values for subgroups within the population, such as citizens living in a specific region of the country, you may need a more sophisticated approach to random sampling.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Stratified sampling provides a more nuanced approach to random sampling. This approach can help to ensure that we collect enough data about various groups within the population so that we can make inferences about those groups. Here, we begin by dividing the population into groups of similar units, for example by gender or geographic location. We then randomly sample a certain number of units from within those strata. This decreases the risk that members of certain strata will be absent or under-represented in your sample. The number of units sampled from each strata can be constant across strata (will will lead small groups to be over-represented or over-sampled compared to their share of the broader population) or proportional to their share of the broader population. If the number of units from each strata does not correspond to that strata’s share of the population, you must apply weights when estimating the value of population parameters. It is important to note that, in order to perform stratified sampling, you must have data on which strata each unit belongs to in your sample frame.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Random sampling ensures that the statistically most likely outcome is that our sample is representative of the broader population - However, non-response can introduce bias that makes the sample less representative - Random sampling works because no characteristics of units makes them more or less likely to be included in the sample - Statistically, the most likely outcome is that the sample resembles the population at large - When citizens refuse to take a survey (unit non-response) or answer certain questions (item non-response), or administrators at a certain school are unwilling to provide data on teacher payments (unit non-response) or have incomplete records for some teachers (item non-response), this can create bias. Citizens with more years of education may be less likely to respond, or schools with worse records of on-time payments might be less able to provide accurate data. - If the characteristics that make units select whether to be included are also correlated with the population characteristic that you want to estimate, this creates bias. - This introduces what we call “selection bias,” meaning that sampling is no longer random because certain units select whether to be included in the sample - All data collection suffers from selection bias, so it is important to think carefully about how the specific types of bias you encountered might affect your estimates of population characteristics.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many strategies to reduce the threats to inference posed by non-response. To reduce unit non-response, you can offer incentives or apply weighting to try to account for higher levels of non-response among certain types of units. To reduce item non-response, you can allow individual surveys to be self-administered or emphasize anonymity to reduce hesitation to sharing information. However, none of these strategies are guaranteed to work, so it is always important to investigate patterns in both unit and item non-response in your sample. Investigate whether sampled units in certain areas or strata were less likely to provide data than others, or whether certain types of units were less likely to provide certain types of data or 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press.princeton.edu/books/paperback/9780691199436/data-analysis-for-social-science" TargetMode="External" /><Relationship Id="rId4" Type="http://schemas.openxmlformats.org/officeDocument/2006/relationships/hyperlink" Target="https://ellaudet.iq.harvard.edu/random_sampling" TargetMode="External" /><Relationship Id="rId5" Type="http://schemas.openxmlformats.org/officeDocument/2006/relationships/hyperlink" Target="https://moderndive.com/7-sampling.html#sampling"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ellaudet.iq.harvard.edu/random_samplin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This activity draws on two sources:</a:t>
            </a:r>
          </a:p>
          <a:p>
            <a:pPr lvl="0"/>
            <a:r>
              <a:rPr/>
              <a:t>Chapter 3 in </a:t>
            </a:r>
            <a:r>
              <a:rPr>
                <a:hlinkClick r:id="rId3"/>
              </a:rPr>
              <a:t>Data Analysis for Social Science: A Friendly and Practical Introduction (DSS)</a:t>
            </a:r>
          </a:p>
          <a:p>
            <a:pPr lvl="1"/>
            <a:r>
              <a:rPr>
                <a:hlinkClick r:id="rId4"/>
              </a:rPr>
              <a:t>interactive visualization: sampling</a:t>
            </a:r>
          </a:p>
          <a:p>
            <a:pPr lvl="0"/>
            <a:r>
              <a:rPr>
                <a:hlinkClick r:id="rId5"/>
              </a:rPr>
              <a:t>Chapter 7 in Modern Dive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a:t>
            </a:r>
          </a:p>
        </p:txBody>
      </p:sp>
      <p:sp>
        <p:nvSpPr>
          <p:cNvPr id="3" name="Content Placeholder 2"/>
          <p:cNvSpPr>
            <a:spLocks noGrp="1"/>
          </p:cNvSpPr>
          <p:nvPr>
            <p:ph idx="1"/>
          </p:nvPr>
        </p:nvSpPr>
        <p:spPr/>
        <p:txBody>
          <a:bodyPr/>
          <a:lstStyle/>
          <a:p>
            <a:pPr lvl="0"/>
            <a:r>
              <a:rPr/>
              <a:t>Which method would be a more reliable way to estimate the proportion of citizens in your country that support a specific policy?</a:t>
            </a:r>
          </a:p>
          <a:p>
            <a:pPr lvl="1"/>
            <a:r>
              <a:rPr/>
              <a:t>Asking 100 citizens selected randomly from the entire population</a:t>
            </a:r>
          </a:p>
          <a:p>
            <a:pPr lvl="1"/>
            <a:r>
              <a:rPr/>
              <a:t>Asking 1,000 citizens that respond to a poll posted on social media</a:t>
            </a:r>
          </a:p>
          <a:p>
            <a:pPr lvl="0"/>
            <a:r>
              <a:rPr/>
              <a:t>What is selection bias?</a:t>
            </a:r>
          </a:p>
          <a:p>
            <a:pPr lvl="1"/>
            <a:r>
              <a:rPr/>
              <a:t>When the population characteristics that you want to estimate differ systematically across specific groups within the populatioon</a:t>
            </a:r>
          </a:p>
          <a:p>
            <a:pPr lvl="1"/>
            <a:r>
              <a:rPr/>
              <a:t>When characteristics that make units more or less likely to provide data are correlated with the population characteristics that you want to estimate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Inferring Population Characteristics</a:t>
            </a:r>
          </a:p>
        </p:txBody>
      </p:sp>
      <p:sp>
        <p:nvSpPr>
          <p:cNvPr id="3" name="Content Placeholder 2"/>
          <p:cNvSpPr>
            <a:spLocks noGrp="1"/>
          </p:cNvSpPr>
          <p:nvPr>
            <p:ph idx="1"/>
          </p:nvPr>
        </p:nvSpPr>
        <p:spPr/>
        <p:txBody>
          <a:bodyPr/>
          <a:lstStyle/>
          <a:p>
            <a:pPr lvl="0"/>
            <a:r>
              <a:rPr/>
              <a:t>We often want to </a:t>
            </a:r>
            <a:r>
              <a:rPr i="1"/>
              <a:t>describe</a:t>
            </a:r>
            <a:r>
              <a:rPr/>
              <a:t> a population of interest</a:t>
            </a:r>
          </a:p>
          <a:p>
            <a:pPr lvl="1"/>
            <a:r>
              <a:rPr/>
              <a:t>What is the average number of years of education completed by a country’s citizens?</a:t>
            </a:r>
          </a:p>
          <a:p>
            <a:pPr lvl="1"/>
            <a:r>
              <a:rPr/>
              <a:t>What share the teachers in a district receive their salary on time?</a:t>
            </a:r>
          </a:p>
          <a:p>
            <a:pPr lvl="0"/>
            <a:r>
              <a:rPr/>
              <a:t>We usually can’t collect data on the entire population</a:t>
            </a:r>
          </a:p>
          <a:p>
            <a:pPr lvl="0"/>
            <a:r>
              <a:rPr/>
              <a:t>Sampling allows us to estimate population characteristics from a </a:t>
            </a:r>
            <a:r>
              <a:rPr i="1"/>
              <a:t>subset</a:t>
            </a:r>
            <a:r>
              <a:rPr/>
              <a:t> of the population</a:t>
            </a:r>
          </a:p>
          <a:p>
            <a:pPr lvl="0"/>
            <a:r>
              <a:rPr/>
              <a:t>Random sampling makes it most likely that our sample is </a:t>
            </a:r>
            <a:r>
              <a:rPr i="1"/>
              <a:t>representative</a:t>
            </a:r>
            <a:r>
              <a:rPr/>
              <a:t> of the population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and Variance</a:t>
            </a:r>
          </a:p>
        </p:txBody>
      </p:sp>
      <p:sp>
        <p:nvSpPr>
          <p:cNvPr id="3" name="Content Placeholder 2"/>
          <p:cNvSpPr>
            <a:spLocks noGrp="1"/>
          </p:cNvSpPr>
          <p:nvPr>
            <p:ph idx="1"/>
          </p:nvPr>
        </p:nvSpPr>
        <p:spPr/>
        <p:txBody>
          <a:bodyPr/>
          <a:lstStyle/>
          <a:p>
            <a:pPr lvl="0"/>
            <a:r>
              <a:rPr/>
              <a:t>Random samples are used to calculate “point estimates” of population parameters (mean, median, proportion, etc.)</a:t>
            </a:r>
          </a:p>
          <a:p>
            <a:pPr lvl="0"/>
            <a:r>
              <a:rPr/>
              <a:t>Large samples have a higher chance of resembling the population, and allow us to more confident in our estimates</a:t>
            </a:r>
          </a:p>
          <a:p>
            <a:pPr lvl="1"/>
            <a:r>
              <a:rPr>
                <a:hlinkClick r:id="rId3"/>
              </a:rPr>
              <a:t>Check out this interactive visualization</a:t>
            </a:r>
          </a:p>
          <a:p>
            <a:pPr lvl="1"/>
            <a:r>
              <a:rPr/>
              <a:t>Observe how increases in sample size lead to a sample that is more and more similar to the population</a:t>
            </a:r>
          </a:p>
          <a:p>
            <a:pPr lvl="0"/>
            <a:r>
              <a:rPr/>
              <a:t>Sampling variation means that any specific sample will have a parameter value that is above or below the value in the population</a:t>
            </a:r>
          </a:p>
          <a:p>
            <a:pPr lvl="1"/>
            <a:r>
              <a:rPr/>
              <a:t>Calculate the </a:t>
            </a:r>
            <a:r>
              <a:rPr i="1"/>
              <a:t>standard error</a:t>
            </a:r>
            <a:r>
              <a:rPr/>
              <a:t> to quantify how far your estimate is likely to be from the true parameter value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a Representative Samples</a:t>
            </a:r>
          </a:p>
        </p:txBody>
      </p:sp>
      <p:sp>
        <p:nvSpPr>
          <p:cNvPr id="3" name="Content Placeholder 2"/>
          <p:cNvSpPr>
            <a:spLocks noGrp="1"/>
          </p:cNvSpPr>
          <p:nvPr>
            <p:ph idx="1"/>
          </p:nvPr>
        </p:nvSpPr>
        <p:spPr/>
        <p:txBody>
          <a:bodyPr/>
          <a:lstStyle/>
          <a:p>
            <a:pPr lvl="0"/>
            <a:r>
              <a:rPr/>
              <a:t>Sampling frame: Comprehensive list of units in the population</a:t>
            </a:r>
          </a:p>
          <a:p>
            <a:pPr lvl="1"/>
            <a:r>
              <a:rPr/>
              <a:t>Population census, administrative records</a:t>
            </a:r>
          </a:p>
          <a:p>
            <a:pPr lvl="1"/>
            <a:r>
              <a:rPr/>
              <a:t>Create yourself on-the-ground</a:t>
            </a:r>
          </a:p>
          <a:p>
            <a:pPr lvl="0"/>
            <a:r>
              <a:rPr/>
              <a:t>Multi-stage sampling</a:t>
            </a:r>
          </a:p>
          <a:p>
            <a:pPr lvl="1"/>
            <a:r>
              <a:rPr/>
              <a:t>Populations are often nested within multiple units (citizens are in neighborhoods, citizens, districts)</a:t>
            </a:r>
          </a:p>
          <a:p>
            <a:pPr lvl="1"/>
            <a:r>
              <a:rPr/>
              <a:t>Randomly sampling which higher-level units to target can make randomly selecting individual units much easier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Strategies</a:t>
            </a:r>
          </a:p>
        </p:txBody>
      </p:sp>
      <p:sp>
        <p:nvSpPr>
          <p:cNvPr id="3" name="Content Placeholder 2"/>
          <p:cNvSpPr>
            <a:spLocks noGrp="1"/>
          </p:cNvSpPr>
          <p:nvPr>
            <p:ph idx="1"/>
          </p:nvPr>
        </p:nvSpPr>
        <p:spPr/>
        <p:txBody>
          <a:bodyPr/>
          <a:lstStyle/>
          <a:p>
            <a:pPr lvl="0"/>
            <a:r>
              <a:rPr/>
              <a:t>Probability sampling strategies:</a:t>
            </a:r>
          </a:p>
          <a:p>
            <a:pPr lvl="1"/>
            <a:r>
              <a:rPr/>
              <a:t>Simple random sampling</a:t>
            </a:r>
          </a:p>
          <a:p>
            <a:pPr lvl="1"/>
            <a:r>
              <a:rPr/>
              <a:t>Stratified sampling</a:t>
            </a:r>
          </a:p>
          <a:p>
            <a:pPr lvl="0"/>
            <a:r>
              <a:rPr/>
              <a:t>Assume that unit and item non-response are effectively random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Simple Random Sampling</a:t>
            </a:r>
          </a:p>
        </p:txBody>
      </p:sp>
      <p:sp>
        <p:nvSpPr>
          <p:cNvPr id="3" name="Content Placeholder 2"/>
          <p:cNvSpPr>
            <a:spLocks noGrp="1"/>
          </p:cNvSpPr>
          <p:nvPr>
            <p:ph idx="1"/>
          </p:nvPr>
        </p:nvSpPr>
        <p:spPr/>
        <p:txBody>
          <a:bodyPr/>
          <a:lstStyle/>
          <a:p>
            <a:pPr lvl="0"/>
            <a:r>
              <a:rPr/>
              <a:t>Each unit within the population has the same probability of being chosen</a:t>
            </a:r>
          </a:p>
          <a:p>
            <a:pPr lvl="0"/>
            <a:r>
              <a:rPr/>
              <a:t>Can be logistically difficult</a:t>
            </a:r>
          </a:p>
          <a:p>
            <a:pPr lvl="0"/>
            <a:r>
              <a:rPr/>
              <a:t>May lead to the exclusion of small but important groups within the population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Stratified sampling</a:t>
            </a:r>
          </a:p>
        </p:txBody>
      </p:sp>
      <p:sp>
        <p:nvSpPr>
          <p:cNvPr id="3" name="Content Placeholder 2"/>
          <p:cNvSpPr>
            <a:spLocks noGrp="1"/>
          </p:cNvSpPr>
          <p:nvPr>
            <p:ph idx="1"/>
          </p:nvPr>
        </p:nvSpPr>
        <p:spPr/>
        <p:txBody>
          <a:bodyPr/>
          <a:lstStyle/>
          <a:p>
            <a:pPr lvl="0"/>
            <a:r>
              <a:rPr/>
              <a:t>Allows for more precise estimates of small group characteristics</a:t>
            </a:r>
          </a:p>
          <a:p>
            <a:pPr lvl="0"/>
            <a:r>
              <a:rPr/>
              <a:t>Divide the entire population into </a:t>
            </a:r>
            <a:r>
              <a:rPr i="1"/>
              <a:t>homogeneous</a:t>
            </a:r>
            <a:r>
              <a:rPr/>
              <a:t> strata</a:t>
            </a:r>
          </a:p>
          <a:p>
            <a:pPr lvl="1"/>
            <a:r>
              <a:rPr/>
              <a:t>Ex. Gender, geographic location, etc.</a:t>
            </a:r>
          </a:p>
          <a:p>
            <a:pPr lvl="0"/>
            <a:r>
              <a:rPr/>
              <a:t>Randomly sample units from each stratum</a:t>
            </a:r>
          </a:p>
          <a:p>
            <a:pPr lvl="1"/>
            <a:r>
              <a:rPr/>
              <a:t>Decreases risk that certain strata will be absent or under-represented</a:t>
            </a:r>
          </a:p>
          <a:p>
            <a:pPr lvl="1"/>
            <a:r>
              <a:rPr/>
              <a:t>Number of units sampled can be constant across strata or proportional to the strata’s size</a:t>
            </a:r>
          </a:p>
          <a:p>
            <a:pPr lvl="1"/>
            <a:r>
              <a:rPr/>
              <a:t>If units are not sampled according to their proportion of the population, estimating population parameters requires weighting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Non-Response Bias</a:t>
            </a:r>
          </a:p>
        </p:txBody>
      </p:sp>
      <p:sp>
        <p:nvSpPr>
          <p:cNvPr id="3" name="Content Placeholder 2"/>
          <p:cNvSpPr>
            <a:spLocks noGrp="1"/>
          </p:cNvSpPr>
          <p:nvPr>
            <p:ph idx="1"/>
          </p:nvPr>
        </p:nvSpPr>
        <p:spPr/>
        <p:txBody>
          <a:bodyPr/>
          <a:lstStyle/>
          <a:p>
            <a:pPr lvl="0"/>
            <a:r>
              <a:rPr/>
              <a:t>Unit non-response (no data)</a:t>
            </a:r>
          </a:p>
          <a:p>
            <a:pPr lvl="1"/>
            <a:r>
              <a:rPr/>
              <a:t>When you cannot get data on certain units that were selected to be included in your sample</a:t>
            </a:r>
          </a:p>
          <a:p>
            <a:pPr lvl="1"/>
            <a:r>
              <a:rPr/>
              <a:t>Ex. A citizen declines to take your survey</a:t>
            </a:r>
          </a:p>
          <a:p>
            <a:pPr lvl="0"/>
            <a:r>
              <a:rPr/>
              <a:t>Item non-response (missing data)</a:t>
            </a:r>
          </a:p>
          <a:p>
            <a:pPr lvl="1"/>
            <a:r>
              <a:rPr/>
              <a:t>When you cannot get data on all relevant characteristics of a unit that is included in your sample</a:t>
            </a:r>
          </a:p>
          <a:p>
            <a:pPr lvl="1"/>
            <a:r>
              <a:rPr/>
              <a:t>A survey respondent chooses not to answer specific questions</a:t>
            </a:r>
          </a:p>
          <a:p>
            <a:pPr lvl="0"/>
            <a:r>
              <a:rPr/>
              <a:t>Selection into sample can bias estimates, induce spurious relationships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Dealing with Non-Response</a:t>
            </a:r>
          </a:p>
        </p:txBody>
      </p:sp>
      <p:sp>
        <p:nvSpPr>
          <p:cNvPr id="3" name="Content Placeholder 2"/>
          <p:cNvSpPr>
            <a:spLocks noGrp="1"/>
          </p:cNvSpPr>
          <p:nvPr>
            <p:ph idx="1"/>
          </p:nvPr>
        </p:nvSpPr>
        <p:spPr/>
        <p:txBody>
          <a:bodyPr/>
          <a:lstStyle/>
          <a:p>
            <a:pPr lvl="0"/>
            <a:r>
              <a:rPr/>
              <a:t>Unit non-response (no data)</a:t>
            </a:r>
          </a:p>
          <a:p>
            <a:pPr lvl="1"/>
            <a:r>
              <a:rPr/>
              <a:t>Incentives</a:t>
            </a:r>
          </a:p>
          <a:p>
            <a:pPr lvl="1"/>
            <a:r>
              <a:rPr/>
              <a:t>Fancy weighting</a:t>
            </a:r>
          </a:p>
          <a:p>
            <a:pPr lvl="0"/>
            <a:r>
              <a:rPr/>
              <a:t>Item non-response (missing data)</a:t>
            </a:r>
          </a:p>
          <a:p>
            <a:pPr lvl="1"/>
            <a:r>
              <a:rPr/>
              <a:t>Self-administration</a:t>
            </a:r>
          </a:p>
          <a:p>
            <a:pPr lvl="0"/>
            <a:r>
              <a:rPr/>
              <a:t>Always look at the distribution of non-response before making inferences with your data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2024-04-29T17:53:54Z</dcterms:created>
  <dcterms:modified xsi:type="dcterms:W3CDTF">2024-04-29T17:53:54Z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