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8" r:id="rId5"/>
    <p:sldId id="472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293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Helvetica35-Thin" panose="020B0604020202020204" charset="0"/>
      <p:regular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aleway Light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  <p:cmAuthor id="4" name="José Ramos Sánchez" initials="JRS" lastIdx="2" clrIdx="3">
    <p:extLst>
      <p:ext uri="{19B8F6BF-5375-455C-9EA6-DF929625EA0E}">
        <p15:presenceInfo xmlns:p15="http://schemas.microsoft.com/office/powerpoint/2012/main" userId="S::jramos@plainconcepts.com::806ed3e3-174e-425b-8319-cb63e31018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FFDF79"/>
    <a:srgbClr val="FFEDB3"/>
    <a:srgbClr val="FFFF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2382" autoAdjust="0"/>
  </p:normalViewPr>
  <p:slideViewPr>
    <p:cSldViewPr snapToGrid="0">
      <p:cViewPr varScale="1">
        <p:scale>
          <a:sx n="71" d="100"/>
          <a:sy n="71" d="100"/>
        </p:scale>
        <p:origin x="850" y="43"/>
      </p:cViewPr>
      <p:guideLst>
        <p:guide pos="1232"/>
        <p:guide orient="horz" pos="1706"/>
        <p:guide orient="horz" pos="3838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Ambos son servicios altamente escalables.</a:t>
            </a:r>
          </a:p>
          <a:p>
            <a:r>
              <a:rPr lang="es-ES" dirty="0"/>
              <a:t>Porque invertir tiempo en administrar infraestructura en lugar de dedicarlo a crear las aplicaciones.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usar cualquiera de estos eventos para enviar notificaciones o información a miles de clientes cada vez que se produce cualquiera de estos eventos.</a:t>
            </a:r>
          </a:p>
          <a:p>
            <a:endParaRPr lang="es-ES" dirty="0"/>
          </a:p>
          <a:p>
            <a:r>
              <a:rPr lang="es-ES" dirty="0"/>
              <a:t>Pondremos un output </a:t>
            </a:r>
            <a:r>
              <a:rPr lang="es-ES" dirty="0" err="1"/>
              <a:t>binding</a:t>
            </a:r>
            <a:r>
              <a:rPr lang="es-ES" dirty="0"/>
              <a:t> a la </a:t>
            </a:r>
            <a:r>
              <a:rPr lang="es-ES" dirty="0" err="1"/>
              <a:t>Function</a:t>
            </a:r>
            <a:r>
              <a:rPr lang="es-ES" dirty="0"/>
              <a:t> de tal forma que cada vez que se dispare, envíe un mensaje a todos los clientes conectados.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 la hora de configura nuestro servicio de </a:t>
            </a:r>
            <a:r>
              <a:rPr lang="es-ES" dirty="0" err="1"/>
              <a:t>SignalR</a:t>
            </a:r>
            <a:r>
              <a:rPr lang="es-ES" dirty="0"/>
              <a:t> en Azure es muy importante remarcar que hay que ponerlo en modo </a:t>
            </a:r>
            <a:r>
              <a:rPr lang="es-ES" dirty="0" err="1"/>
              <a:t>Serverless</a:t>
            </a:r>
            <a:r>
              <a:rPr lang="es-ES" dirty="0"/>
              <a:t> para poder trabajar con Azure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Genera una gran carga de trabajo al servido (error 503 Servicio no disponible)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Seguimos usando peticiones HTTP para un proceso que NO está pensado para hacerlo así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parte de la especificación de HTML5 y no está soportado en todos los navegadores (por ejemplo, IE y Edge)</a:t>
            </a:r>
          </a:p>
          <a:p>
            <a:endParaRPr lang="es-ES" dirty="0"/>
          </a:p>
          <a:p>
            <a:r>
              <a:rPr lang="es-ES" dirty="0"/>
              <a:t>Inconveniente: No está soportado en todos los navegadores, unidireccional, solo mensajes de texto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 la técnica más efectiva.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 una técnica que proporcional un canal bidireccional sobre un único socket TCP.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Permite envío de tipos de datos binarios, por lo que podemos hacer </a:t>
            </a:r>
            <a:r>
              <a:rPr lang="es-ES" dirty="0" err="1"/>
              <a:t>streaming</a:t>
            </a:r>
            <a:r>
              <a:rPr lang="es-ES" dirty="0"/>
              <a:t> de datos y enviar video y audio en tiempo real (por ejemplo, para video conferencia)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Ofrece una capa de abstracción sobre estas técnicas.</a:t>
            </a:r>
          </a:p>
          <a:p>
            <a:endParaRPr lang="es-ES" dirty="0"/>
          </a:p>
          <a:p>
            <a:r>
              <a:rPr lang="es-ES" dirty="0"/>
              <a:t>Estas técnicas que hemos descrito antes, que son técnicas a bajo nivel, se conocen en </a:t>
            </a:r>
            <a:r>
              <a:rPr lang="es-ES" dirty="0" err="1"/>
              <a:t>SignalR</a:t>
            </a:r>
            <a:r>
              <a:rPr lang="es-ES" dirty="0"/>
              <a:t> como transportes.</a:t>
            </a:r>
          </a:p>
          <a:p>
            <a:endParaRPr lang="es-ES" u="sng" dirty="0"/>
          </a:p>
          <a:p>
            <a:r>
              <a:rPr lang="es-ES" dirty="0"/>
              <a:t>Otras características: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Control automático de las conexiones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Multiplataforma, rápido y ligero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“</a:t>
            </a:r>
            <a:r>
              <a:rPr lang="es-ES" dirty="0" err="1"/>
              <a:t>Broadcasting</a:t>
            </a:r>
            <a:r>
              <a:rPr lang="es-ES" dirty="0"/>
              <a:t>” de mensaje a todos o a un grupo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Envío específico de mensaje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open </a:t>
            </a:r>
            <a:r>
              <a:rPr lang="es-ES" dirty="0" err="1"/>
              <a:t>source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muy escalable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SignalR</a:t>
            </a:r>
            <a:r>
              <a:rPr lang="es-ES" dirty="0"/>
              <a:t> negocia automáticamente el transporte que se usará, por defecto usará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r>
              <a:rPr lang="es-ES" dirty="0"/>
              <a:t>El mecanismo de respaldo de manera automática intentará usar los siguientes modos de transporte, siempre de izquierda a derecha…de más eficiente a menos eficiente.</a:t>
            </a:r>
          </a:p>
          <a:p>
            <a:r>
              <a:rPr lang="es-ES" dirty="0"/>
              <a:t>Esto es un proceso totalmente transparente para nosotros.</a:t>
            </a:r>
          </a:p>
          <a:p>
            <a:r>
              <a:rPr lang="es-ES" dirty="0"/>
              <a:t>Nos podemos centrar en aprender a implementar </a:t>
            </a:r>
            <a:r>
              <a:rPr lang="es-ES" dirty="0" err="1"/>
              <a:t>SignalR</a:t>
            </a:r>
            <a:r>
              <a:rPr lang="es-ES" dirty="0"/>
              <a:t> y no es necesario que sepamos como implementar el resto.</a:t>
            </a:r>
          </a:p>
          <a:p>
            <a:endParaRPr lang="es-ES" dirty="0"/>
          </a:p>
          <a:p>
            <a:r>
              <a:rPr lang="es-ES" dirty="0"/>
              <a:t>Mensaje de texto basado en </a:t>
            </a:r>
            <a:r>
              <a:rPr lang="es-ES" dirty="0" err="1"/>
              <a:t>Json</a:t>
            </a:r>
            <a:r>
              <a:rPr lang="es-ES" dirty="0"/>
              <a:t> y/o binario basado en </a:t>
            </a:r>
            <a:r>
              <a:rPr lang="es-ES" dirty="0" err="1"/>
              <a:t>MessagePack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Puntos: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Instalar paquete </a:t>
            </a:r>
            <a:r>
              <a:rPr lang="es-ES" dirty="0" err="1"/>
              <a:t>npm</a:t>
            </a:r>
            <a:r>
              <a:rPr lang="es-ES" dirty="0"/>
              <a:t> de </a:t>
            </a:r>
            <a:r>
              <a:rPr lang="es-ES" dirty="0" err="1"/>
              <a:t>SignalR</a:t>
            </a:r>
            <a:r>
              <a:rPr lang="es-ES" dirty="0"/>
              <a:t> (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//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@</a:t>
            </a:r>
            <a:r>
              <a:rPr lang="es-ES" dirty="0" err="1"/>
              <a:t>aspnet</a:t>
            </a:r>
            <a:r>
              <a:rPr lang="es-ES" dirty="0"/>
              <a:t>/</a:t>
            </a:r>
            <a:r>
              <a:rPr lang="es-ES" dirty="0" err="1"/>
              <a:t>signalr</a:t>
            </a:r>
            <a:r>
              <a:rPr lang="es-ES" dirty="0"/>
              <a:t>) y copiar signalr.js (que estará la carpeta </a:t>
            </a:r>
            <a:r>
              <a:rPr lang="es-ES" dirty="0" err="1"/>
              <a:t>node_modules</a:t>
            </a:r>
            <a:r>
              <a:rPr lang="es-ES" dirty="0"/>
              <a:t>\@</a:t>
            </a:r>
            <a:r>
              <a:rPr lang="es-ES" dirty="0" err="1"/>
              <a:t>aspnet</a:t>
            </a:r>
            <a:r>
              <a:rPr lang="es-ES" dirty="0"/>
              <a:t>\</a:t>
            </a:r>
            <a:r>
              <a:rPr lang="es-ES" dirty="0" err="1"/>
              <a:t>signalr</a:t>
            </a:r>
            <a:r>
              <a:rPr lang="es-ES" dirty="0"/>
              <a:t>\</a:t>
            </a:r>
            <a:r>
              <a:rPr lang="es-ES" dirty="0" err="1"/>
              <a:t>dist</a:t>
            </a:r>
            <a:r>
              <a:rPr lang="es-ES" dirty="0"/>
              <a:t>\browser) a nuestra carpeta </a:t>
            </a:r>
            <a:r>
              <a:rPr lang="es-ES" dirty="0" err="1"/>
              <a:t>wwwroot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 nuestro fichero </a:t>
            </a:r>
            <a:r>
              <a:rPr lang="es-ES" dirty="0" err="1"/>
              <a:t>js</a:t>
            </a:r>
            <a:r>
              <a:rPr lang="es-ES" dirty="0"/>
              <a:t>, en este ejemplo es una vista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 la conexión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Subscribirse a los eventos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Establecer la conexión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Envio</a:t>
            </a:r>
            <a:r>
              <a:rPr lang="es-ES" dirty="0"/>
              <a:t> de mensajes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Crear clase </a:t>
            </a:r>
            <a:r>
              <a:rPr lang="es-ES" dirty="0" err="1"/>
              <a:t>hub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Modificar </a:t>
            </a:r>
            <a:r>
              <a:rPr lang="es-ES" dirty="0" err="1"/>
              <a:t>startup.cs</a:t>
            </a:r>
            <a:endParaRPr lang="es-E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Añadir servicio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Hub es la clase que se encarga de coordinar la comunicación bidireccional entre el servidor y el cliente.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Pues básicamente lo que nos va a aportar usar Azure </a:t>
            </a:r>
            <a:r>
              <a:rPr lang="es-ES" dirty="0" err="1"/>
              <a:t>SignalR</a:t>
            </a:r>
            <a:r>
              <a:rPr lang="es-ES" dirty="0"/>
              <a:t> es que nos vamos a despreocupar totalmente de la infraestructura que necesitamos para nuestra aplicación.</a:t>
            </a:r>
          </a:p>
          <a:p>
            <a:endParaRPr lang="es-ES" dirty="0"/>
          </a:p>
          <a:p>
            <a:r>
              <a:rPr lang="es-ES" dirty="0"/>
              <a:t>Pasar de usar </a:t>
            </a:r>
            <a:r>
              <a:rPr lang="es-ES" dirty="0" err="1"/>
              <a:t>SignalR</a:t>
            </a:r>
            <a:r>
              <a:rPr lang="es-ES" dirty="0"/>
              <a:t> de una forma </a:t>
            </a:r>
            <a:r>
              <a:rPr lang="es-ES" dirty="0" err="1"/>
              <a:t>autohospedada</a:t>
            </a:r>
            <a:r>
              <a:rPr lang="es-ES" dirty="0"/>
              <a:t> a usar Azure </a:t>
            </a:r>
            <a:r>
              <a:rPr lang="es-ES" dirty="0" err="1"/>
              <a:t>SignalR</a:t>
            </a:r>
            <a:r>
              <a:rPr lang="es-ES" dirty="0"/>
              <a:t> como un servicio administrado.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799999"/>
            <a:ext cx="1008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19999"/>
            <a:ext cx="10080000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8" name="L-Shape 7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94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21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41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3240000"/>
            <a:ext cx="5400000" cy="25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216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6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7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19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0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1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rgbClr val="FFFF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cities"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Barcelona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Bilbao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>
                <a:solidFill>
                  <a:schemeClr val="tx1"/>
                </a:solidFill>
                <a:latin typeface="+mj-lt"/>
              </a:rPr>
              <a:t>Dubai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London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Madrid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Seattle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Sevilla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25" name="L-Shape 24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01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8963" y="3530663"/>
            <a:ext cx="540359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err="1"/>
              <a:t>text</a:t>
            </a:r>
            <a:endParaRPr lang="es-ES" sz="1800"/>
          </a:p>
        </p:txBody>
      </p:sp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0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0" pos="71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318076" y="3106728"/>
            <a:ext cx="8479699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4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9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3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03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79276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L-Shape 1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6" r:id="rId3"/>
    <p:sldLayoutId id="2147483700" r:id="rId4"/>
    <p:sldLayoutId id="2147483678" r:id="rId5"/>
    <p:sldLayoutId id="2147483741" r:id="rId6"/>
    <p:sldLayoutId id="2147483701" r:id="rId7"/>
    <p:sldLayoutId id="2147483742" r:id="rId8"/>
    <p:sldLayoutId id="2147483679" r:id="rId9"/>
    <p:sldLayoutId id="2147483704" r:id="rId10"/>
    <p:sldLayoutId id="2147483702" r:id="rId11"/>
    <p:sldLayoutId id="2147483743" r:id="rId12"/>
    <p:sldLayoutId id="2147483707" r:id="rId13"/>
    <p:sldLayoutId id="2147483745" r:id="rId14"/>
    <p:sldLayoutId id="2147483744" r:id="rId15"/>
    <p:sldLayoutId id="2147483697" r:id="rId16"/>
    <p:sldLayoutId id="2147483703" r:id="rId17"/>
    <p:sldLayoutId id="2147483740" r:id="rId18"/>
    <p:sldLayoutId id="2147483746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7986" y="3946425"/>
            <a:ext cx="7714413" cy="1200329"/>
          </a:xfrm>
        </p:spPr>
        <p:txBody>
          <a:bodyPr/>
          <a:lstStyle/>
          <a:p>
            <a:r>
              <a:rPr lang="es-ES" sz="3600" b="1" dirty="0"/>
              <a:t>Aplicaciones en tiempo real con </a:t>
            </a:r>
            <a:r>
              <a:rPr lang="es-ES" sz="3600" b="1" dirty="0" err="1"/>
              <a:t>signal</a:t>
            </a:r>
            <a:r>
              <a:rPr lang="es-ES" sz="3600" b="1" dirty="0"/>
              <a:t> r </a:t>
            </a:r>
            <a:r>
              <a:rPr lang="es-ES" sz="3600" b="1" dirty="0" err="1"/>
              <a:t>core</a:t>
            </a:r>
            <a:endParaRPr lang="es-ES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29678A-116E-4DD0-A125-DEE1DE6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700034"/>
            <a:ext cx="3061381" cy="30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C915B07-4D6D-46BF-AD26-7D02D8D26C95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321BE19E-2025-4B91-BC9E-E36AE947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52" y="1356389"/>
            <a:ext cx="5603896" cy="41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3C9C19-A9C2-4D7B-8908-617E54A1F032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nos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aporta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azure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58D30E-A829-498E-ACB8-FCBB1E4B3E54}"/>
              </a:ext>
            </a:extLst>
          </p:cNvPr>
          <p:cNvSpPr txBox="1"/>
          <p:nvPr/>
        </p:nvSpPr>
        <p:spPr>
          <a:xfrm>
            <a:off x="5038165" y="2419839"/>
            <a:ext cx="68074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Nos ayuda con:</a:t>
            </a:r>
          </a:p>
          <a:p>
            <a:r>
              <a:rPr lang="es-ES" sz="3200" dirty="0"/>
              <a:t>   * Escalabilidad (</a:t>
            </a:r>
            <a:r>
              <a:rPr lang="es-ES" sz="3200" dirty="0" err="1"/>
              <a:t>backplanes</a:t>
            </a:r>
            <a:r>
              <a:rPr lang="es-ES" sz="3200" dirty="0"/>
              <a:t>)</a:t>
            </a:r>
          </a:p>
          <a:p>
            <a:r>
              <a:rPr lang="es-ES" sz="3200" dirty="0"/>
              <a:t>   * Balanceo de cargas (</a:t>
            </a:r>
            <a:r>
              <a:rPr lang="es-ES" sz="3200" dirty="0" err="1"/>
              <a:t>sticky</a:t>
            </a:r>
            <a:r>
              <a:rPr lang="es-ES" sz="3200" dirty="0"/>
              <a:t> </a:t>
            </a:r>
            <a:r>
              <a:rPr lang="es-ES" sz="3200" dirty="0" err="1"/>
              <a:t>sessions</a:t>
            </a:r>
            <a:r>
              <a:rPr lang="es-ES" sz="3200" dirty="0"/>
              <a:t>)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5C9516-29FE-4830-AA97-E64A6A08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4" y="1447445"/>
            <a:ext cx="4135981" cy="4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CFAD0F-1DC5-4FCB-B029-DBC84A80BC49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3E8991-00AF-4415-BE13-8085C13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323"/>
            <a:ext cx="12192000" cy="2857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D7A1D8-B9C1-462A-A754-4CDD3B4B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4343576"/>
            <a:ext cx="10048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58799-74D9-4C2D-BC51-18924D252B47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25F828-345D-4419-9658-7BDC82A7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1283010"/>
            <a:ext cx="10442222" cy="50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EE9D991-F05E-4CD0-9BE1-3203F1F20298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BEEC08-DAEE-4DBD-8560-2F7FEFB90590}"/>
              </a:ext>
            </a:extLst>
          </p:cNvPr>
          <p:cNvSpPr txBox="1">
            <a:spLocks/>
          </p:cNvSpPr>
          <p:nvPr/>
        </p:nvSpPr>
        <p:spPr>
          <a:xfrm>
            <a:off x="895812" y="4833079"/>
            <a:ext cx="10400376" cy="73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accent1"/>
                </a:solidFill>
                <a:latin typeface="Raleway Light"/>
                <a:ea typeface="+mj-ea"/>
                <a:cs typeface="+mj-cs"/>
              </a:defRPr>
            </a:lvl1pPr>
          </a:lstStyle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https://signalrdemo1.azurewebsites.net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E9FE01-CBD0-4C29-98B1-A5770709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53" y="1387739"/>
            <a:ext cx="3443342" cy="34658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ED9EA9-7411-47AB-89E4-3B822DB4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3" y="1114710"/>
            <a:ext cx="5715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3D932-1B37-49D4-96BB-BCF0DCB46F8D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 y azure signal R</a:t>
            </a:r>
          </a:p>
        </p:txBody>
      </p:sp>
      <p:pic>
        <p:nvPicPr>
          <p:cNvPr id="5" name="Picture 2" descr="Resultado de imagen de azure functions and signalr">
            <a:extLst>
              <a:ext uri="{FF2B5EF4-FFF2-40B4-BE49-F238E27FC236}">
                <a16:creationId xmlns:a16="http://schemas.microsoft.com/office/drawing/2014/main" id="{A70FFB71-5300-4C02-B254-333C7091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73" y="1124104"/>
            <a:ext cx="9100166" cy="49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F65502-4C85-46E4-9363-CFE0D0BBD1B0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09B4C4-ECB4-437D-9149-7AC1E422926D}"/>
              </a:ext>
            </a:extLst>
          </p:cNvPr>
          <p:cNvSpPr txBox="1"/>
          <p:nvPr/>
        </p:nvSpPr>
        <p:spPr>
          <a:xfrm>
            <a:off x="4661641" y="1284051"/>
            <a:ext cx="7186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Azure </a:t>
            </a:r>
            <a:r>
              <a:rPr lang="es-ES" sz="2000" dirty="0" err="1"/>
              <a:t>Function</a:t>
            </a:r>
            <a:r>
              <a:rPr lang="es-ES" sz="2000" dirty="0"/>
              <a:t> V2 (.</a:t>
            </a:r>
            <a:r>
              <a:rPr lang="es-ES" sz="2000" dirty="0" err="1"/>
              <a:t>NetCore</a:t>
            </a:r>
            <a:r>
              <a:rPr lang="es-ES" sz="2000" dirty="0"/>
              <a:t> 2.x) y V3 (</a:t>
            </a:r>
            <a:r>
              <a:rPr lang="es-ES" sz="2000" dirty="0" err="1"/>
              <a:t>.Net</a:t>
            </a:r>
            <a:r>
              <a:rPr lang="es-ES" sz="2000" dirty="0"/>
              <a:t> Core 3.x) se puede escribir código en C#, JavaScript, Java, F#, PowerShell, </a:t>
            </a:r>
            <a:r>
              <a:rPr lang="es-ES" sz="2000" dirty="0" err="1"/>
              <a:t>Phyton</a:t>
            </a:r>
            <a:r>
              <a:rPr lang="es-ES" sz="2000" dirty="0"/>
              <a:t>, …</a:t>
            </a:r>
          </a:p>
          <a:p>
            <a:endParaRPr lang="es-ES" sz="2000" dirty="0"/>
          </a:p>
          <a:p>
            <a:r>
              <a:rPr lang="es-ES" sz="2000" dirty="0"/>
              <a:t>Disparadores: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Solicitudes HTTP y </a:t>
            </a:r>
            <a:r>
              <a:rPr lang="es-ES" sz="2000" dirty="0" err="1"/>
              <a:t>WebHook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TimeTrigger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servicios de Azure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Grid</a:t>
            </a:r>
            <a:endParaRPr lang="es-E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Service</a:t>
            </a:r>
            <a:r>
              <a:rPr lang="es-ES" sz="2000" dirty="0"/>
              <a:t> Bus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Cambios en Cosmos DB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</a:t>
            </a:r>
            <a:r>
              <a:rPr lang="es-ES" sz="2000" dirty="0" err="1"/>
              <a:t>storage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QueueTrigger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BlobTrigger</a:t>
            </a:r>
            <a:endParaRPr lang="es-ES" sz="2000" dirty="0"/>
          </a:p>
        </p:txBody>
      </p:sp>
      <p:pic>
        <p:nvPicPr>
          <p:cNvPr id="6" name="Picture 2" descr="Resultado de imagen de azure functions">
            <a:extLst>
              <a:ext uri="{FF2B5EF4-FFF2-40B4-BE49-F238E27FC236}">
                <a16:creationId xmlns:a16="http://schemas.microsoft.com/office/drawing/2014/main" id="{FC1038E1-1D52-4C6F-819B-38BF9A29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230" y="1398351"/>
            <a:ext cx="1036828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85C9C1-203C-4719-BF1C-EA34E3E473BE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Escenario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de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ejemplo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98A55-1AA3-49BB-99EE-60D553AE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31" y="1999670"/>
            <a:ext cx="1402202" cy="30558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3F86B5-D578-4CD9-AD98-F6BBF42F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1" y="1998328"/>
            <a:ext cx="1417443" cy="3048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6FF7E-8F9F-42E5-91E3-8D41C200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72" y="1999671"/>
            <a:ext cx="1402202" cy="304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C37BE1-6E56-4F1C-BF32-72048991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885" y="1895449"/>
            <a:ext cx="1767993" cy="3254022"/>
          </a:xfrm>
          <a:prstGeom prst="rect">
            <a:avLst/>
          </a:prstGeom>
        </p:spPr>
      </p:pic>
      <p:pic>
        <p:nvPicPr>
          <p:cNvPr id="9" name="Picture 2" descr="Resultado de imagen de event hub">
            <a:extLst>
              <a:ext uri="{FF2B5EF4-FFF2-40B4-BE49-F238E27FC236}">
                <a16:creationId xmlns:a16="http://schemas.microsoft.com/office/drawing/2014/main" id="{D0018D09-F1D1-44B3-B5CF-145887F6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41" y="3014844"/>
            <a:ext cx="552911" cy="5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3912171-9F11-4375-A798-8654DE8430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7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373DDEF-0D2A-4093-8222-2258F5E64A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6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E8B4156D-FB4F-431F-B7E1-64AAA0AE30F3}"/>
              </a:ext>
            </a:extLst>
          </p:cNvPr>
          <p:cNvSpPr/>
          <p:nvPr/>
        </p:nvSpPr>
        <p:spPr>
          <a:xfrm>
            <a:off x="8285496" y="1855024"/>
            <a:ext cx="286871" cy="3334871"/>
          </a:xfrm>
          <a:prstGeom prst="leftBrace">
            <a:avLst/>
          </a:prstGeom>
          <a:ln>
            <a:solidFill>
              <a:srgbClr val="01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DCA87FA-85AF-434A-86D5-8DFA155B94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5561" y="3810745"/>
            <a:ext cx="1542933" cy="966363"/>
          </a:xfrm>
          <a:prstGeom prst="bentConnector3">
            <a:avLst>
              <a:gd name="adj1" fmla="val -13773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53229C-C528-4457-92A4-8D8ABEE00631}"/>
              </a:ext>
            </a:extLst>
          </p:cNvPr>
          <p:cNvSpPr txBox="1"/>
          <p:nvPr/>
        </p:nvSpPr>
        <p:spPr>
          <a:xfrm>
            <a:off x="2007272" y="3574054"/>
            <a:ext cx="140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5C2B7D"/>
                </a:solidFill>
              </a:rPr>
              <a:t>Event</a:t>
            </a:r>
            <a:r>
              <a:rPr lang="es-ES" sz="1100" dirty="0">
                <a:solidFill>
                  <a:srgbClr val="5C2B7D"/>
                </a:solidFill>
              </a:rPr>
              <a:t> Hub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EDA3D34-158A-4801-9420-91568A79C476}"/>
              </a:ext>
            </a:extLst>
          </p:cNvPr>
          <p:cNvSpPr txBox="1"/>
          <p:nvPr/>
        </p:nvSpPr>
        <p:spPr>
          <a:xfrm>
            <a:off x="2568696" y="5333694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Event</a:t>
            </a:r>
            <a:r>
              <a:rPr lang="es-ES" sz="1100" dirty="0"/>
              <a:t> Hub input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AAF69E-AD83-4FDA-9079-F3DACEDC78D9}"/>
              </a:ext>
            </a:extLst>
          </p:cNvPr>
          <p:cNvSpPr txBox="1"/>
          <p:nvPr/>
        </p:nvSpPr>
        <p:spPr>
          <a:xfrm>
            <a:off x="4873345" y="5327219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Azure </a:t>
            </a:r>
            <a:r>
              <a:rPr lang="es-ES" sz="1100" dirty="0" err="1"/>
              <a:t>SignalR</a:t>
            </a:r>
            <a:r>
              <a:rPr lang="es-ES" sz="1100" dirty="0"/>
              <a:t> output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4E781D-F1F0-41B0-B494-509D6C6A1C6F}"/>
              </a:ext>
            </a:extLst>
          </p:cNvPr>
          <p:cNvSpPr txBox="1"/>
          <p:nvPr/>
        </p:nvSpPr>
        <p:spPr>
          <a:xfrm>
            <a:off x="7163846" y="5333072"/>
            <a:ext cx="9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Transport</a:t>
            </a:r>
            <a:endParaRPr lang="es-ES" sz="11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CC01836-79F1-46EF-AAE5-563244101E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8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428EC33C-E181-4B0F-A735-F1583B303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7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a jugar">
            <a:extLst>
              <a:ext uri="{FF2B5EF4-FFF2-40B4-BE49-F238E27FC236}">
                <a16:creationId xmlns:a16="http://schemas.microsoft.com/office/drawing/2014/main" id="{AA75C88F-DB5D-4A01-AFD0-481CA4B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22" y="1387739"/>
            <a:ext cx="3443343" cy="344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27467-8A42-4F1A-BA8E-C96B3AD7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12" y="4823596"/>
            <a:ext cx="10400376" cy="738664"/>
          </a:xfrm>
        </p:spPr>
        <p:txBody>
          <a:bodyPr/>
          <a:lstStyle/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https://signalrdemo2.azurewebsites.net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ECBE61-8BC2-4A25-9DEF-F9380F988C2D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01E6F2-8321-4A42-B8A0-765D7A90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95" y="1392110"/>
            <a:ext cx="3418520" cy="34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de TWITTER">
            <a:extLst>
              <a:ext uri="{FF2B5EF4-FFF2-40B4-BE49-F238E27FC236}">
                <a16:creationId xmlns:a16="http://schemas.microsoft.com/office/drawing/2014/main" id="{85A9EEE6-BD93-4768-AE30-F3A673B1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35" y="2572133"/>
            <a:ext cx="1221855" cy="12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A8A0C4-7C38-4FA9-A60F-5D219F301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2633" y="1373158"/>
            <a:ext cx="4791456" cy="682751"/>
          </a:xfrm>
        </p:spPr>
        <p:txBody>
          <a:bodyPr/>
          <a:lstStyle/>
          <a:p>
            <a:r>
              <a:rPr lang="es-E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THANKS!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C69724-4CD5-4BD3-847E-4A4A92819C69}"/>
              </a:ext>
            </a:extLst>
          </p:cNvPr>
          <p:cNvSpPr/>
          <p:nvPr/>
        </p:nvSpPr>
        <p:spPr>
          <a:xfrm>
            <a:off x="2603502" y="3896494"/>
            <a:ext cx="79961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jramos@plainconcepts.com</a:t>
            </a:r>
            <a:endParaRPr lang="es-ES" sz="4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4173A0-0AE5-4474-987E-79C4F12980B0}"/>
              </a:ext>
            </a:extLst>
          </p:cNvPr>
          <p:cNvSpPr/>
          <p:nvPr/>
        </p:nvSpPr>
        <p:spPr>
          <a:xfrm>
            <a:off x="2603502" y="2759704"/>
            <a:ext cx="2805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solidFill>
                  <a:srgbClr val="0070C0"/>
                </a:solidFill>
              </a:rPr>
              <a:t>@</a:t>
            </a:r>
            <a:r>
              <a:rPr lang="es-ES" sz="4800" dirty="0" err="1">
                <a:solidFill>
                  <a:srgbClr val="0070C0"/>
                </a:solidFill>
              </a:rPr>
              <a:t>jrsrubio</a:t>
            </a:r>
            <a:endParaRPr lang="es-ES" sz="4800" dirty="0"/>
          </a:p>
        </p:txBody>
      </p:sp>
      <p:pic>
        <p:nvPicPr>
          <p:cNvPr id="14" name="Picture 6" descr="Resultado de imagen de email">
            <a:extLst>
              <a:ext uri="{FF2B5EF4-FFF2-40B4-BE49-F238E27FC236}">
                <a16:creationId xmlns:a16="http://schemas.microsoft.com/office/drawing/2014/main" id="{1C054A20-3DFC-40F8-A9AD-CA96526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02" y="3915629"/>
            <a:ext cx="865723" cy="86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AF031F5-5D1F-4090-934C-4532DA7047F6}"/>
              </a:ext>
            </a:extLst>
          </p:cNvPr>
          <p:cNvSpPr/>
          <p:nvPr/>
        </p:nvSpPr>
        <p:spPr>
          <a:xfrm>
            <a:off x="477314" y="5516081"/>
            <a:ext cx="11237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github.com/jrsrubio-charlas/AplicacionesTiempoRealSignalRCore</a:t>
            </a:r>
          </a:p>
        </p:txBody>
      </p:sp>
    </p:spTree>
    <p:extLst>
      <p:ext uri="{BB962C8B-B14F-4D97-AF65-F5344CB8AC3E}">
        <p14:creationId xmlns:p14="http://schemas.microsoft.com/office/powerpoint/2010/main" val="28970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Resultado de imagen de email">
            <a:extLst>
              <a:ext uri="{FF2B5EF4-FFF2-40B4-BE49-F238E27FC236}">
                <a16:creationId xmlns:a16="http://schemas.microsoft.com/office/drawing/2014/main" id="{EFE197BB-1E14-4EF4-92C2-589F48B8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3" y="4801608"/>
            <a:ext cx="661286" cy="6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de TWITTER">
            <a:extLst>
              <a:ext uri="{FF2B5EF4-FFF2-40B4-BE49-F238E27FC236}">
                <a16:creationId xmlns:a16="http://schemas.microsoft.com/office/drawing/2014/main" id="{326E4949-F4B7-4A84-9257-7F815098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4100730"/>
            <a:ext cx="693547" cy="69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5D1F81B-FF4C-4848-8608-3AD50E29A3B4}"/>
              </a:ext>
            </a:extLst>
          </p:cNvPr>
          <p:cNvSpPr txBox="1">
            <a:spLocks/>
          </p:cNvSpPr>
          <p:nvPr/>
        </p:nvSpPr>
        <p:spPr>
          <a:xfrm>
            <a:off x="1305400" y="1204289"/>
            <a:ext cx="6835299" cy="691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Jose Ramos Sánchez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4D5625F-D2CC-47FB-B9C1-41622B27D033}"/>
              </a:ext>
            </a:extLst>
          </p:cNvPr>
          <p:cNvSpPr txBox="1">
            <a:spLocks/>
          </p:cNvSpPr>
          <p:nvPr/>
        </p:nvSpPr>
        <p:spPr>
          <a:xfrm>
            <a:off x="1307314" y="2074261"/>
            <a:ext cx="6482764" cy="181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Software Developer Engineer</a:t>
            </a:r>
          </a:p>
          <a:p>
            <a:pPr marL="0" indent="0">
              <a:buFont typeface="Arial" pitchFamily="34" charset="0"/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Plain Concepts Barcelona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79AEE83-61EE-4200-B541-569BF540E266}"/>
              </a:ext>
            </a:extLst>
          </p:cNvPr>
          <p:cNvSpPr txBox="1"/>
          <p:nvPr/>
        </p:nvSpPr>
        <p:spPr>
          <a:xfrm>
            <a:off x="2192357" y="4262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@</a:t>
            </a:r>
            <a:r>
              <a:rPr lang="es-ES" dirty="0" err="1">
                <a:solidFill>
                  <a:srgbClr val="0070C0"/>
                </a:solidFill>
              </a:rPr>
              <a:t>jrsrubio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6A4B85-E76C-454D-A2B1-914BFF0F210B}"/>
              </a:ext>
            </a:extLst>
          </p:cNvPr>
          <p:cNvSpPr txBox="1"/>
          <p:nvPr/>
        </p:nvSpPr>
        <p:spPr>
          <a:xfrm>
            <a:off x="2192357" y="4947849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jramos@plainconcepts.com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5390DB-0781-4CE3-A65C-509C03D3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727" y="294652"/>
            <a:ext cx="2588987" cy="25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8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6246" y="2018178"/>
            <a:ext cx="4791456" cy="682751"/>
          </a:xfrm>
        </p:spPr>
        <p:txBody>
          <a:bodyPr/>
          <a:lstStyle/>
          <a:p>
            <a:r>
              <a:rPr lang="es-ES" sz="4000"/>
              <a:t>Plain </a:t>
            </a:r>
            <a:r>
              <a:rPr lang="es-ES" sz="4000" err="1"/>
              <a:t>concepts</a:t>
            </a:r>
            <a:endParaRPr lang="es-ES" sz="40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www.plainconcepts.com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64451" y="4384890"/>
            <a:ext cx="4791456" cy="6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info@plainconcepts.com</a:t>
            </a:r>
          </a:p>
        </p:txBody>
      </p:sp>
    </p:spTree>
    <p:extLst>
      <p:ext uri="{BB962C8B-B14F-4D97-AF65-F5344CB8AC3E}">
        <p14:creationId xmlns:p14="http://schemas.microsoft.com/office/powerpoint/2010/main" val="40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1F13B6-7734-4276-9FCE-0EE386554105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Regular HTTP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BA65A4D-F0D9-4DDD-8BBC-FC483AFE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76" y="2232662"/>
            <a:ext cx="8637255" cy="23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40DCE0-AC4A-43BC-B3B8-ED1DC8C428F6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4" descr="Ajax Polling">
            <a:extLst>
              <a:ext uri="{FF2B5EF4-FFF2-40B4-BE49-F238E27FC236}">
                <a16:creationId xmlns:a16="http://schemas.microsoft.com/office/drawing/2014/main" id="{E1A800B4-447D-45A9-903B-A68D2BB3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7" y="1239994"/>
            <a:ext cx="8624047" cy="48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6FE911-C584-43BA-B218-B559D5914F34}"/>
              </a:ext>
            </a:extLst>
          </p:cNvPr>
          <p:cNvSpPr txBox="1"/>
          <p:nvPr/>
        </p:nvSpPr>
        <p:spPr>
          <a:xfrm>
            <a:off x="343894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Long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Ajax Long-Polling">
            <a:extLst>
              <a:ext uri="{FF2B5EF4-FFF2-40B4-BE49-F238E27FC236}">
                <a16:creationId xmlns:a16="http://schemas.microsoft.com/office/drawing/2014/main" id="{1A2632AB-47EA-4B8A-8679-30D8AAB8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6" y="1237349"/>
            <a:ext cx="8617747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FD9AA7-E080-4021-96BB-8FDB1DA055B1}"/>
              </a:ext>
            </a:extLst>
          </p:cNvPr>
          <p:cNvSpPr txBox="1"/>
          <p:nvPr/>
        </p:nvSpPr>
        <p:spPr>
          <a:xfrm>
            <a:off x="332841" y="555836"/>
            <a:ext cx="1079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Server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Sent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(SSE) /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EventSource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SSE">
            <a:extLst>
              <a:ext uri="{FF2B5EF4-FFF2-40B4-BE49-F238E27FC236}">
                <a16:creationId xmlns:a16="http://schemas.microsoft.com/office/drawing/2014/main" id="{4D5881AD-ED8B-493C-AD2F-9D6185D4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86" y="1228296"/>
            <a:ext cx="8645827" cy="487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C78E84-FDA2-46C7-8AB3-CCC265FEE467}"/>
              </a:ext>
            </a:extLst>
          </p:cNvPr>
          <p:cNvSpPr txBox="1"/>
          <p:nvPr/>
        </p:nvSpPr>
        <p:spPr>
          <a:xfrm>
            <a:off x="343893" y="55904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WebSockets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WebSockets">
            <a:extLst>
              <a:ext uri="{FF2B5EF4-FFF2-40B4-BE49-F238E27FC236}">
                <a16:creationId xmlns:a16="http://schemas.microsoft.com/office/drawing/2014/main" id="{03C6B552-BA83-44E0-8B5E-68DF26E5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56" y="1246890"/>
            <a:ext cx="8616253" cy="48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0A3BA-A4D7-4ABE-A766-0FF8B2DFAA84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5277333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es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2B66C0-0B30-4CF0-9C2C-52B9D8BC3F32}"/>
              </a:ext>
            </a:extLst>
          </p:cNvPr>
          <p:cNvSpPr txBox="1"/>
          <p:nvPr/>
        </p:nvSpPr>
        <p:spPr>
          <a:xfrm flipH="1">
            <a:off x="344782" y="1284051"/>
            <a:ext cx="11503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una librería que nos permite conectar en nuestras aplicaciones, la capa de </a:t>
            </a:r>
            <a:r>
              <a:rPr lang="es-ES" sz="2800" dirty="0" err="1"/>
              <a:t>backend</a:t>
            </a:r>
            <a:r>
              <a:rPr lang="es-ES" sz="2800" dirty="0"/>
              <a:t> con el cliente (en ambas direcciones), en tiempo real y sin necesidad de que el cliente realice una petición y sin tener que recargar la pantalla.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A26B5F-7F1C-4135-A566-569D029EB49E}"/>
              </a:ext>
            </a:extLst>
          </p:cNvPr>
          <p:cNvSpPr txBox="1"/>
          <p:nvPr/>
        </p:nvSpPr>
        <p:spPr>
          <a:xfrm>
            <a:off x="6104965" y="487909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C659A1-5740-4523-A0A9-922890EF3E7B}"/>
              </a:ext>
            </a:extLst>
          </p:cNvPr>
          <p:cNvSpPr txBox="1"/>
          <p:nvPr/>
        </p:nvSpPr>
        <p:spPr>
          <a:xfrm>
            <a:off x="6105940" y="4151589"/>
            <a:ext cx="501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Server </a:t>
            </a:r>
            <a:r>
              <a:rPr lang="es-ES" sz="3200" dirty="0" err="1"/>
              <a:t>Sent</a:t>
            </a:r>
            <a:r>
              <a:rPr lang="es-ES" sz="3200" dirty="0"/>
              <a:t> </a:t>
            </a:r>
            <a:r>
              <a:rPr lang="es-ES" sz="3200" dirty="0" err="1"/>
              <a:t>Events</a:t>
            </a:r>
            <a:r>
              <a:rPr lang="es-ES" sz="3200" dirty="0"/>
              <a:t> (SSE)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C75B89-E57A-45FA-A723-9EB24D82136E}"/>
              </a:ext>
            </a:extLst>
          </p:cNvPr>
          <p:cNvSpPr txBox="1"/>
          <p:nvPr/>
        </p:nvSpPr>
        <p:spPr>
          <a:xfrm>
            <a:off x="6104965" y="3437965"/>
            <a:ext cx="397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Long </a:t>
            </a:r>
            <a:r>
              <a:rPr lang="es-ES" sz="3200" dirty="0" err="1"/>
              <a:t>Polling</a:t>
            </a:r>
            <a:endParaRPr lang="es-ES" sz="3200" dirty="0"/>
          </a:p>
        </p:txBody>
      </p:sp>
      <p:pic>
        <p:nvPicPr>
          <p:cNvPr id="9" name="Picture 8" descr="Resultado de imagen de lord of the rings ring">
            <a:extLst>
              <a:ext uri="{FF2B5EF4-FFF2-40B4-BE49-F238E27FC236}">
                <a16:creationId xmlns:a16="http://schemas.microsoft.com/office/drawing/2014/main" id="{5FFE9A3F-044A-45C6-A1A5-27904B33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1" y="3061392"/>
            <a:ext cx="3691719" cy="31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CE852C-B4E7-4CC6-B491-B41D539AC2FE}"/>
              </a:ext>
            </a:extLst>
          </p:cNvPr>
          <p:cNvSpPr txBox="1"/>
          <p:nvPr/>
        </p:nvSpPr>
        <p:spPr>
          <a:xfrm flipH="1">
            <a:off x="343139" y="4160594"/>
            <a:ext cx="438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¿Pero que tecnología usa?</a:t>
            </a:r>
          </a:p>
        </p:txBody>
      </p:sp>
    </p:spTree>
    <p:extLst>
      <p:ext uri="{BB962C8B-B14F-4D97-AF65-F5344CB8AC3E}">
        <p14:creationId xmlns:p14="http://schemas.microsoft.com/office/powerpoint/2010/main" val="26512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DF1D5C-9D95-4208-A060-08C7AB3B417C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8641081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Cómo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funciona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SIgnal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DB436-C8C6-4501-9DEC-338C706C8473}"/>
              </a:ext>
            </a:extLst>
          </p:cNvPr>
          <p:cNvSpPr txBox="1">
            <a:spLocks/>
          </p:cNvSpPr>
          <p:nvPr/>
        </p:nvSpPr>
        <p:spPr>
          <a:xfrm>
            <a:off x="890538" y="3432626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512FA-1E4C-4EB0-85A5-C5DC3BBB5FD4}"/>
              </a:ext>
            </a:extLst>
          </p:cNvPr>
          <p:cNvSpPr txBox="1">
            <a:spLocks/>
          </p:cNvSpPr>
          <p:nvPr/>
        </p:nvSpPr>
        <p:spPr>
          <a:xfrm>
            <a:off x="4471938" y="3432625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Server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44D9FD-AD51-4184-85EC-9F61635A1EF2}"/>
              </a:ext>
            </a:extLst>
          </p:cNvPr>
          <p:cNvSpPr txBox="1">
            <a:spLocks/>
          </p:cNvSpPr>
          <p:nvPr/>
        </p:nvSpPr>
        <p:spPr>
          <a:xfrm>
            <a:off x="8053338" y="3432624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Long </a:t>
            </a:r>
            <a:r>
              <a:rPr lang="es-ES" dirty="0" err="1"/>
              <a:t>Polling</a:t>
            </a:r>
            <a:endParaRPr lang="es-ES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C84EABE-EBDE-484C-B6B2-D74301120B1E}"/>
              </a:ext>
            </a:extLst>
          </p:cNvPr>
          <p:cNvSpPr/>
          <p:nvPr/>
        </p:nvSpPr>
        <p:spPr>
          <a:xfrm>
            <a:off x="890538" y="1984182"/>
            <a:ext cx="10376647" cy="967740"/>
          </a:xfrm>
          <a:prstGeom prst="rightArrow">
            <a:avLst/>
          </a:prstGeom>
          <a:solidFill>
            <a:srgbClr val="01DBFF"/>
          </a:solidFill>
          <a:ln>
            <a:solidFill>
              <a:srgbClr val="01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Mecanismo de respaldo</a:t>
            </a:r>
          </a:p>
        </p:txBody>
      </p:sp>
    </p:spTree>
    <p:extLst>
      <p:ext uri="{BB962C8B-B14F-4D97-AF65-F5344CB8AC3E}">
        <p14:creationId xmlns:p14="http://schemas.microsoft.com/office/powerpoint/2010/main" val="1983485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Custom 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0DB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DBFF"/>
      </a:hlink>
      <a:folHlink>
        <a:srgbClr val="0080FF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9EDCF03A94AC49921C3ABB7BDFCB3F" ma:contentTypeVersion="2" ma:contentTypeDescription="Create a new document." ma:contentTypeScope="" ma:versionID="c7a6a286c8d6145848d913063d60edc5">
  <xsd:schema xmlns:xsd="http://www.w3.org/2001/XMLSchema" xmlns:xs="http://www.w3.org/2001/XMLSchema" xmlns:p="http://schemas.microsoft.com/office/2006/metadata/properties" xmlns:ns2="204b01a4-1b46-4c78-96b4-48c9e96830a3" targetNamespace="http://schemas.microsoft.com/office/2006/metadata/properties" ma:root="true" ma:fieldsID="21ec870ac1ead7621c68ba89b76a63d5" ns2:_="">
    <xsd:import namespace="204b01a4-1b46-4c78-96b4-48c9e9683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01a4-1b46-4c78-96b4-48c9e9683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204b01a4-1b46-4c78-96b4-48c9e96830a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1DA7B-A53A-4A30-9359-E3A23035FA98}">
  <ds:schemaRefs>
    <ds:schemaRef ds:uri="204b01a4-1b46-4c78-96b4-48c9e96830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19284</TotalTime>
  <Words>812</Words>
  <Application>Microsoft Office PowerPoint</Application>
  <PresentationFormat>Panorámica</PresentationFormat>
  <Paragraphs>118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Raleway</vt:lpstr>
      <vt:lpstr>Calibri Light</vt:lpstr>
      <vt:lpstr>Helvetica35-Thin</vt:lpstr>
      <vt:lpstr>Calibri</vt:lpstr>
      <vt:lpstr>Arial</vt:lpstr>
      <vt:lpstr>Open Sans</vt:lpstr>
      <vt:lpstr>Raleway Light</vt:lpstr>
      <vt:lpstr>ThemeLight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https://signalrdemo2.azurewebsites.net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Ramos Sánchez</cp:lastModifiedBy>
  <cp:revision>163</cp:revision>
  <dcterms:modified xsi:type="dcterms:W3CDTF">2020-01-29T17:40:26Z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0x0101000B9EDCF03A94AC49921C3ABB7BDFCB3F</vt:lpwstr>
  </property>
</Properties>
</file>