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70" r:id="rId12"/>
    <p:sldId id="263" r:id="rId13"/>
    <p:sldId id="271" r:id="rId14"/>
    <p:sldId id="272" r:id="rId15"/>
    <p:sldId id="273" r:id="rId16"/>
    <p:sldId id="274" r:id="rId17"/>
    <p:sldId id="264" r:id="rId18"/>
    <p:sldId id="265" r:id="rId19"/>
    <p:sldId id="266" r:id="rId20"/>
    <p:sldId id="267" r:id="rId21"/>
    <p:sldId id="268" r:id="rId22"/>
    <p:sldId id="269"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
      <p:font typeface="Consolas" panose="020B0609020204030204" pitchFamily="49" charset="0"/>
      <p:regular r:id="rId29"/>
      <p:bold r:id="rId30"/>
      <p:italic r:id="rId31"/>
      <p:boldItalic r:id="rId32"/>
    </p:embeddedFont>
  </p:embeddedFontLst>
  <p:custDataLst>
    <p:tags r:id="rId3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6337E5-CACE-AD5A-0D7D-FCDE30570A03}" v="241" dt="2025-04-21T00:30:01.210"/>
    <p1510:client id="{CE0F685F-C9ED-3F54-DD2C-5672B7C87459}" v="183" dt="2025-04-21T00:01:31.994"/>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9" Type="http://schemas.microsoft.com/office/2015/10/relationships/revisionInfo" Target="revisionInfo.xml"/><Relationship Id="rId21" Type="http://schemas.openxmlformats.org/officeDocument/2006/relationships/slide" Target="slides/slide17.xml"/><Relationship Id="rId34" Type="http://customschemas.google.com/relationships/presentationmetadata" Target="meta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48A86893-0F3A-5149-8ED9-11BFF0916FB8}"/>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1ACF0880-1DCD-D471-EE83-B13B235BA6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35D1B9C4-3567-D25B-24EE-B3D29D1907C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28900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17E3653A-4C3E-293C-2416-A3BABAA1699A}"/>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364AD5BB-42E1-DCEE-FD68-6CC516FAA8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FCB18D9A-9E76-3A93-0CF7-34B5A9BD1A8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68360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00A8EF81-FBBF-0975-F865-DA00179182C5}"/>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ECD97BEF-5F54-4A48-1C03-CC9A1D533F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72204940-69A2-BCF8-C827-1532492D8E1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75752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20DBA470-79C2-2BFE-3722-17EF040E1347}"/>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02CD0BCB-0DA4-BFA7-B120-45030D0CC1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7DDB42F4-125B-2782-A9B9-8C46C2E88A1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45994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3.png"/><Relationship Id="rId4" Type="http://schemas.openxmlformats.org/officeDocument/2006/relationships/hyperlink" Target="https://wiki.sei.cmu.edu/confluence/pages/viewpage.action?pageId=88046682"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indent="0">
              <a:lnSpc>
                <a:spcPct val="70000"/>
              </a:lnSpc>
              <a:buSzPts val="1850"/>
            </a:pPr>
            <a:r>
              <a:rPr lang="en-US" sz="1850" dirty="0"/>
              <a:t>Developer: </a:t>
            </a:r>
            <a:r>
              <a:rPr lang="en-US" sz="1850" i="1" dirty="0"/>
              <a:t>Jacob Suich</a:t>
            </a:r>
            <a:endParaRPr dirty="0"/>
          </a:p>
          <a:p>
            <a:pPr marL="0" lvl="0" indent="0" algn="l" rtl="0">
              <a:lnSpc>
                <a:spcPct val="70000"/>
              </a:lnSpc>
              <a:spcBef>
                <a:spcPts val="1000"/>
              </a:spcBef>
              <a:spcAft>
                <a:spcPts val="0"/>
              </a:spcAft>
              <a:buClr>
                <a:schemeClr val="lt1"/>
              </a:buClr>
              <a:buSzPts val="1850"/>
              <a:buNone/>
            </a:pPr>
            <a:endParaRPr sz="1850" i="1"/>
          </a:p>
          <a:p>
            <a:pPr marL="0" lvl="0" indent="0" algn="l" rtl="0">
              <a:lnSpc>
                <a:spcPct val="70000"/>
              </a:lnSpc>
              <a:spcBef>
                <a:spcPts val="1000"/>
              </a:spcBef>
              <a:spcAft>
                <a:spcPts val="0"/>
              </a:spcAft>
              <a:buSzPts val="1850"/>
              <a:buNone/>
            </a:pPr>
            <a:endParaRPr lang="en-US"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35A38D28-5773-EC4C-ADA1-B5DD656C2D14}"/>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43BC4868-1675-9EDF-C554-8C6960D5D5AB}"/>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Unit Testing - Are Underflow and Overflow Detected Across Data Types?</a:t>
            </a:r>
            <a:endParaRPr dirty="0"/>
          </a:p>
        </p:txBody>
      </p:sp>
      <p:sp>
        <p:nvSpPr>
          <p:cNvPr id="196" name="Google Shape;196;g9504e29505_0_0">
            <a:extLst>
              <a:ext uri="{FF2B5EF4-FFF2-40B4-BE49-F238E27FC236}">
                <a16:creationId xmlns:a16="http://schemas.microsoft.com/office/drawing/2014/main" id="{E0341F43-074C-0B9F-FCF0-96AE86E63D76}"/>
              </a:ext>
            </a:extLst>
          </p:cNvPr>
          <p:cNvSpPr txBox="1">
            <a:spLocks noGrp="1"/>
          </p:cNvSpPr>
          <p:nvPr>
            <p:ph type="body" idx="1"/>
          </p:nvPr>
        </p:nvSpPr>
        <p:spPr>
          <a:xfrm>
            <a:off x="685800" y="2194560"/>
            <a:ext cx="11288984" cy="3366975"/>
          </a:xfrm>
          <a:prstGeom prst="rect">
            <a:avLst/>
          </a:prstGeom>
          <a:noFill/>
          <a:ln>
            <a:noFill/>
          </a:ln>
        </p:spPr>
        <p:txBody>
          <a:bodyPr spcFirstLastPara="1" wrap="square" lIns="91425" tIns="45700" rIns="91425" bIns="45700" anchor="t" anchorCtr="0">
            <a:noAutofit/>
          </a:bodyPr>
          <a:lstStyle/>
          <a:p>
            <a:r>
              <a:rPr lang="en-US" b="1" dirty="0"/>
              <a:t>Vulnerability Tested:</a:t>
            </a:r>
            <a:r>
              <a:rPr lang="en-US" dirty="0"/>
              <a:t> Numeric Underflow &amp; Overflow (STD-001, STD-002)</a:t>
            </a:r>
          </a:p>
          <a:p>
            <a:r>
              <a:rPr lang="en-US" b="1" dirty="0"/>
              <a:t>Test Type:</a:t>
            </a:r>
            <a:r>
              <a:rPr lang="en-US" dirty="0"/>
              <a:t> Negative arithmetic scenarios across multiple data types</a:t>
            </a:r>
          </a:p>
          <a:p>
            <a:r>
              <a:rPr lang="en-US" b="1" dirty="0"/>
              <a:t>Result Summary:</a:t>
            </a:r>
            <a:endParaRPr lang="en-US" dirty="0"/>
          </a:p>
          <a:p>
            <a:r>
              <a:rPr lang="en-US" dirty="0"/>
              <a:t>Underflows detected in operations like </a:t>
            </a:r>
            <a:r>
              <a:rPr lang="en-US" dirty="0">
                <a:latin typeface="Consolas"/>
              </a:rPr>
              <a:t>32767 - 6553 - 6</a:t>
            </a:r>
            <a:endParaRPr lang="en-US" dirty="0"/>
          </a:p>
          <a:p>
            <a:r>
              <a:rPr lang="en-US" dirty="0"/>
              <a:t>Overflows detected in operations like </a:t>
            </a:r>
            <a:r>
              <a:rPr lang="en-US" dirty="0">
                <a:latin typeface="Consolas"/>
              </a:rPr>
              <a:t>2147483647 + 429496729</a:t>
            </a:r>
            <a:endParaRPr lang="en-US" dirty="0"/>
          </a:p>
          <a:p>
            <a:r>
              <a:rPr lang="en-US" dirty="0"/>
              <a:t>Proper detection messages shown for char, int, float, and unsigned types</a:t>
            </a:r>
          </a:p>
          <a:p>
            <a:r>
              <a:rPr lang="en-US" b="1" dirty="0"/>
              <a:t>Outcome:</a:t>
            </a:r>
            <a:r>
              <a:rPr lang="en-US" dirty="0"/>
              <a:t> Boundary checks and overflow logic successfully identify unsafe numeric operations.</a:t>
            </a:r>
          </a:p>
          <a:p>
            <a:pPr marL="285750" indent="-285750"/>
            <a:endParaRPr lang="en-US" dirty="0"/>
          </a:p>
        </p:txBody>
      </p:sp>
      <p:pic>
        <p:nvPicPr>
          <p:cNvPr id="197" name="Google Shape;197;g9504e29505_0_0" descr="Green Pace logo">
            <a:extLst>
              <a:ext uri="{FF2B5EF4-FFF2-40B4-BE49-F238E27FC236}">
                <a16:creationId xmlns:a16="http://schemas.microsoft.com/office/drawing/2014/main" id="{23FFD10C-BEFA-AA0C-7A66-C648AABE5837}"/>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427232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5549F-F51B-188B-F968-D4A1D697C002}"/>
              </a:ext>
            </a:extLst>
          </p:cNvPr>
          <p:cNvSpPr>
            <a:spLocks noGrp="1"/>
          </p:cNvSpPr>
          <p:nvPr>
            <p:ph type="title"/>
          </p:nvPr>
        </p:nvSpPr>
        <p:spPr/>
        <p:txBody>
          <a:bodyPr/>
          <a:lstStyle/>
          <a:p>
            <a:r>
              <a:rPr lang="en-US" dirty="0"/>
              <a:t>Underflow and Overflow cont.</a:t>
            </a:r>
          </a:p>
        </p:txBody>
      </p:sp>
      <p:sp>
        <p:nvSpPr>
          <p:cNvPr id="3" name="Text Placeholder 2">
            <a:extLst>
              <a:ext uri="{FF2B5EF4-FFF2-40B4-BE49-F238E27FC236}">
                <a16:creationId xmlns:a16="http://schemas.microsoft.com/office/drawing/2014/main" id="{3C09C6DE-CD97-F0AB-E62A-F6691DABA104}"/>
              </a:ext>
            </a:extLst>
          </p:cNvPr>
          <p:cNvSpPr>
            <a:spLocks noGrp="1"/>
          </p:cNvSpPr>
          <p:nvPr>
            <p:ph type="body" idx="1"/>
          </p:nvPr>
        </p:nvSpPr>
        <p:spPr/>
        <p:txBody>
          <a:bodyPr/>
          <a:lstStyle/>
          <a:p>
            <a:endParaRPr lang="en-US"/>
          </a:p>
        </p:txBody>
      </p:sp>
      <p:pic>
        <p:nvPicPr>
          <p:cNvPr id="4" name="Picture 3" descr="A screenshot of a computer program&#10;&#10;AI-generated content may be incorrect.">
            <a:extLst>
              <a:ext uri="{FF2B5EF4-FFF2-40B4-BE49-F238E27FC236}">
                <a16:creationId xmlns:a16="http://schemas.microsoft.com/office/drawing/2014/main" id="{C3A6BAFD-335F-3EFB-D443-5D7E52C9852C}"/>
              </a:ext>
            </a:extLst>
          </p:cNvPr>
          <p:cNvPicPr>
            <a:picLocks noChangeAspect="1"/>
          </p:cNvPicPr>
          <p:nvPr/>
        </p:nvPicPr>
        <p:blipFill>
          <a:blip r:embed="rId2"/>
          <a:stretch>
            <a:fillRect/>
          </a:stretch>
        </p:blipFill>
        <p:spPr>
          <a:xfrm>
            <a:off x="-3259" y="1826845"/>
            <a:ext cx="4598058" cy="5031155"/>
          </a:xfrm>
          <a:prstGeom prst="rect">
            <a:avLst/>
          </a:prstGeom>
        </p:spPr>
      </p:pic>
      <p:pic>
        <p:nvPicPr>
          <p:cNvPr id="5" name="Picture 4" descr="A screenshot of a computer program&#10;&#10;AI-generated content may be incorrect.">
            <a:extLst>
              <a:ext uri="{FF2B5EF4-FFF2-40B4-BE49-F238E27FC236}">
                <a16:creationId xmlns:a16="http://schemas.microsoft.com/office/drawing/2014/main" id="{B4777EB3-A844-9E45-2CBB-AA5BC9E13121}"/>
              </a:ext>
            </a:extLst>
          </p:cNvPr>
          <p:cNvPicPr>
            <a:picLocks noChangeAspect="1"/>
          </p:cNvPicPr>
          <p:nvPr/>
        </p:nvPicPr>
        <p:blipFill>
          <a:blip r:embed="rId3"/>
          <a:stretch>
            <a:fillRect/>
          </a:stretch>
        </p:blipFill>
        <p:spPr>
          <a:xfrm>
            <a:off x="6440573" y="1826845"/>
            <a:ext cx="5748776" cy="5031155"/>
          </a:xfrm>
          <a:prstGeom prst="rect">
            <a:avLst/>
          </a:prstGeom>
        </p:spPr>
      </p:pic>
    </p:spTree>
    <p:extLst>
      <p:ext uri="{BB962C8B-B14F-4D97-AF65-F5344CB8AC3E}">
        <p14:creationId xmlns:p14="http://schemas.microsoft.com/office/powerpoint/2010/main" val="4150246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93BDAA63-E0CB-F7BA-6B0E-39B426873967}"/>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E4908149-9D2A-9924-7DEA-525730E5F5FA}"/>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Unit Testing - Can File Data Be Encrypted and Decrypted Securely?</a:t>
            </a:r>
          </a:p>
        </p:txBody>
      </p:sp>
      <p:sp>
        <p:nvSpPr>
          <p:cNvPr id="196" name="Google Shape;196;g9504e29505_0_0">
            <a:extLst>
              <a:ext uri="{FF2B5EF4-FFF2-40B4-BE49-F238E27FC236}">
                <a16:creationId xmlns:a16="http://schemas.microsoft.com/office/drawing/2014/main" id="{0879E1F9-07EB-73B9-FDE9-FD0390A530B3}"/>
              </a:ext>
            </a:extLst>
          </p:cNvPr>
          <p:cNvSpPr txBox="1">
            <a:spLocks noGrp="1"/>
          </p:cNvSpPr>
          <p:nvPr>
            <p:ph type="body" idx="1"/>
          </p:nvPr>
        </p:nvSpPr>
        <p:spPr>
          <a:xfrm>
            <a:off x="685800" y="2194560"/>
            <a:ext cx="11288984" cy="2281125"/>
          </a:xfrm>
          <a:prstGeom prst="rect">
            <a:avLst/>
          </a:prstGeom>
          <a:noFill/>
          <a:ln>
            <a:noFill/>
          </a:ln>
        </p:spPr>
        <p:txBody>
          <a:bodyPr spcFirstLastPara="1" wrap="square" lIns="91425" tIns="45700" rIns="91425" bIns="45700" anchor="t" anchorCtr="0">
            <a:noAutofit/>
          </a:bodyPr>
          <a:lstStyle/>
          <a:p>
            <a:r>
              <a:rPr lang="en-US" b="1" dirty="0"/>
              <a:t>Vulnerability Tested:</a:t>
            </a:r>
            <a:r>
              <a:rPr lang="en-US" dirty="0"/>
              <a:t> Improper encryption handling (STD-009)</a:t>
            </a:r>
          </a:p>
          <a:p>
            <a:r>
              <a:rPr lang="en-US" b="1" dirty="0"/>
              <a:t>Test Type:</a:t>
            </a:r>
            <a:r>
              <a:rPr lang="en-US" dirty="0"/>
              <a:t> Positive test verifying encryption/decryption process</a:t>
            </a:r>
          </a:p>
          <a:p>
            <a:r>
              <a:rPr lang="en-US" b="1" dirty="0"/>
              <a:t>Result Summary:</a:t>
            </a:r>
            <a:endParaRPr lang="en-US" dirty="0"/>
          </a:p>
          <a:p>
            <a:r>
              <a:rPr lang="en-US" dirty="0"/>
              <a:t>Original file (</a:t>
            </a:r>
            <a:r>
              <a:rPr lang="en-US" dirty="0">
                <a:latin typeface="Consolas"/>
              </a:rPr>
              <a:t>inputdatafile.txt</a:t>
            </a:r>
            <a:r>
              <a:rPr lang="en-US" dirty="0"/>
              <a:t>) is encrypted to </a:t>
            </a:r>
            <a:r>
              <a:rPr lang="en-US" dirty="0">
                <a:latin typeface="Consolas"/>
              </a:rPr>
              <a:t>encrypteddatafile.txt</a:t>
            </a:r>
            <a:endParaRPr lang="en-US" dirty="0"/>
          </a:p>
          <a:p>
            <a:r>
              <a:rPr lang="en-US" dirty="0"/>
              <a:t>Output is decrypted to </a:t>
            </a:r>
            <a:r>
              <a:rPr lang="en-US" dirty="0">
                <a:latin typeface="Consolas"/>
              </a:rPr>
              <a:t>decrypteddatafile.txt</a:t>
            </a:r>
            <a:r>
              <a:rPr lang="en-US" dirty="0"/>
              <a:t> with no data loss</a:t>
            </a:r>
          </a:p>
          <a:p>
            <a:r>
              <a:rPr lang="en-US" b="1" dirty="0"/>
              <a:t>Outcome:</a:t>
            </a:r>
            <a:r>
              <a:rPr lang="en-US" dirty="0"/>
              <a:t> The implementation confirms secure file I/O and proper key handling during encryption in use.</a:t>
            </a:r>
          </a:p>
          <a:p>
            <a:pPr marL="285750" indent="-285750"/>
            <a:endParaRPr lang="en-US" dirty="0"/>
          </a:p>
        </p:txBody>
      </p:sp>
      <p:pic>
        <p:nvPicPr>
          <p:cNvPr id="197" name="Google Shape;197;g9504e29505_0_0" descr="Green Pace logo">
            <a:extLst>
              <a:ext uri="{FF2B5EF4-FFF2-40B4-BE49-F238E27FC236}">
                <a16:creationId xmlns:a16="http://schemas.microsoft.com/office/drawing/2014/main" id="{649B0DC6-F77A-43E8-AEB6-2E5F56738768}"/>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descr="A black screen with white text&#10;&#10;AI-generated content may be incorrect.">
            <a:extLst>
              <a:ext uri="{FF2B5EF4-FFF2-40B4-BE49-F238E27FC236}">
                <a16:creationId xmlns:a16="http://schemas.microsoft.com/office/drawing/2014/main" id="{DE94494A-ED6A-9C24-3903-6726BB8C3E99}"/>
              </a:ext>
            </a:extLst>
          </p:cNvPr>
          <p:cNvPicPr>
            <a:picLocks noChangeAspect="1"/>
          </p:cNvPicPr>
          <p:nvPr/>
        </p:nvPicPr>
        <p:blipFill>
          <a:blip r:embed="rId5"/>
          <a:stretch>
            <a:fillRect/>
          </a:stretch>
        </p:blipFill>
        <p:spPr>
          <a:xfrm>
            <a:off x="685800" y="5143500"/>
            <a:ext cx="10401300" cy="1066800"/>
          </a:xfrm>
          <a:prstGeom prst="rect">
            <a:avLst/>
          </a:prstGeom>
        </p:spPr>
      </p:pic>
    </p:spTree>
    <p:custDataLst>
      <p:tags r:id="rId1"/>
    </p:custDataLst>
    <p:extLst>
      <p:ext uri="{BB962C8B-B14F-4D97-AF65-F5344CB8AC3E}">
        <p14:creationId xmlns:p14="http://schemas.microsoft.com/office/powerpoint/2010/main" val="3729703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63776222-DF7A-D717-1844-37626FB44D3E}"/>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A47CFAFB-3540-DECE-DC7A-5017E2DA1BF8}"/>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Unit Testing - Are Exceptions Caught and Handled Safely?</a:t>
            </a:r>
          </a:p>
        </p:txBody>
      </p:sp>
      <p:sp>
        <p:nvSpPr>
          <p:cNvPr id="196" name="Google Shape;196;g9504e29505_0_0">
            <a:extLst>
              <a:ext uri="{FF2B5EF4-FFF2-40B4-BE49-F238E27FC236}">
                <a16:creationId xmlns:a16="http://schemas.microsoft.com/office/drawing/2014/main" id="{4A11A4A3-65A0-C02D-0C4C-9D51561FFE3A}"/>
              </a:ext>
            </a:extLst>
          </p:cNvPr>
          <p:cNvSpPr txBox="1">
            <a:spLocks noGrp="1"/>
          </p:cNvSpPr>
          <p:nvPr>
            <p:ph type="body" idx="1"/>
          </p:nvPr>
        </p:nvSpPr>
        <p:spPr>
          <a:xfrm>
            <a:off x="685800" y="2194560"/>
            <a:ext cx="10822259" cy="1557225"/>
          </a:xfrm>
          <a:prstGeom prst="rect">
            <a:avLst/>
          </a:prstGeom>
          <a:noFill/>
          <a:ln>
            <a:noFill/>
          </a:ln>
        </p:spPr>
        <p:txBody>
          <a:bodyPr spcFirstLastPara="1" wrap="square" lIns="91425" tIns="45700" rIns="91425" bIns="45700" anchor="t" anchorCtr="0">
            <a:noAutofit/>
          </a:bodyPr>
          <a:lstStyle/>
          <a:p>
            <a:r>
              <a:rPr lang="en-US" b="1"/>
              <a:t>Vulnerability Tested:</a:t>
            </a:r>
            <a:r>
              <a:rPr lang="en-US"/>
              <a:t> Improper exception handling (STD-007)</a:t>
            </a:r>
          </a:p>
          <a:p>
            <a:r>
              <a:rPr lang="en-US" b="1"/>
              <a:t>Test Type:</a:t>
            </a:r>
            <a:r>
              <a:rPr lang="en-US"/>
              <a:t> Positive test for exception flow</a:t>
            </a:r>
          </a:p>
          <a:p>
            <a:r>
              <a:rPr lang="en-US" b="1" dirty="0"/>
              <a:t>Result Summary:</a:t>
            </a:r>
            <a:endParaRPr lang="en-US" dirty="0"/>
          </a:p>
          <a:p>
            <a:r>
              <a:rPr lang="en-US" dirty="0"/>
              <a:t>Division by zero triggers a standard exception and is caught successfully</a:t>
            </a:r>
          </a:p>
          <a:p>
            <a:r>
              <a:rPr lang="en-US" dirty="0"/>
              <a:t>Custom exception from business logic is thrown and handled without crashing the application</a:t>
            </a:r>
          </a:p>
          <a:p>
            <a:r>
              <a:rPr lang="en-US" b="1" dirty="0"/>
              <a:t>Outcome:</a:t>
            </a:r>
            <a:r>
              <a:rPr lang="en-US" dirty="0"/>
              <a:t> Exception handling framework ensures graceful error recovery and prevents undefined behavior.</a:t>
            </a:r>
          </a:p>
          <a:p>
            <a:endParaRPr lang="en-US" dirty="0"/>
          </a:p>
          <a:p>
            <a:pPr marL="285750" indent="-285750"/>
            <a:endParaRPr lang="en-US" dirty="0"/>
          </a:p>
        </p:txBody>
      </p:sp>
      <p:pic>
        <p:nvPicPr>
          <p:cNvPr id="197" name="Google Shape;197;g9504e29505_0_0" descr="Green Pace logo">
            <a:extLst>
              <a:ext uri="{FF2B5EF4-FFF2-40B4-BE49-F238E27FC236}">
                <a16:creationId xmlns:a16="http://schemas.microsoft.com/office/drawing/2014/main" id="{E6AE4290-E52C-77EE-6707-3CE55F4A42C3}"/>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computer screen shot of a black screen&#10;&#10;AI-generated content may be incorrect.">
            <a:extLst>
              <a:ext uri="{FF2B5EF4-FFF2-40B4-BE49-F238E27FC236}">
                <a16:creationId xmlns:a16="http://schemas.microsoft.com/office/drawing/2014/main" id="{360FCD99-19C4-7013-929B-E3A4C6733CAB}"/>
              </a:ext>
            </a:extLst>
          </p:cNvPr>
          <p:cNvPicPr>
            <a:picLocks noChangeAspect="1"/>
          </p:cNvPicPr>
          <p:nvPr/>
        </p:nvPicPr>
        <p:blipFill>
          <a:blip r:embed="rId5"/>
          <a:stretch>
            <a:fillRect/>
          </a:stretch>
        </p:blipFill>
        <p:spPr>
          <a:xfrm>
            <a:off x="890588" y="5353050"/>
            <a:ext cx="10191750" cy="1333500"/>
          </a:xfrm>
          <a:prstGeom prst="rect">
            <a:avLst/>
          </a:prstGeom>
        </p:spPr>
      </p:pic>
    </p:spTree>
    <p:custDataLst>
      <p:tags r:id="rId1"/>
    </p:custDataLst>
    <p:extLst>
      <p:ext uri="{BB962C8B-B14F-4D97-AF65-F5344CB8AC3E}">
        <p14:creationId xmlns:p14="http://schemas.microsoft.com/office/powerpoint/2010/main" val="3103123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062712"/>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85000" lnSpcReduction="20000"/>
          </a:bodyPr>
          <a:lstStyle/>
          <a:p>
            <a:pPr marL="685800" lvl="1" indent="-228600">
              <a:spcBef>
                <a:spcPts val="0"/>
              </a:spcBef>
              <a:buSzPts val="2000"/>
            </a:pPr>
            <a:r>
              <a:rPr lang="en-US" dirty="0"/>
              <a:t>The </a:t>
            </a:r>
            <a:r>
              <a:rPr lang="en-US" dirty="0" err="1"/>
              <a:t>DevSecOps</a:t>
            </a:r>
            <a:r>
              <a:rPr lang="en-US" dirty="0"/>
              <a:t> diagram illustrates a continuous development cycle in the shape of an infinity loop, symbolizing constant iteration, improvement, and integration of security practices at every stage.</a:t>
            </a:r>
            <a:endParaRPr sz="1600" dirty="0"/>
          </a:p>
          <a:p>
            <a:pPr>
              <a:buSzPts val="2000"/>
            </a:pPr>
            <a:r>
              <a:rPr lang="en-US" dirty="0"/>
              <a:t>Plan &amp; Assess</a:t>
            </a:r>
            <a:br>
              <a:rPr lang="en-US" b="1" dirty="0"/>
            </a:br>
            <a:r>
              <a:rPr lang="en-US" b="1" dirty="0"/>
              <a:t> </a:t>
            </a:r>
            <a:r>
              <a:rPr lang="en-US" dirty="0"/>
              <a:t>Security policy and threat modeling integrated early during planning</a:t>
            </a:r>
            <a:endParaRPr lang="en-US" sz="1600" dirty="0"/>
          </a:p>
          <a:p>
            <a:pPr>
              <a:buSzPts val="2000"/>
            </a:pPr>
            <a:r>
              <a:rPr lang="en-US" dirty="0"/>
              <a:t>Design &amp; Build</a:t>
            </a:r>
          </a:p>
          <a:p>
            <a:pPr lvl="1">
              <a:buSzPts val="2000"/>
            </a:pPr>
            <a:r>
              <a:rPr lang="en-US" i="1" dirty="0" err="1"/>
              <a:t>Cppcheck</a:t>
            </a:r>
            <a:r>
              <a:rPr lang="en-US" dirty="0"/>
              <a:t> and </a:t>
            </a:r>
            <a:r>
              <a:rPr lang="en-US" i="1" dirty="0"/>
              <a:t>Clang-Tidy</a:t>
            </a:r>
            <a:r>
              <a:rPr lang="en-US" dirty="0"/>
              <a:t> ensure compliance with SEI CERT C++ coding standards</a:t>
            </a:r>
          </a:p>
          <a:p>
            <a:pPr lvl="1">
              <a:buSzPts val="2000"/>
            </a:pPr>
            <a:r>
              <a:rPr lang="en-US" dirty="0"/>
              <a:t>Secure design patterns applied before implementation</a:t>
            </a:r>
          </a:p>
          <a:p>
            <a:pPr>
              <a:buSzPts val="2000"/>
            </a:pPr>
            <a:r>
              <a:rPr lang="en-US" dirty="0"/>
              <a:t>Test &amp; Validate</a:t>
            </a:r>
          </a:p>
          <a:p>
            <a:pPr lvl="1">
              <a:buSzPts val="2000"/>
            </a:pPr>
            <a:r>
              <a:rPr lang="en-US" i="1" dirty="0"/>
              <a:t>Google Test (</a:t>
            </a:r>
            <a:r>
              <a:rPr lang="en-US" i="1" dirty="0" err="1"/>
              <a:t>GTest</a:t>
            </a:r>
            <a:r>
              <a:rPr lang="en-US" i="1" dirty="0"/>
              <a:t>)</a:t>
            </a:r>
            <a:r>
              <a:rPr lang="en-US" dirty="0"/>
              <a:t> for unit testing of vulnerabilities</a:t>
            </a:r>
          </a:p>
          <a:p>
            <a:pPr lvl="1">
              <a:buSzPts val="2000"/>
            </a:pPr>
            <a:r>
              <a:rPr lang="en-US" i="1" dirty="0"/>
              <a:t>SonarQube</a:t>
            </a:r>
            <a:r>
              <a:rPr lang="en-US" dirty="0"/>
              <a:t> for static code analysis and quality gates</a:t>
            </a:r>
          </a:p>
          <a:p>
            <a:pPr lvl="1">
              <a:buSzPts val="2000"/>
            </a:pPr>
            <a:r>
              <a:rPr lang="en-US" dirty="0"/>
              <a:t>Visual Studio’s built-in tools for runtime and logic validation</a:t>
            </a:r>
          </a:p>
          <a:p>
            <a:pPr>
              <a:buSzPts val="2000"/>
            </a:pPr>
            <a:r>
              <a:rPr lang="en-US" dirty="0"/>
              <a:t>Deploy &amp; Monitor</a:t>
            </a:r>
          </a:p>
          <a:p>
            <a:pPr lvl="1">
              <a:buSzPts val="2000"/>
            </a:pPr>
            <a:r>
              <a:rPr lang="en-US" dirty="0"/>
              <a:t>CI/CD pipelines with pre-deployment scans</a:t>
            </a:r>
          </a:p>
          <a:p>
            <a:pPr lvl="1">
              <a:buSzPts val="2000"/>
            </a:pPr>
            <a:r>
              <a:rPr lang="en-US" dirty="0"/>
              <a:t>Logging, audit trails, and anomaly detection for ongoing security assurance</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32500" lnSpcReduction="20000"/>
          </a:bodyPr>
          <a:lstStyle/>
          <a:p>
            <a:pPr marL="114300" indent="0">
              <a:buSzPts val="2000"/>
              <a:buNone/>
            </a:pPr>
            <a:r>
              <a:rPr lang="en-US" sz="3200" dirty="0"/>
              <a:t> </a:t>
            </a:r>
            <a:r>
              <a:rPr lang="en-US" sz="3200" b="1" dirty="0"/>
              <a:t>Problems Identified</a:t>
            </a:r>
            <a:endParaRPr lang="en-US" b="1" dirty="0"/>
          </a:p>
          <a:p>
            <a:pPr marL="571500" lvl="1" indent="0">
              <a:buSzPts val="2000"/>
              <a:buNone/>
            </a:pPr>
            <a:r>
              <a:rPr lang="en-US" sz="3200" dirty="0"/>
              <a:t>Vulnerabilities such as buffer overflows, SQL injection, and unchecked exceptions remain common in rapidly written or legacy C++ code.</a:t>
            </a:r>
          </a:p>
          <a:p>
            <a:pPr marL="571500" lvl="1" indent="0">
              <a:buSzPts val="2000"/>
              <a:buNone/>
            </a:pPr>
            <a:r>
              <a:rPr lang="en-US" sz="3200" dirty="0"/>
              <a:t>Lack of automation early in the cycle increases the chance of late-stage detection and costly remediation.</a:t>
            </a:r>
          </a:p>
          <a:p>
            <a:pPr marL="114300" indent="0">
              <a:buSzPts val="2000"/>
              <a:buNone/>
            </a:pPr>
            <a:endParaRPr lang="en-US" sz="3200" dirty="0"/>
          </a:p>
          <a:p>
            <a:pPr marL="114300" indent="0">
              <a:buSzPts val="2000"/>
              <a:buNone/>
            </a:pPr>
            <a:r>
              <a:rPr lang="en-US" sz="3200" b="1" dirty="0"/>
              <a:t>Benefits of Acting Now</a:t>
            </a:r>
          </a:p>
          <a:p>
            <a:pPr marL="571500" lvl="1" indent="0">
              <a:buSzPts val="2000"/>
              <a:buNone/>
            </a:pPr>
            <a:r>
              <a:rPr lang="en-US" sz="3200" dirty="0"/>
              <a:t>Reduces breach risk and liability through early detection and standardized practices.</a:t>
            </a:r>
          </a:p>
          <a:p>
            <a:pPr marL="571500" lvl="1" indent="0">
              <a:buSzPts val="2000"/>
              <a:buNone/>
            </a:pPr>
            <a:r>
              <a:rPr lang="en-US" sz="3200" dirty="0"/>
              <a:t>Improves compliance with internal policies and external standards (e.g., SEI CERT, OWASP).</a:t>
            </a:r>
          </a:p>
          <a:p>
            <a:pPr marL="571500" lvl="1" indent="0">
              <a:buSzPts val="2000"/>
              <a:buNone/>
            </a:pPr>
            <a:r>
              <a:rPr lang="en-US" sz="3200" dirty="0"/>
              <a:t>Enhances development team alignment and long-term code maintainability.</a:t>
            </a:r>
          </a:p>
          <a:p>
            <a:pPr marL="114300" indent="0">
              <a:buSzPts val="2000"/>
              <a:buNone/>
            </a:pPr>
            <a:endParaRPr lang="en-US" sz="3200" dirty="0"/>
          </a:p>
          <a:p>
            <a:pPr marL="114300" indent="0">
              <a:buSzPts val="2000"/>
              <a:buNone/>
            </a:pPr>
            <a:r>
              <a:rPr lang="en-US" sz="3200" b="1" dirty="0"/>
              <a:t>Risks of Waiting</a:t>
            </a:r>
          </a:p>
          <a:p>
            <a:pPr marL="571500" lvl="1" indent="0">
              <a:buSzPts val="2000"/>
              <a:buNone/>
            </a:pPr>
            <a:r>
              <a:rPr lang="en-US" sz="3200" dirty="0"/>
              <a:t>Delayed adoption may lead to costly rework or system compromise.</a:t>
            </a:r>
          </a:p>
          <a:p>
            <a:pPr marL="571500" lvl="1" indent="0">
              <a:buSzPts val="2000"/>
              <a:buNone/>
            </a:pPr>
            <a:r>
              <a:rPr lang="en-US" sz="3200" dirty="0"/>
              <a:t>Increased technical debt from insecure practices that compound over time.</a:t>
            </a:r>
          </a:p>
          <a:p>
            <a:pPr marL="571500" lvl="1" indent="0">
              <a:buSzPts val="2000"/>
              <a:buNone/>
            </a:pPr>
            <a:br>
              <a:rPr lang="en-US" dirty="0"/>
            </a:br>
            <a:endParaRPr lang="en-US" sz="3200" dirty="0"/>
          </a:p>
          <a:p>
            <a:pPr marL="114300" indent="0">
              <a:buSzPts val="2000"/>
              <a:buNone/>
            </a:pPr>
            <a:r>
              <a:rPr lang="en-US" sz="3200" b="1" dirty="0"/>
              <a:t>Steps to Take</a:t>
            </a:r>
          </a:p>
          <a:p>
            <a:pPr marL="571500" lvl="1" indent="0">
              <a:buSzPts val="2000"/>
              <a:buNone/>
            </a:pPr>
            <a:r>
              <a:rPr lang="en-US" sz="3200" dirty="0"/>
              <a:t>Fully implement all 10 coding standards immediately.</a:t>
            </a:r>
          </a:p>
          <a:p>
            <a:pPr marL="571500" lvl="1" indent="0">
              <a:buSzPts val="2000"/>
              <a:buNone/>
            </a:pPr>
            <a:r>
              <a:rPr lang="en-US" sz="3200" dirty="0"/>
              <a:t>Automate enforcement across </a:t>
            </a:r>
            <a:r>
              <a:rPr lang="en-US" sz="3200" err="1"/>
              <a:t>DevSecOps</a:t>
            </a:r>
            <a:r>
              <a:rPr lang="en-US" sz="3200" dirty="0"/>
              <a:t> stages.</a:t>
            </a:r>
          </a:p>
          <a:p>
            <a:pPr marL="571500" lvl="1" indent="0">
              <a:buSzPts val="2000"/>
              <a:buNone/>
            </a:pPr>
            <a:r>
              <a:rPr lang="en-US" sz="3200" dirty="0"/>
              <a:t>Educate all developers on secure patterns and policy updates.</a:t>
            </a:r>
          </a:p>
          <a:p>
            <a:pPr marL="228600" lvl="0" indent="-228600" algn="l">
              <a:lnSpc>
                <a:spcPct val="90000"/>
              </a:lnSpc>
              <a:spcBef>
                <a:spcPts val="0"/>
              </a:spcBef>
              <a:spcAft>
                <a:spcPts val="0"/>
              </a:spcAft>
              <a:buClr>
                <a:schemeClr val="lt1"/>
              </a:buClr>
              <a:buSzPts val="2000"/>
              <a:buChar char="•"/>
            </a:pPr>
            <a:endParaRPr lang="en-US" sz="32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371600">
              <a:spcBef>
                <a:spcPts val="500"/>
              </a:spcBef>
            </a:pPr>
            <a:r>
              <a:rPr lang="en-US" sz="1800" b="1" dirty="0"/>
              <a:t>Concurrency Oversight</a:t>
            </a:r>
            <a:br>
              <a:rPr lang="en-US" b="1" dirty="0"/>
            </a:br>
            <a:r>
              <a:rPr lang="en-US" dirty="0"/>
              <a:t> </a:t>
            </a:r>
            <a:r>
              <a:rPr lang="en-US" sz="1800" dirty="0"/>
              <a:t>Current standards lightly address multithreading risks but lack comprehensive detection and mitigation strategies for race conditions and deadlocks.</a:t>
            </a:r>
          </a:p>
          <a:p>
            <a:pPr lvl="2"/>
            <a:r>
              <a:rPr lang="en-US" b="1" dirty="0"/>
              <a:t>Secure File Handling</a:t>
            </a:r>
            <a:br>
              <a:rPr lang="en-US" b="1" dirty="0"/>
            </a:br>
            <a:r>
              <a:rPr lang="en-US" b="1" dirty="0"/>
              <a:t> </a:t>
            </a:r>
            <a:r>
              <a:rPr lang="en-US" dirty="0"/>
              <a:t>While encryption is enforced, there is limited policy coverage on file permission validation, safe file naming, and secure deletion practices.</a:t>
            </a:r>
          </a:p>
          <a:p>
            <a:pPr lvl="2"/>
            <a:r>
              <a:rPr lang="en-US" b="1" dirty="0"/>
              <a:t>Runtime Behavior Monitoring</a:t>
            </a:r>
            <a:br>
              <a:rPr lang="en-US" b="1" dirty="0"/>
            </a:br>
            <a:r>
              <a:rPr lang="en-US" dirty="0"/>
              <a:t> The policy lacks guidance on post-deployment anomaly detection or behavioral monitoring to detect malicious patterns or insider threats.</a:t>
            </a:r>
          </a:p>
          <a:p>
            <a:pPr lvl="2"/>
            <a:r>
              <a:rPr lang="en-US" b="1" dirty="0"/>
              <a:t>Policy Awareness &amp; Enforcement</a:t>
            </a:r>
            <a:br>
              <a:rPr lang="en-US" b="1" dirty="0"/>
            </a:br>
            <a:r>
              <a:rPr lang="en-US" dirty="0"/>
              <a:t> No formal onboarding process exists to ensure all new developers are trained on security policy compliance from day one.</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a:buSzPts val="2200"/>
            </a:pPr>
            <a:r>
              <a:rPr lang="en-US" b="1" dirty="0"/>
              <a:t>Concurrency Safety Frameworks</a:t>
            </a:r>
            <a:br>
              <a:rPr lang="en-US" b="1" dirty="0"/>
            </a:br>
            <a:r>
              <a:rPr lang="en-US" dirty="0"/>
              <a:t> Adopt thread-safe coding guidelines and integrate static analysis tools that detect data races and synchronization flaws (e.g., </a:t>
            </a:r>
            <a:r>
              <a:rPr lang="en-US" dirty="0" err="1"/>
              <a:t>ThreadSanitizer</a:t>
            </a:r>
            <a:r>
              <a:rPr lang="en-US" dirty="0"/>
              <a:t>).</a:t>
            </a:r>
            <a:endParaRPr lang="en-US" sz="1800" dirty="0"/>
          </a:p>
          <a:p>
            <a:pPr>
              <a:buSzPts val="2200"/>
            </a:pPr>
            <a:r>
              <a:rPr lang="en-US" b="1" dirty="0"/>
              <a:t>File System Hardening</a:t>
            </a:r>
            <a:br>
              <a:rPr lang="en-US" b="1" dirty="0"/>
            </a:br>
            <a:r>
              <a:rPr lang="en-US" b="1" dirty="0"/>
              <a:t> </a:t>
            </a:r>
            <a:r>
              <a:rPr lang="en-US" dirty="0"/>
              <a:t>Extend the policy to enforce strict file access controls, enforce naming conventions, and require secure file deletion protocols.</a:t>
            </a:r>
          </a:p>
          <a:p>
            <a:pPr>
              <a:buSzPts val="2200"/>
            </a:pPr>
            <a:r>
              <a:rPr lang="en-US" b="1" dirty="0"/>
              <a:t>Behavioral Monitoring Integration</a:t>
            </a:r>
            <a:br>
              <a:rPr lang="en-US" b="1" dirty="0"/>
            </a:br>
            <a:r>
              <a:rPr lang="en-US" b="1" dirty="0"/>
              <a:t> </a:t>
            </a:r>
            <a:r>
              <a:rPr lang="en-US" dirty="0"/>
              <a:t>Add standards for runtime behavior tracking, using anomaly detection to flag deviations from expected patterns.</a:t>
            </a:r>
          </a:p>
          <a:p>
            <a:pPr>
              <a:buSzPts val="2200"/>
            </a:pPr>
            <a:r>
              <a:rPr lang="en-US" b="1" dirty="0"/>
              <a:t>Developer Security Onboarding</a:t>
            </a:r>
            <a:br>
              <a:rPr lang="en-US" b="1" dirty="0"/>
            </a:br>
            <a:r>
              <a:rPr lang="en-US" dirty="0"/>
              <a:t> Establish mandatory secure coding training for all new developers, paired with recurring policy refreshers.</a:t>
            </a:r>
          </a:p>
          <a:p>
            <a:pPr>
              <a:buSzPts val="2200"/>
            </a:pPr>
            <a:r>
              <a:rPr lang="en-US" b="1" dirty="0"/>
              <a:t>Policy Evolution Mechanism</a:t>
            </a:r>
            <a:br>
              <a:rPr lang="en-US" b="1" dirty="0"/>
            </a:br>
            <a:r>
              <a:rPr lang="en-US" dirty="0"/>
              <a:t> Introduce a versioning system and a quarterly review process to continuously adapt the policy to emerging threats.</a:t>
            </a:r>
          </a:p>
          <a:p>
            <a:pPr marL="228600" lvl="0" indent="-228600" algn="l">
              <a:lnSpc>
                <a:spcPct val="90000"/>
              </a:lnSpc>
              <a:spcBef>
                <a:spcPts val="0"/>
              </a:spcBef>
              <a:spcAft>
                <a:spcPts val="0"/>
              </a:spcAft>
              <a:buClr>
                <a:schemeClr val="lt1"/>
              </a:buClr>
              <a:buSzPts val="2200"/>
              <a:buChar char="•"/>
            </a:pPr>
            <a:endParaRPr lang="en-US" dirty="0"/>
          </a:p>
          <a:p>
            <a:pPr marL="228600" lvl="0" indent="-88900" algn="l" rtl="0">
              <a:lnSpc>
                <a:spcPct val="90000"/>
              </a:lnSpc>
              <a:spcBef>
                <a:spcPts val="1000"/>
              </a:spcBef>
              <a:spcAft>
                <a:spcPts val="0"/>
              </a:spcAft>
              <a:buClr>
                <a:schemeClr val="lt1"/>
              </a:buClr>
              <a:buSzPts val="2200"/>
              <a:buNone/>
            </a:pP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dirty="0"/>
              <a:t>SEI CERT. (n.d.). </a:t>
            </a:r>
            <a:r>
              <a:rPr lang="en-US" i="1" dirty="0"/>
              <a:t>SEI CERT C++ Coding Standard: Rules for Developing Safe, Reliable, and Secure Systems</a:t>
            </a:r>
            <a:r>
              <a:rPr lang="en-US" dirty="0"/>
              <a:t>. Software Engineering Institute, Carnegie Mellon University. Retrieved April 20, 2025, from </a:t>
            </a:r>
            <a:r>
              <a:rPr lang="en-US" dirty="0">
                <a:hlinkClick r:id="rId4"/>
              </a:rPr>
              <a:t>https://wiki.sei.cmu.edu/confluence/pages/viewpage.action?pageId=88046682</a:t>
            </a:r>
            <a:endParaRPr/>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buNone/>
            </a:pPr>
            <a:r>
              <a:rPr lang="en-US" dirty="0"/>
              <a:t>Green Pace’s software security policy follows a defense-in-depth strategy. This approach layers multiple security mechanisms to reduce the attack surface and prevent exploitation. As the development team grows, this policy provides clear, repeatable standards to ensure consistent, secure coding practices across all applications.</a:t>
            </a:r>
          </a:p>
          <a:p>
            <a:pPr marL="685800" lvl="0" indent="0" algn="l">
              <a:lnSpc>
                <a:spcPct val="90000"/>
              </a:lnSpc>
              <a:spcBef>
                <a:spcPts val="0"/>
              </a:spcBef>
              <a:spcAft>
                <a:spcPts val="0"/>
              </a:spcAft>
              <a:buSzPts val="1800"/>
              <a:buNone/>
            </a:pPr>
            <a:endParaRPr lang="en-US" dirty="0"/>
          </a:p>
          <a:p>
            <a:pPr marL="0" lvl="0" indent="0" algn="l" rtl="0">
              <a:lnSpc>
                <a:spcPct val="90000"/>
              </a:lnSpc>
              <a:spcBef>
                <a:spcPts val="1000"/>
              </a:spcBef>
              <a:spcAft>
                <a:spcPts val="0"/>
              </a:spcAft>
              <a:buClr>
                <a:schemeClr val="lt1"/>
              </a:buClr>
              <a:buSzPts val="2200"/>
              <a:buNone/>
            </a:pP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2896873" y="3962872"/>
            <a:ext cx="5554490" cy="2898427"/>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fontScale="92500" lnSpcReduction="20000"/>
          </a:bodyPr>
          <a:lstStyle/>
          <a:p>
            <a:pPr marL="228600" indent="0">
              <a:lnSpc>
                <a:spcPct val="107915"/>
              </a:lnSpc>
              <a:spcBef>
                <a:spcPts val="0"/>
              </a:spcBef>
              <a:buNone/>
            </a:pPr>
            <a:r>
              <a:rPr lang="en-US" sz="2000" dirty="0">
                <a:solidFill>
                  <a:srgbClr val="FFFFFF"/>
                </a:solidFill>
              </a:rPr>
              <a:t>Common threats include buffer overflows, memory leaks, SQL injection, and unsafe input handling. These can be mitigated early using automated tools like </a:t>
            </a:r>
            <a:r>
              <a:rPr lang="en-US" sz="2000" dirty="0" err="1">
                <a:solidFill>
                  <a:srgbClr val="FFFFFF"/>
                </a:solidFill>
              </a:rPr>
              <a:t>Cppcheck</a:t>
            </a:r>
            <a:r>
              <a:rPr lang="en-US" sz="2000" dirty="0">
                <a:solidFill>
                  <a:srgbClr val="FFFFFF"/>
                </a:solidFill>
              </a:rPr>
              <a:t>, Clang-Tidy, and SonarQube in the build pipeline.</a:t>
            </a:r>
            <a:endParaRPr lang="en-US" dirty="0"/>
          </a:p>
          <a:p>
            <a:pPr marL="228600" lvl="0" indent="-88900" algn="l" rtl="0">
              <a:lnSpc>
                <a:spcPct val="90000"/>
              </a:lnSpc>
              <a:spcBef>
                <a:spcPts val="1000"/>
              </a:spcBef>
              <a:spcAft>
                <a:spcPts val="0"/>
              </a:spcAft>
              <a:buClr>
                <a:schemeClr val="lt1"/>
              </a:buClr>
              <a:buSzPts val="2200"/>
              <a:buNone/>
            </a:pPr>
            <a:endParaRPr/>
          </a:p>
        </p:txBody>
      </p:sp>
      <p:graphicFrame>
        <p:nvGraphicFramePr>
          <p:cNvPr id="161" name="Google Shape;161;p4" descr="Alt text required"/>
          <p:cNvGraphicFramePr/>
          <p:nvPr>
            <p:extLst>
              <p:ext uri="{D42A27DB-BD31-4B8C-83A1-F6EECF244321}">
                <p14:modId xmlns:p14="http://schemas.microsoft.com/office/powerpoint/2010/main" val="1709605578"/>
              </p:ext>
            </p:extLst>
          </p:nvPr>
        </p:nvGraphicFramePr>
        <p:xfrm>
          <a:off x="3181669" y="2531742"/>
          <a:ext cx="7835225" cy="4335326"/>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894416">
                <a:tc>
                  <a:txBody>
                    <a:bodyPr/>
                    <a:lstStyle/>
                    <a:p>
                      <a:pPr marL="0" marR="0" lvl="0" indent="0" algn="ctr" rtl="0">
                        <a:lnSpc>
                          <a:spcPct val="100000"/>
                        </a:lnSpc>
                        <a:spcBef>
                          <a:spcPts val="0"/>
                        </a:spcBef>
                        <a:spcAft>
                          <a:spcPts val="0"/>
                        </a:spcAft>
                        <a:buSzPts val="3600"/>
                        <a:buFont typeface="Arial"/>
                        <a:buNone/>
                      </a:pPr>
                      <a:r>
                        <a:rPr lang="en-US" sz="1600" u="none" strike="noStrike" cap="none" dirty="0">
                          <a:solidFill>
                            <a:schemeClr val="tx1"/>
                          </a:solidFill>
                        </a:rPr>
                        <a:t>Likely</a:t>
                      </a:r>
                      <a:endParaRPr lang="en-US" sz="1600" u="none" strike="noStrike" cap="none">
                        <a:solidFill>
                          <a:schemeClr val="tx1"/>
                        </a:solidFill>
                      </a:endParaRPr>
                    </a:p>
                    <a:p>
                      <a:pPr marL="285750" lvl="0" indent="-285750" algn="ctr">
                        <a:lnSpc>
                          <a:spcPct val="100000"/>
                        </a:lnSpc>
                        <a:spcBef>
                          <a:spcPts val="0"/>
                        </a:spcBef>
                        <a:spcAft>
                          <a:spcPts val="0"/>
                        </a:spcAft>
                        <a:buFont typeface="Arial"/>
                        <a:buChar char="•"/>
                      </a:pPr>
                      <a:r>
                        <a:rPr lang="en-US" sz="1600" b="0" i="0" u="none" strike="noStrike" cap="none" noProof="0" dirty="0">
                          <a:solidFill>
                            <a:schemeClr val="tx1"/>
                          </a:solidFill>
                          <a:latin typeface="Arial"/>
                        </a:rPr>
                        <a:t>Uninitialized variables (STD-002)</a:t>
                      </a:r>
                      <a:endParaRPr lang="en-US" sz="1600">
                        <a:solidFill>
                          <a:schemeClr val="tx1"/>
                        </a:solidFill>
                      </a:endParaRPr>
                    </a:p>
                    <a:p>
                      <a:pPr marL="285750" lvl="0" indent="-285750" algn="ctr">
                        <a:lnSpc>
                          <a:spcPct val="100000"/>
                        </a:lnSpc>
                        <a:spcBef>
                          <a:spcPts val="0"/>
                        </a:spcBef>
                        <a:spcAft>
                          <a:spcPts val="0"/>
                        </a:spcAft>
                        <a:buFont typeface="Arial"/>
                        <a:buChar char="•"/>
                      </a:pPr>
                      <a:r>
                        <a:rPr lang="en-US" sz="1600" b="0" i="0" u="none" strike="noStrike" cap="none" noProof="0" dirty="0">
                          <a:solidFill>
                            <a:schemeClr val="tx1"/>
                          </a:solidFill>
                          <a:latin typeface="Arial"/>
                        </a:rPr>
                        <a:t>Unsafe strings (STD-003)</a:t>
                      </a:r>
                      <a:endParaRPr lang="en-US" sz="1600">
                        <a:solidFill>
                          <a:schemeClr val="tx1"/>
                        </a:solidFill>
                      </a:endParaRPr>
                    </a:p>
                    <a:p>
                      <a:pPr marL="285750" lvl="0" indent="-285750" algn="ctr">
                        <a:lnSpc>
                          <a:spcPct val="100000"/>
                        </a:lnSpc>
                        <a:spcBef>
                          <a:spcPts val="0"/>
                        </a:spcBef>
                        <a:spcAft>
                          <a:spcPts val="0"/>
                        </a:spcAft>
                        <a:buFont typeface="Arial"/>
                        <a:buChar char="•"/>
                      </a:pPr>
                      <a:r>
                        <a:rPr lang="en-US" sz="1600" b="0" i="0" u="none" strike="noStrike" cap="none" noProof="0" dirty="0">
                          <a:solidFill>
                            <a:schemeClr val="tx1"/>
                          </a:solidFill>
                          <a:latin typeface="Arial"/>
                        </a:rPr>
                        <a:t>Input validation gaps (STD-008)</a:t>
                      </a:r>
                      <a:endParaRPr lang="en-US" sz="1600">
                        <a:solidFill>
                          <a:schemeClr val="tx1"/>
                        </a:solidFill>
                      </a:endParaRPr>
                    </a:p>
                    <a:p>
                      <a:pPr marL="285750" lvl="0" indent="-285750" algn="ctr">
                        <a:lnSpc>
                          <a:spcPct val="100000"/>
                        </a:lnSpc>
                        <a:spcBef>
                          <a:spcPts val="0"/>
                        </a:spcBef>
                        <a:spcAft>
                          <a:spcPts val="0"/>
                        </a:spcAft>
                        <a:buFont typeface="Arial"/>
                        <a:buChar char="•"/>
                      </a:pPr>
                      <a:r>
                        <a:rPr lang="en-US" sz="1600" b="0" i="0" u="none" strike="noStrike" cap="none" noProof="0" dirty="0">
                          <a:solidFill>
                            <a:schemeClr val="tx1"/>
                          </a:solidFill>
                          <a:latin typeface="Arial"/>
                        </a:rPr>
                        <a:t>Memory mismanagement (STD-005)</a:t>
                      </a:r>
                      <a:endParaRPr lang="en-US" sz="1600">
                        <a:solidFill>
                          <a:schemeClr val="tx1"/>
                        </a:solidFill>
                      </a:endParaRPr>
                    </a:p>
                    <a:p>
                      <a:pPr marL="0" marR="0" lvl="0" indent="0" algn="ctr">
                        <a:lnSpc>
                          <a:spcPct val="100000"/>
                        </a:lnSpc>
                        <a:spcBef>
                          <a:spcPts val="0"/>
                        </a:spcBef>
                        <a:spcAft>
                          <a:spcPts val="0"/>
                        </a:spcAft>
                        <a:buSzPts val="3600"/>
                        <a:buFont typeface="Arial"/>
                        <a:buNone/>
                      </a:pPr>
                      <a:endParaRPr lang="en-US" sz="1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SzPts val="3600"/>
                        <a:buFont typeface="Arial"/>
                        <a:buNone/>
                      </a:pPr>
                      <a:r>
                        <a:rPr lang="en-US" sz="1600" u="none" strike="noStrike" cap="none" dirty="0">
                          <a:solidFill>
                            <a:schemeClr val="tx1"/>
                          </a:solidFill>
                        </a:rPr>
                        <a:t>Priority</a:t>
                      </a:r>
                      <a:endParaRPr lang="en-US" sz="1600" u="none" strike="noStrike" cap="none">
                        <a:solidFill>
                          <a:schemeClr val="tx1"/>
                        </a:solidFill>
                      </a:endParaRPr>
                    </a:p>
                    <a:p>
                      <a:pPr marL="285750" lvl="0" indent="-285750" algn="ctr">
                        <a:lnSpc>
                          <a:spcPct val="100000"/>
                        </a:lnSpc>
                        <a:spcBef>
                          <a:spcPts val="0"/>
                        </a:spcBef>
                        <a:spcAft>
                          <a:spcPts val="0"/>
                        </a:spcAft>
                        <a:buFont typeface="Arial"/>
                        <a:buChar char="•"/>
                      </a:pPr>
                      <a:r>
                        <a:rPr lang="en-US" sz="1600" b="0" i="0" u="none" strike="noStrike" cap="none" noProof="0" dirty="0">
                          <a:solidFill>
                            <a:schemeClr val="tx1"/>
                          </a:solidFill>
                          <a:latin typeface="Arial"/>
                        </a:rPr>
                        <a:t>Input validation (STD-008) and memory protection (STD-005) are </a:t>
                      </a:r>
                      <a:r>
                        <a:rPr lang="en-US" sz="1600" b="1" i="0" u="none" strike="noStrike" cap="none" noProof="0" dirty="0">
                          <a:solidFill>
                            <a:schemeClr val="tx1"/>
                          </a:solidFill>
                          <a:latin typeface="Arial"/>
                        </a:rPr>
                        <a:t>highest priority</a:t>
                      </a:r>
                      <a:r>
                        <a:rPr lang="en-US" sz="1600" b="0" i="0" u="none" strike="noStrike" cap="none" noProof="0" dirty="0">
                          <a:solidFill>
                            <a:schemeClr val="tx1"/>
                          </a:solidFill>
                          <a:latin typeface="Arial"/>
                        </a:rPr>
                        <a:t> due to exploitability and impact.</a:t>
                      </a:r>
                      <a:endParaRPr lang="en-US" sz="1600">
                        <a:solidFill>
                          <a:schemeClr val="tx1"/>
                        </a:solidFill>
                      </a:endParaRPr>
                    </a:p>
                    <a:p>
                      <a:pPr marL="285750" lvl="0" indent="-285750" algn="ctr">
                        <a:lnSpc>
                          <a:spcPct val="100000"/>
                        </a:lnSpc>
                        <a:spcBef>
                          <a:spcPts val="0"/>
                        </a:spcBef>
                        <a:spcAft>
                          <a:spcPts val="0"/>
                        </a:spcAft>
                        <a:buFont typeface="Arial"/>
                        <a:buChar char="•"/>
                      </a:pPr>
                      <a:r>
                        <a:rPr lang="en-US" sz="1600" b="0" i="0" u="none" strike="noStrike" cap="none" noProof="0" dirty="0">
                          <a:solidFill>
                            <a:schemeClr val="tx1"/>
                          </a:solidFill>
                          <a:latin typeface="Arial"/>
                        </a:rPr>
                        <a:t>Concurrency (STD-010) and file handling (STD-009) also require consistent attention.</a:t>
                      </a:r>
                      <a:endParaRPr lang="en-US" sz="1600">
                        <a:solidFill>
                          <a:schemeClr val="tx1"/>
                        </a:solidFill>
                      </a:endParaRPr>
                    </a:p>
                    <a:p>
                      <a:pPr marL="0" marR="0" lvl="0" indent="0" algn="ctr">
                        <a:lnSpc>
                          <a:spcPct val="100000"/>
                        </a:lnSpc>
                        <a:spcBef>
                          <a:spcPts val="0"/>
                        </a:spcBef>
                        <a:spcAft>
                          <a:spcPts val="0"/>
                        </a:spcAft>
                        <a:buSzPts val="3600"/>
                        <a:buFont typeface="Arial"/>
                        <a:buNone/>
                      </a:pPr>
                      <a:endParaRPr lang="en-US" sz="1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957916">
                <a:tc>
                  <a:txBody>
                    <a:bodyPr/>
                    <a:lstStyle/>
                    <a:p>
                      <a:pPr marL="0" marR="0" lvl="0" indent="0" algn="ctr" rtl="0">
                        <a:lnSpc>
                          <a:spcPct val="100000"/>
                        </a:lnSpc>
                        <a:spcBef>
                          <a:spcPts val="0"/>
                        </a:spcBef>
                        <a:spcAft>
                          <a:spcPts val="0"/>
                        </a:spcAft>
                        <a:buSzPts val="3600"/>
                        <a:buFont typeface="Arial"/>
                        <a:buNone/>
                      </a:pPr>
                      <a:r>
                        <a:rPr lang="en-US" sz="1600" u="none" strike="noStrike" cap="none" dirty="0">
                          <a:solidFill>
                            <a:schemeClr val="tx1"/>
                          </a:solidFill>
                        </a:rPr>
                        <a:t>Low priority</a:t>
                      </a:r>
                      <a:endParaRPr lang="en-US" sz="1600" u="none" strike="noStrike" cap="none">
                        <a:solidFill>
                          <a:schemeClr val="tx1"/>
                        </a:solidFill>
                      </a:endParaRPr>
                    </a:p>
                    <a:p>
                      <a:pPr marL="285750" lvl="0" indent="-285750" algn="ctr">
                        <a:lnSpc>
                          <a:spcPct val="100000"/>
                        </a:lnSpc>
                        <a:spcBef>
                          <a:spcPts val="0"/>
                        </a:spcBef>
                        <a:spcAft>
                          <a:spcPts val="0"/>
                        </a:spcAft>
                        <a:buFont typeface="Arial"/>
                        <a:buChar char="•"/>
                      </a:pPr>
                      <a:r>
                        <a:rPr lang="en-US" sz="1600" b="0" i="0" u="none" strike="noStrike" cap="none" noProof="0" dirty="0">
                          <a:solidFill>
                            <a:schemeClr val="tx1"/>
                          </a:solidFill>
                          <a:latin typeface="Arial"/>
                        </a:rPr>
                        <a:t>Misused assertions (STD-006) have low severity and cost.</a:t>
                      </a:r>
                      <a:endParaRPr lang="en-US" sz="1600">
                        <a:solidFill>
                          <a:schemeClr val="tx1"/>
                        </a:solidFill>
                      </a:endParaRPr>
                    </a:p>
                    <a:p>
                      <a:pPr marL="285750" lvl="0" indent="-285750" algn="ctr">
                        <a:lnSpc>
                          <a:spcPct val="100000"/>
                        </a:lnSpc>
                        <a:spcBef>
                          <a:spcPts val="0"/>
                        </a:spcBef>
                        <a:spcAft>
                          <a:spcPts val="0"/>
                        </a:spcAft>
                        <a:buFont typeface="Arial"/>
                        <a:buChar char="•"/>
                      </a:pPr>
                      <a:r>
                        <a:rPr lang="en-US" sz="1600" b="0" i="0" u="none" strike="noStrike" cap="none" noProof="0" dirty="0">
                          <a:solidFill>
                            <a:schemeClr val="tx1"/>
                          </a:solidFill>
                          <a:latin typeface="Arial"/>
                        </a:rPr>
                        <a:t>Compiler often catches these; manual audits still needed.</a:t>
                      </a:r>
                      <a:endParaRPr lang="en-US" sz="1600">
                        <a:solidFill>
                          <a:schemeClr val="tx1"/>
                        </a:solidFill>
                      </a:endParaRPr>
                    </a:p>
                    <a:p>
                      <a:pPr marL="0" marR="0" lvl="0" indent="0" algn="ctr">
                        <a:lnSpc>
                          <a:spcPct val="100000"/>
                        </a:lnSpc>
                        <a:spcBef>
                          <a:spcPts val="0"/>
                        </a:spcBef>
                        <a:spcAft>
                          <a:spcPts val="0"/>
                        </a:spcAft>
                        <a:buSzPts val="3600"/>
                        <a:buFont typeface="Arial"/>
                        <a:buNone/>
                      </a:pPr>
                      <a:endParaRPr lang="en-US" sz="1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chemeClr val="tx1"/>
                          </a:solidFill>
                        </a:rPr>
                        <a:t>Unlikely</a:t>
                      </a:r>
                      <a:endParaRPr sz="1600" u="none" strike="noStrike" cap="none">
                        <a:solidFill>
                          <a:schemeClr val="tx1"/>
                        </a:solidFill>
                      </a:endParaRPr>
                    </a:p>
                    <a:p>
                      <a:pPr marL="0" marR="0" lvl="0" indent="0" algn="ctr">
                        <a:lnSpc>
                          <a:spcPct val="100000"/>
                        </a:lnSpc>
                        <a:spcBef>
                          <a:spcPts val="0"/>
                        </a:spcBef>
                        <a:spcAft>
                          <a:spcPts val="0"/>
                        </a:spcAft>
                        <a:buNone/>
                      </a:pPr>
                      <a:r>
                        <a:rPr lang="en-US" sz="1600" b="0" i="0" u="none" strike="noStrike" cap="none" noProof="0" dirty="0">
                          <a:solidFill>
                            <a:schemeClr val="tx1"/>
                          </a:solidFill>
                          <a:latin typeface="Arial"/>
                        </a:rPr>
                        <a:t>Data type misuse (STD-001) and assertion errors (STD-006) are uncommon due to compiler support and modern dev tools, but still worth addressing.</a:t>
                      </a:r>
                      <a:endParaRPr sz="160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55000" lnSpcReduction="20000"/>
          </a:bodyPr>
          <a:lstStyle/>
          <a:p>
            <a:pPr marL="571500" indent="-457200">
              <a:buSzPts val="2200"/>
              <a:buAutoNum type="arabicPeriod"/>
            </a:pPr>
            <a:r>
              <a:rPr lang="en-US" dirty="0"/>
              <a:t>Validate Input Data</a:t>
            </a:r>
            <a:br>
              <a:rPr lang="en-US" dirty="0"/>
            </a:br>
            <a:r>
              <a:rPr lang="en-US" dirty="0"/>
              <a:t> → STD-001, STD-002, STD-003, STD-004, STD-008</a:t>
            </a:r>
          </a:p>
          <a:p>
            <a:pPr marL="571500" indent="-457200">
              <a:buSzPts val="2200"/>
              <a:buAutoNum type="arabicPeriod"/>
            </a:pPr>
            <a:r>
              <a:rPr lang="en-US" dirty="0"/>
              <a:t>Heed Compiler Warnings</a:t>
            </a:r>
            <a:br>
              <a:rPr lang="en-US" dirty="0"/>
            </a:br>
            <a:r>
              <a:rPr lang="en-US" dirty="0"/>
              <a:t> → STD-001</a:t>
            </a:r>
          </a:p>
          <a:p>
            <a:pPr marL="571500" indent="-457200">
              <a:buSzPts val="2200"/>
              <a:buAutoNum type="arabicPeriod"/>
            </a:pPr>
            <a:r>
              <a:rPr lang="en-US" dirty="0"/>
              <a:t>Architect for Security</a:t>
            </a:r>
            <a:br>
              <a:rPr lang="en-US" dirty="0"/>
            </a:br>
            <a:r>
              <a:rPr lang="en-US" dirty="0"/>
              <a:t> → STD-004, STD-005, STD-007, STD-010</a:t>
            </a:r>
          </a:p>
          <a:p>
            <a:pPr marL="571500" indent="-457200">
              <a:buSzPts val="2200"/>
              <a:buAutoNum type="arabicPeriod"/>
            </a:pPr>
            <a:r>
              <a:rPr lang="en-US" dirty="0"/>
              <a:t>Keep It Simple</a:t>
            </a:r>
            <a:br>
              <a:rPr lang="en-US" dirty="0"/>
            </a:br>
            <a:r>
              <a:rPr lang="en-US" dirty="0"/>
              <a:t> → STD-006</a:t>
            </a:r>
          </a:p>
          <a:p>
            <a:pPr marL="571500" indent="-457200">
              <a:buSzPts val="2200"/>
              <a:buAutoNum type="arabicPeriod"/>
            </a:pPr>
            <a:r>
              <a:rPr lang="en-US" dirty="0"/>
              <a:t>Default Deny</a:t>
            </a:r>
            <a:br>
              <a:rPr lang="en-US" dirty="0"/>
            </a:br>
            <a:r>
              <a:rPr lang="en-US" dirty="0"/>
              <a:t> → STD-008, STD-009</a:t>
            </a:r>
            <a:endParaRPr lang="en-US"/>
          </a:p>
          <a:p>
            <a:pPr marL="571500" indent="-457200">
              <a:buSzPts val="2200"/>
              <a:buAutoNum type="arabicPeriod"/>
            </a:pPr>
            <a:r>
              <a:rPr lang="en-US" dirty="0"/>
              <a:t>Least Privilege</a:t>
            </a:r>
            <a:br>
              <a:rPr lang="en-US" dirty="0"/>
            </a:br>
            <a:r>
              <a:rPr lang="en-US" dirty="0"/>
              <a:t> → STD-009</a:t>
            </a:r>
          </a:p>
          <a:p>
            <a:pPr marL="571500" indent="-457200">
              <a:buSzPts val="2200"/>
              <a:buAutoNum type="arabicPeriod"/>
            </a:pPr>
            <a:r>
              <a:rPr lang="en-US" dirty="0"/>
              <a:t>Sanitize Outbound Data</a:t>
            </a:r>
            <a:br>
              <a:rPr lang="en-US" dirty="0"/>
            </a:br>
            <a:r>
              <a:rPr lang="en-US" dirty="0"/>
              <a:t> → STD-003, STD-004, STD-008, STD-009</a:t>
            </a:r>
          </a:p>
          <a:p>
            <a:pPr marL="571500" indent="-457200">
              <a:buSzPts val="2200"/>
              <a:buAutoNum type="arabicPeriod"/>
            </a:pPr>
            <a:r>
              <a:rPr lang="en-US" dirty="0"/>
              <a:t>Practice Defense in Depth</a:t>
            </a:r>
            <a:br>
              <a:rPr lang="en-US" dirty="0"/>
            </a:br>
            <a:r>
              <a:rPr lang="en-US" dirty="0"/>
              <a:t> → STD-005, STD-010</a:t>
            </a:r>
          </a:p>
          <a:p>
            <a:pPr marL="571500" indent="-457200">
              <a:buSzPts val="2200"/>
              <a:buAutoNum type="arabicPeriod"/>
            </a:pPr>
            <a:r>
              <a:rPr lang="en-US" dirty="0"/>
              <a:t>Use </a:t>
            </a:r>
            <a:r>
              <a:rPr lang="en-US" dirty="0">
                <a:solidFill>
                  <a:srgbClr val="FFFFFF"/>
                </a:solidFill>
              </a:rPr>
              <a:t>Effective QA Techniques</a:t>
            </a:r>
            <a:br>
              <a:rPr lang="en-US" dirty="0"/>
            </a:br>
            <a:r>
              <a:rPr lang="en-US" dirty="0">
                <a:solidFill>
                  <a:srgbClr val="FFFFFF"/>
                </a:solidFill>
              </a:rPr>
              <a:t> → Applies to all standards (STD-001 to STD-010)</a:t>
            </a:r>
            <a:endParaRPr lang="en-US" dirty="0"/>
          </a:p>
          <a:p>
            <a:pPr marL="571500" indent="-457200">
              <a:buSzPts val="2200"/>
              <a:buAutoNum type="arabicPeriod"/>
            </a:pPr>
            <a:r>
              <a:rPr lang="en-US" dirty="0">
                <a:solidFill>
                  <a:srgbClr val="FFFFFF"/>
                </a:solidFill>
              </a:rPr>
              <a:t>Adopt Secure Coding Standards</a:t>
            </a:r>
            <a:br>
              <a:rPr lang="en-US" dirty="0"/>
            </a:br>
            <a:r>
              <a:rPr lang="en-US" dirty="0">
                <a:solidFill>
                  <a:srgbClr val="FFFFFF"/>
                </a:solidFill>
              </a:rPr>
              <a:t> → Applies to all standards (STD-001 to STD-010)</a:t>
            </a:r>
            <a:endParaRPr lang="en-US" dirty="0"/>
          </a:p>
          <a:p>
            <a:pPr lvl="0" indent="-457200" algn="l">
              <a:lnSpc>
                <a:spcPct val="90000"/>
              </a:lnSpc>
              <a:spcBef>
                <a:spcPts val="0"/>
              </a:spcBef>
              <a:spcAft>
                <a:spcPts val="0"/>
              </a:spcAft>
              <a:buClr>
                <a:schemeClr val="lt1"/>
              </a:buClr>
              <a:buSzPts val="2200"/>
              <a:buAutoNum type="arabicPeriod"/>
            </a:pP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8079317" cy="4024125"/>
          </a:xfrm>
          <a:prstGeom prst="rect">
            <a:avLst/>
          </a:prstGeom>
          <a:noFill/>
          <a:ln>
            <a:noFill/>
          </a:ln>
        </p:spPr>
        <p:txBody>
          <a:bodyPr spcFirstLastPara="1" wrap="square" lIns="91425" tIns="45700" rIns="91425" bIns="45700" anchor="t" anchorCtr="0">
            <a:normAutofit fontScale="55000" lnSpcReduction="20000"/>
          </a:bodyPr>
          <a:lstStyle/>
          <a:p>
            <a:pPr marL="571500" indent="-457200">
              <a:buSzPts val="2000"/>
              <a:buAutoNum type="arabicPeriod"/>
            </a:pPr>
            <a:r>
              <a:rPr lang="en-US" sz="2000" b="1" dirty="0"/>
              <a:t>STD-005 – Memory Protection</a:t>
            </a:r>
            <a:br>
              <a:rPr lang="en-US" sz="2000" b="1" dirty="0"/>
            </a:br>
            <a:r>
              <a:rPr lang="en-US" sz="2000" b="1" dirty="0"/>
              <a:t> </a:t>
            </a:r>
            <a:r>
              <a:rPr lang="en-US" sz="2000" dirty="0"/>
              <a:t>Critical for preventing buffer overflows, use-after-free, and memory leaks. High severity and high likelihood.</a:t>
            </a:r>
            <a:endParaRPr lang="en-US" dirty="0"/>
          </a:p>
          <a:p>
            <a:pPr marL="571500" indent="-457200">
              <a:buSzPts val="2000"/>
              <a:buAutoNum type="arabicPeriod"/>
            </a:pPr>
            <a:r>
              <a:rPr lang="en-US" sz="2000" b="1" dirty="0"/>
              <a:t>STD-008 – Input Validation</a:t>
            </a:r>
            <a:br>
              <a:rPr lang="en-US" sz="2000" b="1" dirty="0"/>
            </a:br>
            <a:r>
              <a:rPr lang="en-US" sz="2000" b="1" dirty="0"/>
              <a:t> </a:t>
            </a:r>
            <a:r>
              <a:rPr lang="en-US" sz="2000" dirty="0"/>
              <a:t>Directly defends against injection attacks and logic corruption. Frequently exploited and high impact.</a:t>
            </a:r>
            <a:endParaRPr lang="en-US" dirty="0"/>
          </a:p>
          <a:p>
            <a:pPr marL="571500" indent="-457200">
              <a:buSzPts val="2000"/>
              <a:buAutoNum type="arabicPeriod"/>
            </a:pPr>
            <a:r>
              <a:rPr lang="en-US" sz="2000" b="1" dirty="0"/>
              <a:t>STD-004 – SQL Injection</a:t>
            </a:r>
            <a:br>
              <a:rPr lang="en-US" sz="2000" b="1" dirty="0"/>
            </a:br>
            <a:r>
              <a:rPr lang="en-US" sz="2000" b="1" dirty="0"/>
              <a:t> </a:t>
            </a:r>
            <a:r>
              <a:rPr lang="en-US" sz="2000" dirty="0"/>
              <a:t>A common attack vector with major data breach potential. Moderate likelihood, but severe consequence.</a:t>
            </a:r>
            <a:endParaRPr lang="en-US" dirty="0"/>
          </a:p>
          <a:p>
            <a:pPr marL="571500" indent="-457200">
              <a:buSzPts val="2000"/>
              <a:buAutoNum type="arabicPeriod"/>
            </a:pPr>
            <a:r>
              <a:rPr lang="en-US" sz="2000" b="1" dirty="0"/>
              <a:t>STD-003 – String Correctness</a:t>
            </a:r>
            <a:br>
              <a:rPr lang="en-US" sz="2000" b="1" dirty="0"/>
            </a:br>
            <a:r>
              <a:rPr lang="en-US" sz="2000" b="1" dirty="0"/>
              <a:t> </a:t>
            </a:r>
            <a:r>
              <a:rPr lang="en-US" sz="2000" dirty="0"/>
              <a:t>Poor handling of raw strings often causes overflows. Frequently observed in legacy code.</a:t>
            </a:r>
            <a:endParaRPr lang="en-US" dirty="0"/>
          </a:p>
          <a:p>
            <a:pPr marL="571500" indent="-457200">
              <a:buSzPts val="2000"/>
              <a:buAutoNum type="arabicPeriod"/>
            </a:pPr>
            <a:r>
              <a:rPr lang="en-US" sz="2000" b="1" dirty="0"/>
              <a:t>STD-010 – Concurrency Safety</a:t>
            </a:r>
            <a:br>
              <a:rPr lang="en-US" sz="2000" b="1" dirty="0"/>
            </a:br>
            <a:r>
              <a:rPr lang="en-US" sz="2000" b="1" dirty="0"/>
              <a:t> </a:t>
            </a:r>
            <a:r>
              <a:rPr lang="en-US" sz="2000" dirty="0"/>
              <a:t>Race conditions and deadlocks affect reliability and are hard to detect manually.</a:t>
            </a:r>
            <a:endParaRPr lang="en-US" dirty="0"/>
          </a:p>
          <a:p>
            <a:pPr marL="571500" indent="-457200">
              <a:buSzPts val="2000"/>
              <a:buAutoNum type="arabicPeriod"/>
            </a:pPr>
            <a:r>
              <a:rPr lang="en-US" sz="2000" b="1" dirty="0"/>
              <a:t>STD-009 – Secure File Handling</a:t>
            </a:r>
            <a:br>
              <a:rPr lang="en-US" sz="2000" b="1" dirty="0"/>
            </a:br>
            <a:r>
              <a:rPr lang="en-US" sz="2000" b="1" dirty="0"/>
              <a:t> </a:t>
            </a:r>
            <a:r>
              <a:rPr lang="en-US" sz="2000" dirty="0"/>
              <a:t>Protects against unauthorized access and file manipulation. Important for access control integrity.</a:t>
            </a:r>
            <a:endParaRPr lang="en-US" dirty="0"/>
          </a:p>
          <a:p>
            <a:pPr marL="571500" indent="-457200">
              <a:buSzPts val="2000"/>
              <a:buAutoNum type="arabicPeriod"/>
            </a:pPr>
            <a:r>
              <a:rPr lang="en-US" sz="2000" b="1" dirty="0"/>
              <a:t>STD-002 – Data Initialization</a:t>
            </a:r>
            <a:br>
              <a:rPr lang="en-US" sz="2000" b="1" dirty="0"/>
            </a:br>
            <a:r>
              <a:rPr lang="en-US" sz="2000" b="1" dirty="0"/>
              <a:t> </a:t>
            </a:r>
            <a:r>
              <a:rPr lang="en-US" sz="2000" dirty="0"/>
              <a:t>Uninitialized variables can lead to unpredictable behavior and security risks.</a:t>
            </a:r>
            <a:endParaRPr lang="en-US" dirty="0"/>
          </a:p>
          <a:p>
            <a:pPr marL="571500" indent="-457200">
              <a:buSzPts val="2000"/>
              <a:buAutoNum type="arabicPeriod"/>
            </a:pPr>
            <a:r>
              <a:rPr lang="en-US" sz="2000" b="1" dirty="0"/>
              <a:t>STD-007 – Exception Handling</a:t>
            </a:r>
            <a:br>
              <a:rPr lang="en-US" sz="2000" b="1" dirty="0"/>
            </a:br>
            <a:r>
              <a:rPr lang="en-US" sz="2000" b="1" dirty="0"/>
              <a:t> </a:t>
            </a:r>
            <a:r>
              <a:rPr lang="en-US" sz="2000" dirty="0"/>
              <a:t>Essential for stability and secure error propagation.</a:t>
            </a:r>
            <a:endParaRPr lang="en-US" dirty="0"/>
          </a:p>
          <a:p>
            <a:pPr marL="571500" indent="-457200">
              <a:buSzPts val="2000"/>
              <a:buAutoNum type="arabicPeriod"/>
            </a:pPr>
            <a:r>
              <a:rPr lang="en-US" sz="2000" b="1" dirty="0"/>
              <a:t>STD-001 – Data Type Safety</a:t>
            </a:r>
            <a:br>
              <a:rPr lang="en-US" sz="2000" b="1" dirty="0"/>
            </a:br>
            <a:r>
              <a:rPr lang="en-US" sz="2000" dirty="0"/>
              <a:t> Prevents logic errors and hidden bugs due to type mismatch. Caught early by most compilers.</a:t>
            </a:r>
            <a:endParaRPr lang="en-US" dirty="0"/>
          </a:p>
          <a:p>
            <a:pPr marL="571500" indent="-457200">
              <a:buSzPts val="2000"/>
              <a:buAutoNum type="arabicPeriod"/>
            </a:pPr>
            <a:r>
              <a:rPr lang="en-US" sz="2000" b="1" dirty="0"/>
              <a:t>STD-006 – Assertions</a:t>
            </a:r>
            <a:br>
              <a:rPr lang="en-US" sz="2000" b="1" dirty="0"/>
            </a:br>
            <a:r>
              <a:rPr lang="en-US" sz="2000" dirty="0"/>
              <a:t> Low risk in production but still important to replace with proper error handling logic.</a:t>
            </a:r>
            <a:endParaRPr lang="en-US" dirty="0"/>
          </a:p>
          <a:p>
            <a:pPr marL="228600" lvl="0" indent="-228600" algn="l">
              <a:lnSpc>
                <a:spcPct val="90000"/>
              </a:lnSpc>
              <a:spcBef>
                <a:spcPts val="0"/>
              </a:spcBef>
              <a:spcAft>
                <a:spcPts val="0"/>
              </a:spcAft>
              <a:buClr>
                <a:schemeClr val="lt1"/>
              </a:buClr>
              <a:buSzPts val="2000"/>
              <a:buAutoNum type="arabicPeriod"/>
            </a:pPr>
            <a:endParaRPr lang="en-US" sz="20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5" name="TextBox 4">
            <a:extLst>
              <a:ext uri="{FF2B5EF4-FFF2-40B4-BE49-F238E27FC236}">
                <a16:creationId xmlns:a16="http://schemas.microsoft.com/office/drawing/2014/main" id="{C3DB6933-8577-3F08-D804-DD09C67091CE}"/>
              </a:ext>
            </a:extLst>
          </p:cNvPr>
          <p:cNvSpPr txBox="1"/>
          <p:nvPr/>
        </p:nvSpPr>
        <p:spPr>
          <a:xfrm>
            <a:off x="9275233" y="2194984"/>
            <a:ext cx="2214034"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chemeClr val="bg1"/>
                </a:solidFill>
                <a:latin typeface="Century Gothic"/>
              </a:rPr>
              <a:t>Ranking System:</a:t>
            </a:r>
            <a:br>
              <a:rPr lang="en-US" sz="1100" b="1" dirty="0">
                <a:latin typeface="Century Gothic"/>
              </a:rPr>
            </a:br>
            <a:r>
              <a:rPr lang="en-US" sz="1100" dirty="0">
                <a:solidFill>
                  <a:schemeClr val="bg1"/>
                </a:solidFill>
                <a:latin typeface="Century Gothic"/>
              </a:rPr>
              <a:t>Standards were prioritized based on severity, likelihood of occurrence, and remediation cost using a 1–5 scale. Vulnerabilities that are easy to exploit and expensive to fix post-deployment were ranked highest (e.g., memory misuse, input validation).</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buSzPts val="2000"/>
            </a:pPr>
            <a:r>
              <a:rPr lang="en-US" sz="2000" b="1" dirty="0"/>
              <a:t>Encryption in Flight</a:t>
            </a:r>
            <a:br>
              <a:rPr lang="en-US" sz="2000" b="1" dirty="0"/>
            </a:br>
            <a:r>
              <a:rPr lang="en-US" sz="2000" dirty="0"/>
              <a:t> All data transmitted between clients, servers, and third-party services must use TLS 1.3. This protects against eavesdropping, tampering, and man-in-the-middle attacks during network communication.</a:t>
            </a:r>
            <a:endParaRPr lang="en-US" sz="1600" dirty="0"/>
          </a:p>
          <a:p>
            <a:pPr>
              <a:buSzPts val="2000"/>
            </a:pPr>
            <a:r>
              <a:rPr lang="en-US" sz="2000" b="1" dirty="0"/>
              <a:t>Encryption at Rest</a:t>
            </a:r>
            <a:br>
              <a:rPr lang="en-US" sz="2000" b="1" dirty="0"/>
            </a:br>
            <a:r>
              <a:rPr lang="en-US" sz="2000" dirty="0"/>
              <a:t> Sensitive data stored on local drives or databases is encrypted using AES-256. Full-disk encryption is mandated for all devices handling protected or customer data.</a:t>
            </a:r>
            <a:endParaRPr lang="en-US" dirty="0"/>
          </a:p>
          <a:p>
            <a:pPr>
              <a:buSzPts val="2000"/>
            </a:pPr>
            <a:r>
              <a:rPr lang="en-US" sz="2000" b="1" dirty="0"/>
              <a:t>Encryption in Use</a:t>
            </a:r>
            <a:br>
              <a:rPr lang="en-US" sz="2000" b="1" dirty="0"/>
            </a:br>
            <a:r>
              <a:rPr lang="en-US" sz="2000" b="1" dirty="0"/>
              <a:t> </a:t>
            </a:r>
            <a:r>
              <a:rPr lang="en-US" sz="2000" dirty="0"/>
              <a:t>While data is being actively processed, it is protected using secure memory handling techniques. For high-risk operations (e.g., financial calculations), hardware-level isolation such as Intel SGX enclaves may be used.</a:t>
            </a:r>
            <a:endParaRPr lang="en-US" dirty="0"/>
          </a:p>
          <a:p>
            <a:pPr marL="0" lvl="0" indent="0" algn="l">
              <a:lnSpc>
                <a:spcPct val="90000"/>
              </a:lnSpc>
              <a:spcBef>
                <a:spcPts val="0"/>
              </a:spcBef>
              <a:spcAft>
                <a:spcPts val="0"/>
              </a:spcAft>
              <a:buClr>
                <a:schemeClr val="lt1"/>
              </a:buClr>
              <a:buSzPts val="2000"/>
              <a:buNone/>
            </a:pPr>
            <a:endParaRPr lang="en-US" sz="2000" dirty="0"/>
          </a:p>
          <a:p>
            <a:pPr marL="0" lvl="0" indent="0" algn="l" rtl="0">
              <a:lnSpc>
                <a:spcPct val="90000"/>
              </a:lnSpc>
              <a:spcBef>
                <a:spcPts val="1000"/>
              </a:spcBef>
              <a:spcAft>
                <a:spcPts val="0"/>
              </a:spcAft>
              <a:buClr>
                <a:schemeClr val="lt1"/>
              </a:buClr>
              <a:buSzPts val="1600"/>
              <a:buNone/>
            </a:pPr>
            <a:endParaRPr sz="1600"/>
          </a:p>
          <a:p>
            <a:pPr marL="228600" lvl="0" indent="-88900" algn="l" rtl="0">
              <a:lnSpc>
                <a:spcPct val="90000"/>
              </a:lnSpc>
              <a:spcBef>
                <a:spcPts val="1000"/>
              </a:spcBef>
              <a:spcAft>
                <a:spcPts val="0"/>
              </a:spcAft>
              <a:buClr>
                <a:schemeClr val="lt1"/>
              </a:buClr>
              <a:buSzPts val="2200"/>
              <a:buNone/>
            </a:pP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lnSpc>
                <a:spcPct val="80000"/>
              </a:lnSpc>
              <a:buSzPts val="2400"/>
            </a:pPr>
            <a:r>
              <a:rPr lang="en-US" sz="2400" b="1" dirty="0"/>
              <a:t>Authentication</a:t>
            </a:r>
            <a:br>
              <a:rPr lang="en-US" sz="2400" dirty="0"/>
            </a:br>
            <a:r>
              <a:rPr lang="en-US" sz="2400" dirty="0"/>
              <a:t> All systems require multi-factor authentication (MFA) for login, system access, and sensitive operations. This policy protects against unauthorized access and credential misuse.</a:t>
            </a:r>
            <a:endParaRPr lang="en-US" dirty="0"/>
          </a:p>
          <a:p>
            <a:pPr marL="228600" indent="-228600">
              <a:lnSpc>
                <a:spcPct val="80000"/>
              </a:lnSpc>
              <a:spcBef>
                <a:spcPts val="0"/>
              </a:spcBef>
              <a:buSzPts val="2400"/>
            </a:pPr>
            <a:r>
              <a:rPr lang="en-US" sz="2400" b="1" dirty="0"/>
              <a:t>Authorization</a:t>
            </a:r>
            <a:br>
              <a:rPr lang="en-US" sz="2400" dirty="0"/>
            </a:br>
            <a:r>
              <a:rPr lang="en-US" sz="2400" dirty="0"/>
              <a:t> Green Pace follows a Role-Based Access Control (RBAC) model. Users are granted the minimum level of access required for their role. Permissions are reviewed regularly and adjusted as roles change.</a:t>
            </a:r>
            <a:endParaRPr lang="en-US" dirty="0"/>
          </a:p>
          <a:p>
            <a:pPr marL="228600" indent="-228600">
              <a:lnSpc>
                <a:spcPct val="80000"/>
              </a:lnSpc>
              <a:spcBef>
                <a:spcPts val="0"/>
              </a:spcBef>
              <a:buSzPts val="2400"/>
            </a:pPr>
            <a:r>
              <a:rPr lang="en-US" sz="2400" b="1" dirty="0"/>
              <a:t>Accounting</a:t>
            </a:r>
            <a:br>
              <a:rPr lang="en-US" sz="2400" dirty="0"/>
            </a:br>
            <a:r>
              <a:rPr lang="en-US" sz="2400" dirty="0"/>
              <a:t> All user activity is logged, including logins, permission changes, file access, and database interactions. These logs are encrypted, securely stored, and reviewed periodically to ensure compliance and traceability.</a:t>
            </a:r>
            <a:endParaRPr lang="en-US"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61ADD993-36E3-A52A-37D3-0A7E8CABF499}"/>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A6A636BF-A7BA-FD11-8033-ADABA454DD60}"/>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Unit Testing - Can SQL Injection Be Blocked?</a:t>
            </a:r>
            <a:endParaRPr dirty="0"/>
          </a:p>
        </p:txBody>
      </p:sp>
      <p:sp>
        <p:nvSpPr>
          <p:cNvPr id="196" name="Google Shape;196;g9504e29505_0_0">
            <a:extLst>
              <a:ext uri="{FF2B5EF4-FFF2-40B4-BE49-F238E27FC236}">
                <a16:creationId xmlns:a16="http://schemas.microsoft.com/office/drawing/2014/main" id="{3A99CB1E-7A90-F0E3-CDD0-1FFC0F927F80}"/>
              </a:ext>
            </a:extLst>
          </p:cNvPr>
          <p:cNvSpPr txBox="1">
            <a:spLocks noGrp="1"/>
          </p:cNvSpPr>
          <p:nvPr>
            <p:ph type="body" idx="1"/>
          </p:nvPr>
        </p:nvSpPr>
        <p:spPr>
          <a:xfrm>
            <a:off x="853068" y="2055170"/>
            <a:ext cx="5597913" cy="3104225"/>
          </a:xfrm>
          <a:prstGeom prst="rect">
            <a:avLst/>
          </a:prstGeom>
          <a:noFill/>
          <a:ln>
            <a:noFill/>
          </a:ln>
        </p:spPr>
        <p:txBody>
          <a:bodyPr spcFirstLastPara="1" wrap="square" lIns="91425" tIns="45700" rIns="91425" bIns="45700" anchor="t" anchorCtr="0">
            <a:noAutofit/>
          </a:bodyPr>
          <a:lstStyle/>
          <a:p>
            <a:pPr marL="285750" indent="-285750"/>
            <a:r>
              <a:rPr lang="en-US" b="1" dirty="0"/>
              <a:t>Vulnerability Tested:</a:t>
            </a:r>
            <a:r>
              <a:rPr lang="en-US" dirty="0"/>
              <a:t> SQL Injection (STD-004)</a:t>
            </a:r>
          </a:p>
          <a:p>
            <a:pPr marL="285750" indent="-285750"/>
            <a:r>
              <a:rPr lang="en-US" b="1" dirty="0"/>
              <a:t>Test Type:</a:t>
            </a:r>
            <a:r>
              <a:rPr lang="en-US" dirty="0"/>
              <a:t> Positive and negative inputs</a:t>
            </a:r>
          </a:p>
          <a:p>
            <a:pPr marL="285750" indent="-285750"/>
            <a:r>
              <a:rPr lang="en-US" b="1" dirty="0"/>
              <a:t>Result Summary:</a:t>
            </a:r>
            <a:endParaRPr lang="en-US" dirty="0"/>
          </a:p>
          <a:p>
            <a:pPr marL="742950" lvl="1" indent="-285750">
              <a:buFont typeface="Courier New"/>
              <a:buChar char="o"/>
            </a:pPr>
            <a:r>
              <a:rPr lang="en-US" dirty="0"/>
              <a:t>Safe input (e.g., </a:t>
            </a:r>
            <a:r>
              <a:rPr lang="en-US" dirty="0">
                <a:latin typeface="Consolas"/>
              </a:rPr>
              <a:t>'Fred'</a:t>
            </a:r>
            <a:r>
              <a:rPr lang="en-US" dirty="0"/>
              <a:t>) executes successfully.</a:t>
            </a:r>
          </a:p>
          <a:p>
            <a:pPr marL="742950" lvl="1" indent="-285750">
              <a:buFont typeface="Courier New"/>
              <a:buChar char="o"/>
            </a:pPr>
            <a:r>
              <a:rPr lang="en-US" dirty="0"/>
              <a:t>Malicious inputs (e.g., </a:t>
            </a:r>
            <a:r>
              <a:rPr lang="en-US" dirty="0">
                <a:latin typeface="Consolas"/>
              </a:rPr>
              <a:t>'Fred' or 1=1</a:t>
            </a:r>
            <a:r>
              <a:rPr lang="en-US" dirty="0"/>
              <a:t>) are detected and blocked.</a:t>
            </a:r>
          </a:p>
          <a:p>
            <a:pPr marL="285750" indent="-285750"/>
            <a:r>
              <a:rPr lang="en-US" b="1" dirty="0"/>
              <a:t>Outcome:</a:t>
            </a:r>
            <a:r>
              <a:rPr lang="en-US" dirty="0"/>
              <a:t> Query filtering and parameterized execution prevent exploitation.</a:t>
            </a:r>
          </a:p>
          <a:p>
            <a:pPr marL="0" lvl="0" indent="0" algn="l">
              <a:lnSpc>
                <a:spcPct val="90000"/>
              </a:lnSpc>
              <a:spcBef>
                <a:spcPts val="1000"/>
              </a:spcBef>
              <a:spcAft>
                <a:spcPts val="0"/>
              </a:spcAft>
              <a:buSzPts val="1800"/>
              <a:buNone/>
            </a:pPr>
            <a:endParaRPr lang="en-US" dirty="0"/>
          </a:p>
        </p:txBody>
      </p:sp>
      <p:pic>
        <p:nvPicPr>
          <p:cNvPr id="197" name="Google Shape;197;g9504e29505_0_0" descr="Green Pace logo">
            <a:extLst>
              <a:ext uri="{FF2B5EF4-FFF2-40B4-BE49-F238E27FC236}">
                <a16:creationId xmlns:a16="http://schemas.microsoft.com/office/drawing/2014/main" id="{50FD863D-D0A3-30E4-D491-CB414B76D9EA}"/>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screenshot of a computer&#10;&#10;AI-generated content may be incorrect.">
            <a:extLst>
              <a:ext uri="{FF2B5EF4-FFF2-40B4-BE49-F238E27FC236}">
                <a16:creationId xmlns:a16="http://schemas.microsoft.com/office/drawing/2014/main" id="{1241CF30-0907-4058-F094-37A910728AC2}"/>
              </a:ext>
            </a:extLst>
          </p:cNvPr>
          <p:cNvPicPr>
            <a:picLocks noChangeAspect="1"/>
          </p:cNvPicPr>
          <p:nvPr/>
        </p:nvPicPr>
        <p:blipFill>
          <a:blip r:embed="rId5"/>
          <a:stretch>
            <a:fillRect/>
          </a:stretch>
        </p:blipFill>
        <p:spPr>
          <a:xfrm>
            <a:off x="6601289" y="2456985"/>
            <a:ext cx="5587226" cy="2297152"/>
          </a:xfrm>
          <a:prstGeom prst="rect">
            <a:avLst/>
          </a:prstGeom>
        </p:spPr>
      </p:pic>
    </p:spTree>
    <p:custDataLst>
      <p:tags r:id="rId1"/>
    </p:custDataLst>
    <p:extLst>
      <p:ext uri="{BB962C8B-B14F-4D97-AF65-F5344CB8AC3E}">
        <p14:creationId xmlns:p14="http://schemas.microsoft.com/office/powerpoint/2010/main" val="3060912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Unit Testing - Can Buffer Overflows Be Prevented?</a:t>
            </a:r>
            <a:endParaRPr dirty="0"/>
          </a:p>
        </p:txBody>
      </p:sp>
      <p:sp>
        <p:nvSpPr>
          <p:cNvPr id="196" name="Google Shape;196;g9504e29505_0_0"/>
          <p:cNvSpPr txBox="1">
            <a:spLocks noGrp="1"/>
          </p:cNvSpPr>
          <p:nvPr>
            <p:ph type="body" idx="1"/>
          </p:nvPr>
        </p:nvSpPr>
        <p:spPr>
          <a:xfrm>
            <a:off x="685800" y="2194560"/>
            <a:ext cx="11288984" cy="880950"/>
          </a:xfrm>
          <a:prstGeom prst="rect">
            <a:avLst/>
          </a:prstGeom>
          <a:noFill/>
          <a:ln>
            <a:noFill/>
          </a:ln>
        </p:spPr>
        <p:txBody>
          <a:bodyPr spcFirstLastPara="1" wrap="square" lIns="91425" tIns="45700" rIns="91425" bIns="45700" anchor="t" anchorCtr="0">
            <a:noAutofit/>
          </a:bodyPr>
          <a:lstStyle/>
          <a:p>
            <a:pPr marL="285750" indent="-285750"/>
            <a:r>
              <a:rPr lang="en-US" b="1" dirty="0"/>
              <a:t>Vulnerability Tested:</a:t>
            </a:r>
            <a:r>
              <a:rPr lang="en-US" dirty="0"/>
              <a:t> Buffer Overflow (STD-005)</a:t>
            </a:r>
          </a:p>
          <a:p>
            <a:pPr marL="285750" indent="-285750"/>
            <a:r>
              <a:rPr lang="en-US" b="1" dirty="0"/>
              <a:t>Test Type:</a:t>
            </a:r>
            <a:r>
              <a:rPr lang="en-US" dirty="0"/>
              <a:t> Positive and negative inputs</a:t>
            </a:r>
          </a:p>
          <a:p>
            <a:pPr marL="285750" indent="-285750"/>
            <a:r>
              <a:rPr lang="en-US" b="1" dirty="0"/>
              <a:t>Result Summary:</a:t>
            </a:r>
            <a:endParaRPr lang="en-US" dirty="0"/>
          </a:p>
          <a:p>
            <a:pPr marL="1200150" lvl="1" indent="-285750"/>
            <a:r>
              <a:rPr lang="en-US" dirty="0"/>
              <a:t>Input within the allowed length is accepted safely.</a:t>
            </a:r>
          </a:p>
          <a:p>
            <a:pPr marL="1200150" lvl="1" indent="-285750"/>
            <a:r>
              <a:rPr lang="en-US" dirty="0"/>
              <a:t>Excessively long input triggers an error and is rejected before overwriting memory.</a:t>
            </a:r>
          </a:p>
          <a:p>
            <a:pPr marL="285750" indent="-285750"/>
            <a:r>
              <a:rPr lang="en-US" b="1" dirty="0"/>
              <a:t>Outcome:</a:t>
            </a:r>
            <a:r>
              <a:rPr lang="en-US" dirty="0"/>
              <a:t> Manual bounds checking prevents memory corruption and protects static variables.</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black screen with white text&#10;&#10;AI-generated content may be incorrect.">
            <a:extLst>
              <a:ext uri="{FF2B5EF4-FFF2-40B4-BE49-F238E27FC236}">
                <a16:creationId xmlns:a16="http://schemas.microsoft.com/office/drawing/2014/main" id="{C79DA334-01F1-E0C4-0A9B-AB291FB9C980}"/>
              </a:ext>
            </a:extLst>
          </p:cNvPr>
          <p:cNvPicPr>
            <a:picLocks noChangeAspect="1"/>
          </p:cNvPicPr>
          <p:nvPr/>
        </p:nvPicPr>
        <p:blipFill>
          <a:blip r:embed="rId5"/>
          <a:stretch>
            <a:fillRect/>
          </a:stretch>
        </p:blipFill>
        <p:spPr>
          <a:xfrm>
            <a:off x="-4762" y="5376863"/>
            <a:ext cx="6334125" cy="1476375"/>
          </a:xfrm>
          <a:prstGeom prst="rect">
            <a:avLst/>
          </a:prstGeom>
        </p:spPr>
      </p:pic>
      <p:pic>
        <p:nvPicPr>
          <p:cNvPr id="4" name="Picture 3" descr="A computer screen shot of a black screen&#10;&#10;AI-generated content may be incorrect.">
            <a:extLst>
              <a:ext uri="{FF2B5EF4-FFF2-40B4-BE49-F238E27FC236}">
                <a16:creationId xmlns:a16="http://schemas.microsoft.com/office/drawing/2014/main" id="{46266BD8-2805-53F6-454F-54E5F328817B}"/>
              </a:ext>
            </a:extLst>
          </p:cNvPr>
          <p:cNvPicPr>
            <a:picLocks noChangeAspect="1"/>
          </p:cNvPicPr>
          <p:nvPr/>
        </p:nvPicPr>
        <p:blipFill>
          <a:blip r:embed="rId6"/>
          <a:stretch>
            <a:fillRect/>
          </a:stretch>
        </p:blipFill>
        <p:spPr>
          <a:xfrm>
            <a:off x="6329363" y="5381625"/>
            <a:ext cx="5857875" cy="1476375"/>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TotalTime>
  <Words>352</Words>
  <Application>Microsoft Office PowerPoint</Application>
  <PresentationFormat>Widescreen</PresentationFormat>
  <Paragraphs>39</Paragraphs>
  <Slides>19</Slides>
  <Notes>18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Vapor Trail</vt:lpstr>
      <vt:lpstr>Green Pace</vt:lpstr>
      <vt:lpstr>OVERVIEW: DEFENSE IN DEPTH</vt:lpstr>
      <vt:lpstr>THREATS MATRIX</vt:lpstr>
      <vt:lpstr>10 PRINCIPLES</vt:lpstr>
      <vt:lpstr>CODING STANDARDS</vt:lpstr>
      <vt:lpstr>ENCRYPTION POLICIES</vt:lpstr>
      <vt:lpstr>TRIPLE-A POLICIES</vt:lpstr>
      <vt:lpstr>Unit Testing - Can SQL Injection Be Blocked?</vt:lpstr>
      <vt:lpstr>Unit Testing - Can Buffer Overflows Be Prevented?</vt:lpstr>
      <vt:lpstr>Unit Testing - Are Underflow and Overflow Detected Across Data Types?</vt:lpstr>
      <vt:lpstr>Underflow and Overflow cont.</vt:lpstr>
      <vt:lpstr>Unit Testing - Can File Data Be Encrypted and Decrypted Securely?</vt:lpstr>
      <vt:lpstr>Unit Testing - Are Exceptions Caught and Handled Safely?</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Ankita Koli</cp:lastModifiedBy>
  <cp:revision>207</cp:revision>
  <dcterms:created xsi:type="dcterms:W3CDTF">2020-08-19T17:59:24Z</dcterms:created>
  <dcterms:modified xsi:type="dcterms:W3CDTF">2025-04-21T01:08:24Z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