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Average"/>
      <p:regular r:id="rId19"/>
    </p:embeddedFont>
    <p:embeddedFont>
      <p:font typeface="Oswald"/>
      <p:regular r:id="rId20"/>
      <p:bold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swald-regular.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Oswald-bold.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Average-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latin typeface="Average"/>
                <a:ea typeface="Average"/>
                <a:cs typeface="Average"/>
                <a:sym typeface="Average"/>
              </a:rPr>
              <a:t>Hello and welcome! My name is Jason Thompson. </a:t>
            </a:r>
            <a:endParaRPr sz="1500">
              <a:latin typeface="Average"/>
              <a:ea typeface="Average"/>
              <a:cs typeface="Average"/>
              <a:sym typeface="Average"/>
            </a:endParaRPr>
          </a:p>
          <a:p>
            <a:pPr indent="0" lvl="0" marL="0" rtl="0" algn="l">
              <a:spcBef>
                <a:spcPts val="0"/>
              </a:spcBef>
              <a:spcAft>
                <a:spcPts val="0"/>
              </a:spcAft>
              <a:buNone/>
            </a:pPr>
            <a:r>
              <a:t/>
            </a:r>
            <a:endParaRPr sz="1500">
              <a:latin typeface="Average"/>
              <a:ea typeface="Average"/>
              <a:cs typeface="Average"/>
              <a:sym typeface="Average"/>
            </a:endParaRPr>
          </a:p>
          <a:p>
            <a:pPr indent="0" lvl="0" marL="0" rtl="0" algn="l">
              <a:spcBef>
                <a:spcPts val="0"/>
              </a:spcBef>
              <a:spcAft>
                <a:spcPts val="0"/>
              </a:spcAft>
              <a:buNone/>
            </a:pPr>
            <a:r>
              <a:rPr lang="en" sz="1500">
                <a:latin typeface="Average"/>
                <a:ea typeface="Average"/>
                <a:cs typeface="Average"/>
                <a:sym typeface="Average"/>
              </a:rPr>
              <a:t>Today we will be exploring restaurant health inspection data in order to see if there is a correlation between health inspection scores and the population of the area in which the restaurant is located. </a:t>
            </a:r>
            <a:endParaRPr sz="1500">
              <a:latin typeface="Average"/>
              <a:ea typeface="Average"/>
              <a:cs typeface="Average"/>
              <a:sym typeface="Average"/>
            </a:endParaRPr>
          </a:p>
          <a:p>
            <a:pPr indent="0" lvl="0" marL="0" rtl="0" algn="l">
              <a:spcBef>
                <a:spcPts val="0"/>
              </a:spcBef>
              <a:spcAft>
                <a:spcPts val="0"/>
              </a:spcAft>
              <a:buNone/>
            </a:pPr>
            <a:r>
              <a:t/>
            </a:r>
            <a:endParaRPr sz="1500">
              <a:latin typeface="Average"/>
              <a:ea typeface="Average"/>
              <a:cs typeface="Average"/>
              <a:sym typeface="Average"/>
            </a:endParaRPr>
          </a:p>
          <a:p>
            <a:pPr indent="0" lvl="0" marL="0" rtl="0" algn="l">
              <a:spcBef>
                <a:spcPts val="0"/>
              </a:spcBef>
              <a:spcAft>
                <a:spcPts val="0"/>
              </a:spcAft>
              <a:buNone/>
            </a:pPr>
            <a:r>
              <a:rPr lang="en" sz="1500">
                <a:latin typeface="Average"/>
                <a:ea typeface="Average"/>
                <a:cs typeface="Average"/>
                <a:sym typeface="Average"/>
              </a:rPr>
              <a:t>We will begin by introducing the areas we’re going to cover throughout this presentation.</a:t>
            </a:r>
            <a:endParaRPr sz="1500">
              <a:latin typeface="Average"/>
              <a:ea typeface="Average"/>
              <a:cs typeface="Average"/>
              <a:sym typeface="Average"/>
            </a:endParaRPr>
          </a:p>
          <a:p>
            <a:pPr indent="0" lvl="0" marL="0" rtl="0" algn="l">
              <a:spcBef>
                <a:spcPts val="0"/>
              </a:spcBef>
              <a:spcAft>
                <a:spcPts val="0"/>
              </a:spcAft>
              <a:buNone/>
            </a:pPr>
            <a:r>
              <a:t/>
            </a:r>
            <a:endParaRPr sz="1500">
              <a:latin typeface="Average"/>
              <a:ea typeface="Average"/>
              <a:cs typeface="Average"/>
              <a:sym typeface="Average"/>
            </a:endParaRPr>
          </a:p>
          <a:p>
            <a:pPr indent="0" lvl="0" marL="0" rtl="0" algn="l">
              <a:spcBef>
                <a:spcPts val="0"/>
              </a:spcBef>
              <a:spcAft>
                <a:spcPts val="0"/>
              </a:spcAft>
              <a:buNone/>
            </a:pPr>
            <a:r>
              <a:rPr lang="en" sz="1500">
                <a:latin typeface="Average"/>
                <a:ea typeface="Average"/>
                <a:cs typeface="Average"/>
                <a:sym typeface="Average"/>
              </a:rPr>
              <a:t> With that said, let’s get into it!</a:t>
            </a:r>
            <a:endParaRPr sz="1500">
              <a:latin typeface="Average"/>
              <a:ea typeface="Average"/>
              <a:cs typeface="Average"/>
              <a:sym typeface="Average"/>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3600b17194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3600b17194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latin typeface="Average"/>
                <a:ea typeface="Average"/>
                <a:cs typeface="Average"/>
                <a:sym typeface="Average"/>
              </a:rPr>
              <a:t>In viewing this slide we see that Anchorage and San Fr</a:t>
            </a:r>
            <a:r>
              <a:rPr lang="en" sz="1500">
                <a:latin typeface="Average"/>
                <a:ea typeface="Average"/>
                <a:cs typeface="Average"/>
                <a:sym typeface="Average"/>
              </a:rPr>
              <a:t>ancisco have one thing in common: they both have decline in average scores as more heavily populated zip codes are considered.</a:t>
            </a:r>
            <a:endParaRPr sz="1500">
              <a:latin typeface="Average"/>
              <a:ea typeface="Average"/>
              <a:cs typeface="Average"/>
              <a:sym typeface="Average"/>
            </a:endParaRPr>
          </a:p>
          <a:p>
            <a:pPr indent="0" lvl="0" marL="0" rtl="0" algn="l">
              <a:spcBef>
                <a:spcPts val="0"/>
              </a:spcBef>
              <a:spcAft>
                <a:spcPts val="0"/>
              </a:spcAft>
              <a:buNone/>
            </a:pPr>
            <a:r>
              <a:t/>
            </a:r>
            <a:endParaRPr sz="1500">
              <a:latin typeface="Average"/>
              <a:ea typeface="Average"/>
              <a:cs typeface="Average"/>
              <a:sym typeface="Average"/>
            </a:endParaRPr>
          </a:p>
          <a:p>
            <a:pPr indent="0" lvl="0" marL="0" rtl="0" algn="l">
              <a:spcBef>
                <a:spcPts val="0"/>
              </a:spcBef>
              <a:spcAft>
                <a:spcPts val="0"/>
              </a:spcAft>
              <a:buNone/>
            </a:pPr>
            <a:r>
              <a:rPr lang="en" sz="1500">
                <a:latin typeface="Average"/>
                <a:ea typeface="Average"/>
                <a:cs typeface="Average"/>
                <a:sym typeface="Average"/>
              </a:rPr>
              <a:t> However, while the scores in Anchorage don’t get below 90, the majority of scores for San Francisco are below 90. </a:t>
            </a:r>
            <a:endParaRPr sz="1500">
              <a:latin typeface="Average"/>
              <a:ea typeface="Average"/>
              <a:cs typeface="Average"/>
              <a:sym typeface="Average"/>
            </a:endParaRPr>
          </a:p>
          <a:p>
            <a:pPr indent="0" lvl="0" marL="0" rtl="0" algn="l">
              <a:spcBef>
                <a:spcPts val="0"/>
              </a:spcBef>
              <a:spcAft>
                <a:spcPts val="0"/>
              </a:spcAft>
              <a:buNone/>
            </a:pPr>
            <a:r>
              <a:t/>
            </a:r>
            <a:endParaRPr sz="1500">
              <a:latin typeface="Average"/>
              <a:ea typeface="Average"/>
              <a:cs typeface="Average"/>
              <a:sym typeface="Average"/>
            </a:endParaRPr>
          </a:p>
          <a:p>
            <a:pPr indent="0" lvl="0" marL="0" rtl="0" algn="l">
              <a:spcBef>
                <a:spcPts val="0"/>
              </a:spcBef>
              <a:spcAft>
                <a:spcPts val="0"/>
              </a:spcAft>
              <a:buNone/>
            </a:pPr>
            <a:r>
              <a:rPr lang="en" sz="1500">
                <a:latin typeface="Average"/>
                <a:ea typeface="Average"/>
                <a:cs typeface="Average"/>
                <a:sym typeface="Average"/>
              </a:rPr>
              <a:t>Let me remind you also that the median amount of violations for San Francisco was a higher number than Anchorage as well. This being said, while we may not know exactly how many points any one violation may cost someone, it appears that more violations does equal lower scores, if there are enough. </a:t>
            </a:r>
            <a:endParaRPr sz="1500">
              <a:latin typeface="Average"/>
              <a:ea typeface="Average"/>
              <a:cs typeface="Average"/>
              <a:sym typeface="Average"/>
            </a:endParaRPr>
          </a:p>
          <a:p>
            <a:pPr indent="0" lvl="0" marL="0" rtl="0" algn="l">
              <a:spcBef>
                <a:spcPts val="0"/>
              </a:spcBef>
              <a:spcAft>
                <a:spcPts val="0"/>
              </a:spcAft>
              <a:buNone/>
            </a:pPr>
            <a:r>
              <a:t/>
            </a:r>
            <a:endParaRPr sz="1500">
              <a:latin typeface="Average"/>
              <a:ea typeface="Average"/>
              <a:cs typeface="Average"/>
              <a:sym typeface="Average"/>
            </a:endParaRPr>
          </a:p>
          <a:p>
            <a:pPr indent="0" lvl="0" marL="0" rtl="0" algn="l">
              <a:spcBef>
                <a:spcPts val="0"/>
              </a:spcBef>
              <a:spcAft>
                <a:spcPts val="0"/>
              </a:spcAft>
              <a:buNone/>
            </a:pPr>
            <a:r>
              <a:rPr lang="en" sz="1500">
                <a:latin typeface="Average"/>
                <a:ea typeface="Average"/>
                <a:cs typeface="Average"/>
                <a:sym typeface="Average"/>
              </a:rPr>
              <a:t>I would like to note that this plot and the one on the previous slide are not normalized based on the number of restaurants in each city or each zip code. For that reason, the averages could be skewed, which would prevent us from making a more definite conclusion. Despite that, these plots are still an indicator of some note of lower scores per higher population density because both charts show a downward trend when considering higher numbers of population density.  </a:t>
            </a:r>
            <a:endParaRPr sz="1500">
              <a:latin typeface="Average"/>
              <a:ea typeface="Average"/>
              <a:cs typeface="Average"/>
              <a:sym typeface="Average"/>
            </a:endParaRPr>
          </a:p>
          <a:p>
            <a:pPr indent="0" lvl="0" marL="0" rtl="0" algn="l">
              <a:spcBef>
                <a:spcPts val="0"/>
              </a:spcBef>
              <a:spcAft>
                <a:spcPts val="0"/>
              </a:spcAft>
              <a:buNone/>
            </a:pPr>
            <a:r>
              <a:t/>
            </a:r>
            <a:endParaRPr sz="1500">
              <a:latin typeface="Average"/>
              <a:ea typeface="Average"/>
              <a:cs typeface="Average"/>
              <a:sym typeface="Average"/>
            </a:endParaRPr>
          </a:p>
          <a:p>
            <a:pPr indent="0" lvl="0" marL="0" rtl="0" algn="l">
              <a:spcBef>
                <a:spcPts val="0"/>
              </a:spcBef>
              <a:spcAft>
                <a:spcPts val="0"/>
              </a:spcAft>
              <a:buNone/>
            </a:pPr>
            <a:r>
              <a:rPr lang="en" sz="1500">
                <a:latin typeface="Average"/>
                <a:ea typeface="Average"/>
                <a:cs typeface="Average"/>
                <a:sym typeface="Average"/>
              </a:rPr>
              <a:t>We’ll now move forward to our final visualization for the presentation.</a:t>
            </a:r>
            <a:endParaRPr sz="1500">
              <a:latin typeface="Average"/>
              <a:ea typeface="Average"/>
              <a:cs typeface="Average"/>
              <a:sym typeface="Average"/>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348d193313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348d193313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Here, we consider the average score for each month across 2016 through 2019 for each city.</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en" sz="1300"/>
              <a:t>This is another situation where we can see that Anchorage’s scores are higher overall than San Francisco’s.</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en" sz="1300"/>
              <a:t>One very obvious observation that can be made is the slight decline in scores around the summer months for both cities, which is a strong vacation season. </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en" sz="1300"/>
              <a:t>We also see slight declines in the months of April and November. </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en" sz="1300"/>
              <a:t>April probably has to do with weather warming back up thus everyone is ready to get back out into the world and November probably has to do with traveling for the Thanksgiving season.  </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en" sz="1300"/>
              <a:t>On that note, while vacationing and holidays are not an increase in population, it is a surge in number of people to the area that can sway the scores. It appears in this visual that it does. </a:t>
            </a:r>
            <a:endParaRPr sz="1300"/>
          </a:p>
          <a:p>
            <a:pPr indent="0" lvl="0" marL="0" rtl="0" algn="l">
              <a:spcBef>
                <a:spcPts val="0"/>
              </a:spcBef>
              <a:spcAft>
                <a:spcPts val="0"/>
              </a:spcAft>
              <a:buNone/>
            </a:pPr>
            <a:r>
              <a:t/>
            </a:r>
            <a:endParaRPr sz="1300"/>
          </a:p>
          <a:p>
            <a:pPr indent="0" lvl="0" marL="0" rtl="0" algn="l">
              <a:spcBef>
                <a:spcPts val="0"/>
              </a:spcBef>
              <a:spcAft>
                <a:spcPts val="0"/>
              </a:spcAft>
              <a:buClr>
                <a:schemeClr val="dk1"/>
              </a:buClr>
              <a:buSzPts val="1100"/>
              <a:buFont typeface="Arial"/>
              <a:buNone/>
            </a:pPr>
            <a:r>
              <a:rPr lang="en" sz="1500">
                <a:solidFill>
                  <a:schemeClr val="dk1"/>
                </a:solidFill>
                <a:latin typeface="Average"/>
                <a:ea typeface="Average"/>
                <a:cs typeface="Average"/>
                <a:sym typeface="Average"/>
              </a:rPr>
              <a:t>Once again, </a:t>
            </a:r>
            <a:r>
              <a:rPr lang="en" sz="1500">
                <a:solidFill>
                  <a:schemeClr val="dk1"/>
                </a:solidFill>
                <a:latin typeface="Average"/>
                <a:ea typeface="Average"/>
                <a:cs typeface="Average"/>
                <a:sym typeface="Average"/>
              </a:rPr>
              <a:t>I would like to note that this plot is not normalized based on the number of restaurants, but the differences in scores between the two cities are large enough for our point to be valid.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348d193313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348d193313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Here we conclude with some key </a:t>
            </a:r>
            <a:r>
              <a:rPr lang="en" sz="1300"/>
              <a:t>takeaways from our analysis.</a:t>
            </a:r>
            <a:endParaRPr sz="1300"/>
          </a:p>
          <a:p>
            <a:pPr indent="-311150" lvl="0" marL="457200" rtl="0" algn="l">
              <a:lnSpc>
                <a:spcPct val="115000"/>
              </a:lnSpc>
              <a:spcBef>
                <a:spcPts val="0"/>
              </a:spcBef>
              <a:spcAft>
                <a:spcPts val="0"/>
              </a:spcAft>
              <a:buClr>
                <a:schemeClr val="dk1"/>
              </a:buClr>
              <a:buSzPts val="1300"/>
              <a:buFont typeface="Average"/>
              <a:buAutoNum type="arabicPeriod"/>
            </a:pPr>
            <a:r>
              <a:rPr lang="en" sz="1300">
                <a:solidFill>
                  <a:schemeClr val="dk1"/>
                </a:solidFill>
                <a:latin typeface="Average"/>
                <a:ea typeface="Average"/>
                <a:cs typeface="Average"/>
                <a:sym typeface="Average"/>
              </a:rPr>
              <a:t>Two of the top three violations that occur in restaurants in both of these cities have to do with cleanliness of the equipment used in holding and handling food and the cleanliness and disrepair of the physical facility. These two areas aren’t directly tied to serving the customer. This is a possible indicator of more focus going toward it and not so much toward areas not directly related to it. </a:t>
            </a:r>
            <a:endParaRPr sz="1300">
              <a:solidFill>
                <a:schemeClr val="dk1"/>
              </a:solidFill>
              <a:latin typeface="Average"/>
              <a:ea typeface="Average"/>
              <a:cs typeface="Average"/>
              <a:sym typeface="Average"/>
            </a:endParaRPr>
          </a:p>
          <a:p>
            <a:pPr indent="0" lvl="0" marL="457200" rtl="0" algn="l">
              <a:lnSpc>
                <a:spcPct val="115000"/>
              </a:lnSpc>
              <a:spcBef>
                <a:spcPts val="1200"/>
              </a:spcBef>
              <a:spcAft>
                <a:spcPts val="0"/>
              </a:spcAft>
              <a:buNone/>
            </a:pPr>
            <a:r>
              <a:t/>
            </a:r>
            <a:endParaRPr sz="1300">
              <a:solidFill>
                <a:schemeClr val="dk1"/>
              </a:solidFill>
              <a:latin typeface="Average"/>
              <a:ea typeface="Average"/>
              <a:cs typeface="Average"/>
              <a:sym typeface="Average"/>
            </a:endParaRPr>
          </a:p>
          <a:p>
            <a:pPr indent="-311150" lvl="0" marL="457200" rtl="0" algn="l">
              <a:lnSpc>
                <a:spcPct val="115000"/>
              </a:lnSpc>
              <a:spcBef>
                <a:spcPts val="1200"/>
              </a:spcBef>
              <a:spcAft>
                <a:spcPts val="0"/>
              </a:spcAft>
              <a:buClr>
                <a:schemeClr val="dk1"/>
              </a:buClr>
              <a:buSzPts val="1300"/>
              <a:buFont typeface="Average"/>
              <a:buAutoNum type="arabicPeriod"/>
            </a:pPr>
            <a:r>
              <a:rPr lang="en" sz="1300">
                <a:solidFill>
                  <a:schemeClr val="dk1"/>
                </a:solidFill>
                <a:latin typeface="Average"/>
                <a:ea typeface="Average"/>
                <a:cs typeface="Average"/>
                <a:sym typeface="Average"/>
              </a:rPr>
              <a:t>While there may be many factors that can contribute to more violations and lower health inspection scores for restaurants, we see that population does appear to have effect on both of them.</a:t>
            </a:r>
            <a:endParaRPr sz="1300">
              <a:solidFill>
                <a:schemeClr val="dk1"/>
              </a:solidFill>
              <a:latin typeface="Average"/>
              <a:ea typeface="Average"/>
              <a:cs typeface="Average"/>
              <a:sym typeface="Average"/>
            </a:endParaRPr>
          </a:p>
          <a:p>
            <a:pPr indent="0" lvl="0" marL="457200" rtl="0" algn="l">
              <a:lnSpc>
                <a:spcPct val="115000"/>
              </a:lnSpc>
              <a:spcBef>
                <a:spcPts val="1200"/>
              </a:spcBef>
              <a:spcAft>
                <a:spcPts val="0"/>
              </a:spcAft>
              <a:buNone/>
            </a:pPr>
            <a:r>
              <a:t/>
            </a:r>
            <a:endParaRPr sz="1300">
              <a:solidFill>
                <a:schemeClr val="dk1"/>
              </a:solidFill>
              <a:latin typeface="Average"/>
              <a:ea typeface="Average"/>
              <a:cs typeface="Average"/>
              <a:sym typeface="Average"/>
            </a:endParaRPr>
          </a:p>
          <a:p>
            <a:pPr indent="-311150" lvl="0" marL="457200" rtl="0" algn="l">
              <a:lnSpc>
                <a:spcPct val="115000"/>
              </a:lnSpc>
              <a:spcBef>
                <a:spcPts val="1200"/>
              </a:spcBef>
              <a:spcAft>
                <a:spcPts val="0"/>
              </a:spcAft>
              <a:buClr>
                <a:schemeClr val="dk1"/>
              </a:buClr>
              <a:buSzPts val="1300"/>
              <a:buFont typeface="Average"/>
              <a:buAutoNum type="arabicPeriod"/>
            </a:pPr>
            <a:r>
              <a:rPr lang="en" sz="1300">
                <a:solidFill>
                  <a:schemeClr val="dk1"/>
                </a:solidFill>
                <a:latin typeface="Average"/>
                <a:ea typeface="Average"/>
                <a:cs typeface="Average"/>
                <a:sym typeface="Average"/>
              </a:rPr>
              <a:t>While we didn’t expect it, we also notice that along with population, seasonal influxes of people to an area also has an effect to these items.</a:t>
            </a:r>
            <a:endParaRPr/>
          </a:p>
          <a:p>
            <a:pPr indent="0" lvl="0" marL="0" rtl="0" algn="l">
              <a:spcBef>
                <a:spcPts val="120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35ca15da6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35ca15da6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We have reached the end of our presentation! Please feel free to ask any questions or bring up any </a:t>
            </a:r>
            <a:r>
              <a:rPr lang="en" sz="1300"/>
              <a:t>topics</a:t>
            </a:r>
            <a:r>
              <a:rPr lang="en" sz="1300"/>
              <a:t> for discussion you may have concerning the presentation. I </a:t>
            </a:r>
            <a:r>
              <a:rPr lang="en" sz="1300"/>
              <a:t>appreciate</a:t>
            </a:r>
            <a:r>
              <a:rPr lang="en" sz="1300"/>
              <a:t> your kind attention!</a:t>
            </a:r>
            <a:endParaRPr sz="130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350c1f4a82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350c1f4a82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latin typeface="Average"/>
                <a:ea typeface="Average"/>
                <a:cs typeface="Average"/>
                <a:sym typeface="Average"/>
              </a:rPr>
              <a:t>We’ll start off with directing our focus toward the </a:t>
            </a:r>
            <a:r>
              <a:rPr lang="en" sz="1500">
                <a:highlight>
                  <a:schemeClr val="lt1"/>
                </a:highlight>
                <a:latin typeface="Average"/>
                <a:ea typeface="Average"/>
                <a:cs typeface="Average"/>
                <a:sym typeface="Average"/>
              </a:rPr>
              <a:t>data question we hope to answer and the sources used in attempting to answer it..</a:t>
            </a:r>
            <a:endParaRPr sz="1500">
              <a:highlight>
                <a:schemeClr val="lt1"/>
              </a:highlight>
              <a:latin typeface="Average"/>
              <a:ea typeface="Average"/>
              <a:cs typeface="Average"/>
              <a:sym typeface="Average"/>
            </a:endParaRPr>
          </a:p>
          <a:p>
            <a:pPr indent="0" lvl="0" marL="0" rtl="0" algn="l">
              <a:spcBef>
                <a:spcPts val="0"/>
              </a:spcBef>
              <a:spcAft>
                <a:spcPts val="0"/>
              </a:spcAft>
              <a:buNone/>
            </a:pPr>
            <a:r>
              <a:t/>
            </a:r>
            <a:endParaRPr sz="1500">
              <a:highlight>
                <a:schemeClr val="lt1"/>
              </a:highlight>
              <a:latin typeface="Average"/>
              <a:ea typeface="Average"/>
              <a:cs typeface="Average"/>
              <a:sym typeface="Average"/>
            </a:endParaRPr>
          </a:p>
          <a:p>
            <a:pPr indent="0" lvl="0" marL="0" rtl="0" algn="l">
              <a:spcBef>
                <a:spcPts val="0"/>
              </a:spcBef>
              <a:spcAft>
                <a:spcPts val="0"/>
              </a:spcAft>
              <a:buNone/>
            </a:pPr>
            <a:r>
              <a:rPr lang="en" sz="1500">
                <a:highlight>
                  <a:schemeClr val="lt1"/>
                </a:highlight>
                <a:latin typeface="Average"/>
                <a:ea typeface="Average"/>
                <a:cs typeface="Average"/>
                <a:sym typeface="Average"/>
              </a:rPr>
              <a:t>From there, we’ll discuss some hypotheses about the scenario we’re exploring and some limitations </a:t>
            </a:r>
            <a:r>
              <a:rPr lang="en" sz="1500">
                <a:highlight>
                  <a:schemeClr val="lt1"/>
                </a:highlight>
                <a:latin typeface="Average"/>
                <a:ea typeface="Average"/>
                <a:cs typeface="Average"/>
                <a:sym typeface="Average"/>
              </a:rPr>
              <a:t>encountered</a:t>
            </a:r>
            <a:r>
              <a:rPr lang="en" sz="1500">
                <a:highlight>
                  <a:schemeClr val="lt1"/>
                </a:highlight>
                <a:latin typeface="Average"/>
                <a:ea typeface="Average"/>
                <a:cs typeface="Average"/>
                <a:sym typeface="Average"/>
              </a:rPr>
              <a:t> in exploring the data. </a:t>
            </a:r>
            <a:endParaRPr sz="1500">
              <a:highlight>
                <a:schemeClr val="lt1"/>
              </a:highlight>
              <a:latin typeface="Average"/>
              <a:ea typeface="Average"/>
              <a:cs typeface="Average"/>
              <a:sym typeface="Average"/>
            </a:endParaRPr>
          </a:p>
          <a:p>
            <a:pPr indent="0" lvl="0" marL="0" rtl="0" algn="l">
              <a:spcBef>
                <a:spcPts val="0"/>
              </a:spcBef>
              <a:spcAft>
                <a:spcPts val="0"/>
              </a:spcAft>
              <a:buNone/>
            </a:pPr>
            <a:r>
              <a:t/>
            </a:r>
            <a:endParaRPr sz="1500">
              <a:highlight>
                <a:schemeClr val="lt1"/>
              </a:highlight>
              <a:latin typeface="Average"/>
              <a:ea typeface="Average"/>
              <a:cs typeface="Average"/>
              <a:sym typeface="Average"/>
            </a:endParaRPr>
          </a:p>
          <a:p>
            <a:pPr indent="0" lvl="0" marL="0" rtl="0" algn="l">
              <a:spcBef>
                <a:spcPts val="0"/>
              </a:spcBef>
              <a:spcAft>
                <a:spcPts val="0"/>
              </a:spcAft>
              <a:buNone/>
            </a:pPr>
            <a:r>
              <a:rPr lang="en" sz="1500">
                <a:highlight>
                  <a:schemeClr val="lt1"/>
                </a:highlight>
                <a:latin typeface="Average"/>
                <a:ea typeface="Average"/>
                <a:cs typeface="Average"/>
                <a:sym typeface="Average"/>
              </a:rPr>
              <a:t>From there we’ll look at the top ten violations that occur in two cities.</a:t>
            </a:r>
            <a:endParaRPr sz="1500">
              <a:highlight>
                <a:schemeClr val="lt1"/>
              </a:highlight>
              <a:latin typeface="Average"/>
              <a:ea typeface="Average"/>
              <a:cs typeface="Average"/>
              <a:sym typeface="Average"/>
            </a:endParaRPr>
          </a:p>
          <a:p>
            <a:pPr indent="0" lvl="0" marL="0" rtl="0" algn="l">
              <a:spcBef>
                <a:spcPts val="0"/>
              </a:spcBef>
              <a:spcAft>
                <a:spcPts val="0"/>
              </a:spcAft>
              <a:buNone/>
            </a:pPr>
            <a:r>
              <a:t/>
            </a:r>
            <a:endParaRPr sz="1500">
              <a:highlight>
                <a:schemeClr val="lt1"/>
              </a:highlight>
              <a:latin typeface="Average"/>
              <a:ea typeface="Average"/>
              <a:cs typeface="Average"/>
              <a:sym typeface="Average"/>
            </a:endParaRPr>
          </a:p>
          <a:p>
            <a:pPr indent="0" lvl="0" marL="0" rtl="0" algn="l">
              <a:spcBef>
                <a:spcPts val="0"/>
              </a:spcBef>
              <a:spcAft>
                <a:spcPts val="0"/>
              </a:spcAft>
              <a:buNone/>
            </a:pPr>
            <a:r>
              <a:rPr lang="en" sz="1500">
                <a:highlight>
                  <a:schemeClr val="lt1"/>
                </a:highlight>
                <a:latin typeface="Average"/>
                <a:ea typeface="Average"/>
                <a:cs typeface="Average"/>
                <a:sym typeface="Average"/>
              </a:rPr>
              <a:t>From there we will look at how the violations per restaurant are distributed, the arrangement of population densities by zip codes into groups</a:t>
            </a:r>
            <a:r>
              <a:rPr lang="en" sz="1500">
                <a:latin typeface="Average"/>
                <a:ea typeface="Average"/>
                <a:cs typeface="Average"/>
                <a:sym typeface="Average"/>
              </a:rPr>
              <a:t>, all to arrive at the median violation amounts for each group.</a:t>
            </a:r>
            <a:endParaRPr sz="1500">
              <a:latin typeface="Average"/>
              <a:ea typeface="Average"/>
              <a:cs typeface="Average"/>
              <a:sym typeface="Average"/>
            </a:endParaRPr>
          </a:p>
          <a:p>
            <a:pPr indent="0" lvl="0" marL="0" rtl="0" algn="l">
              <a:spcBef>
                <a:spcPts val="0"/>
              </a:spcBef>
              <a:spcAft>
                <a:spcPts val="0"/>
              </a:spcAft>
              <a:buNone/>
            </a:pPr>
            <a:r>
              <a:t/>
            </a:r>
            <a:endParaRPr sz="1500">
              <a:latin typeface="Average"/>
              <a:ea typeface="Average"/>
              <a:cs typeface="Average"/>
              <a:sym typeface="Average"/>
            </a:endParaRPr>
          </a:p>
          <a:p>
            <a:pPr indent="0" lvl="0" marL="0" rtl="0" algn="l">
              <a:spcBef>
                <a:spcPts val="0"/>
              </a:spcBef>
              <a:spcAft>
                <a:spcPts val="0"/>
              </a:spcAft>
              <a:buNone/>
            </a:pPr>
            <a:r>
              <a:rPr lang="en" sz="1500">
                <a:latin typeface="Average"/>
                <a:ea typeface="Average"/>
                <a:cs typeface="Average"/>
                <a:sym typeface="Average"/>
              </a:rPr>
              <a:t>Toward the end we’ll look at inspection scores and population by zip code, average scores by month, and conclude with some key takeaways that this </a:t>
            </a:r>
            <a:r>
              <a:rPr lang="en" sz="1500">
                <a:latin typeface="Average"/>
                <a:ea typeface="Average"/>
                <a:cs typeface="Average"/>
                <a:sym typeface="Average"/>
              </a:rPr>
              <a:t>analysis has made available to us </a:t>
            </a:r>
            <a:r>
              <a:rPr lang="en" sz="1500">
                <a:latin typeface="Average"/>
                <a:ea typeface="Average"/>
                <a:cs typeface="Average"/>
                <a:sym typeface="Average"/>
              </a:rPr>
              <a:t>and close with opening the floor up for questions or discussion. We’ll now move on to the next slide </a:t>
            </a:r>
            <a:r>
              <a:rPr lang="en" sz="1500">
                <a:latin typeface="Average"/>
                <a:ea typeface="Average"/>
                <a:cs typeface="Average"/>
                <a:sym typeface="Average"/>
              </a:rPr>
              <a:t>for</a:t>
            </a:r>
            <a:r>
              <a:rPr lang="en" sz="1500">
                <a:latin typeface="Average"/>
                <a:ea typeface="Average"/>
                <a:cs typeface="Average"/>
                <a:sym typeface="Average"/>
              </a:rPr>
              <a:t> our data </a:t>
            </a:r>
            <a:r>
              <a:rPr lang="en" sz="1500">
                <a:latin typeface="Average"/>
                <a:ea typeface="Average"/>
                <a:cs typeface="Average"/>
                <a:sym typeface="Average"/>
              </a:rPr>
              <a:t>question and sources.</a:t>
            </a:r>
            <a:endParaRPr sz="1500">
              <a:latin typeface="Average"/>
              <a:ea typeface="Average"/>
              <a:cs typeface="Average"/>
              <a:sym typeface="Average"/>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350c1f4a82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350c1f4a82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500">
                <a:solidFill>
                  <a:schemeClr val="dk1"/>
                </a:solidFill>
                <a:latin typeface="Average"/>
                <a:ea typeface="Average"/>
                <a:cs typeface="Average"/>
                <a:sym typeface="Average"/>
              </a:rPr>
              <a:t>The data question we will be exploring: Is there any correlation between restaurant health inspection scores and the population of the areas in which they are located? </a:t>
            </a:r>
            <a:endParaRPr sz="1500">
              <a:solidFill>
                <a:schemeClr val="dk1"/>
              </a:solidFill>
              <a:latin typeface="Average"/>
              <a:ea typeface="Average"/>
              <a:cs typeface="Average"/>
              <a:sym typeface="Average"/>
            </a:endParaRPr>
          </a:p>
          <a:p>
            <a:pPr indent="0" lvl="0" marL="0" rtl="0" algn="l">
              <a:lnSpc>
                <a:spcPct val="115000"/>
              </a:lnSpc>
              <a:spcBef>
                <a:spcPts val="1200"/>
              </a:spcBef>
              <a:spcAft>
                <a:spcPts val="0"/>
              </a:spcAft>
              <a:buClr>
                <a:schemeClr val="dk1"/>
              </a:buClr>
              <a:buSzPts val="1100"/>
              <a:buFont typeface="Arial"/>
              <a:buNone/>
            </a:pPr>
            <a:r>
              <a:rPr lang="en" sz="1500">
                <a:solidFill>
                  <a:schemeClr val="dk1"/>
                </a:solidFill>
                <a:latin typeface="Average"/>
                <a:ea typeface="Average"/>
                <a:cs typeface="Average"/>
                <a:sym typeface="Average"/>
              </a:rPr>
              <a:t>To answer this, I’ve chosen two US cities differing drastically in population: Anchorage, AK: 291,563 and San Francisco, CA: 1,259,145. Next are the links to the datasets used for this analysis along with a population-by-zip-code dataset that I’ve joined to each city’s data. </a:t>
            </a:r>
            <a:endParaRPr sz="1500">
              <a:solidFill>
                <a:schemeClr val="dk1"/>
              </a:solidFill>
              <a:latin typeface="Average"/>
              <a:ea typeface="Average"/>
              <a:cs typeface="Average"/>
              <a:sym typeface="Average"/>
            </a:endParaRPr>
          </a:p>
          <a:p>
            <a:pPr indent="0" lvl="0" marL="0" rtl="0" algn="l">
              <a:lnSpc>
                <a:spcPct val="115000"/>
              </a:lnSpc>
              <a:spcBef>
                <a:spcPts val="1200"/>
              </a:spcBef>
              <a:spcAft>
                <a:spcPts val="1200"/>
              </a:spcAft>
              <a:buClr>
                <a:schemeClr val="dk1"/>
              </a:buClr>
              <a:buSzPts val="1100"/>
              <a:buFont typeface="Arial"/>
              <a:buNone/>
            </a:pPr>
            <a:r>
              <a:rPr lang="en" sz="1500">
                <a:solidFill>
                  <a:schemeClr val="dk1"/>
                </a:solidFill>
                <a:latin typeface="Average"/>
                <a:ea typeface="Average"/>
                <a:cs typeface="Average"/>
                <a:sym typeface="Average"/>
              </a:rPr>
              <a:t>We continue to our next slide where we look at some hypotheses along with some data limitations that were encountered. </a:t>
            </a:r>
            <a:endParaRPr sz="800">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350c1f4a82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350c1f4a82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latin typeface="Average"/>
                <a:ea typeface="Average"/>
                <a:cs typeface="Average"/>
                <a:sym typeface="Average"/>
              </a:rPr>
              <a:t>Our </a:t>
            </a:r>
            <a:r>
              <a:rPr lang="en" sz="1500">
                <a:latin typeface="Average"/>
                <a:ea typeface="Average"/>
                <a:cs typeface="Average"/>
                <a:sym typeface="Average"/>
              </a:rPr>
              <a:t>hypotheses:  </a:t>
            </a:r>
            <a:endParaRPr sz="1500">
              <a:latin typeface="Average"/>
              <a:ea typeface="Average"/>
              <a:cs typeface="Average"/>
              <a:sym typeface="Average"/>
            </a:endParaRPr>
          </a:p>
          <a:p>
            <a:pPr indent="0" lvl="0" marL="0" rtl="0" algn="l">
              <a:spcBef>
                <a:spcPts val="0"/>
              </a:spcBef>
              <a:spcAft>
                <a:spcPts val="0"/>
              </a:spcAft>
              <a:buNone/>
            </a:pPr>
            <a:r>
              <a:t/>
            </a:r>
            <a:endParaRPr sz="1500">
              <a:solidFill>
                <a:schemeClr val="dk1"/>
              </a:solidFill>
              <a:latin typeface="Average"/>
              <a:ea typeface="Average"/>
              <a:cs typeface="Average"/>
              <a:sym typeface="Average"/>
            </a:endParaRPr>
          </a:p>
          <a:p>
            <a:pPr indent="-323850" lvl="0" marL="457200" rtl="0" algn="l">
              <a:lnSpc>
                <a:spcPct val="115000"/>
              </a:lnSpc>
              <a:spcBef>
                <a:spcPts val="0"/>
              </a:spcBef>
              <a:spcAft>
                <a:spcPts val="0"/>
              </a:spcAft>
              <a:buClr>
                <a:schemeClr val="dk1"/>
              </a:buClr>
              <a:buSzPts val="1500"/>
              <a:buFont typeface="Average"/>
              <a:buChar char="●"/>
            </a:pPr>
            <a:r>
              <a:rPr lang="en" sz="1500">
                <a:solidFill>
                  <a:schemeClr val="dk1"/>
                </a:solidFill>
                <a:latin typeface="Average"/>
                <a:ea typeface="Average"/>
                <a:cs typeface="Average"/>
                <a:sym typeface="Average"/>
              </a:rPr>
              <a:t>Restaurants in more heavily populated areas receive more customers than those lightly populated</a:t>
            </a:r>
            <a:endParaRPr sz="1500">
              <a:solidFill>
                <a:schemeClr val="dk1"/>
              </a:solidFill>
              <a:latin typeface="Average"/>
              <a:ea typeface="Average"/>
              <a:cs typeface="Average"/>
              <a:sym typeface="Average"/>
            </a:endParaRPr>
          </a:p>
          <a:p>
            <a:pPr indent="-323850" lvl="0" marL="457200" rtl="0" algn="l">
              <a:lnSpc>
                <a:spcPct val="115000"/>
              </a:lnSpc>
              <a:spcBef>
                <a:spcPts val="0"/>
              </a:spcBef>
              <a:spcAft>
                <a:spcPts val="0"/>
              </a:spcAft>
              <a:buClr>
                <a:schemeClr val="dk1"/>
              </a:buClr>
              <a:buSzPts val="1500"/>
              <a:buFont typeface="Average"/>
              <a:buChar char="●"/>
            </a:pPr>
            <a:r>
              <a:rPr lang="en" sz="1500">
                <a:solidFill>
                  <a:schemeClr val="dk1"/>
                </a:solidFill>
                <a:latin typeface="Average"/>
                <a:ea typeface="Average"/>
                <a:cs typeface="Average"/>
                <a:sym typeface="Average"/>
              </a:rPr>
              <a:t>With restaurants in more heavily populated areas, restaurant staff could be tempted to allow customer satisfaction to take priority over duties related to strong health inspection scores</a:t>
            </a:r>
            <a:endParaRPr sz="1500">
              <a:solidFill>
                <a:schemeClr val="dk1"/>
              </a:solidFill>
              <a:latin typeface="Average"/>
              <a:ea typeface="Average"/>
              <a:cs typeface="Average"/>
              <a:sym typeface="Average"/>
            </a:endParaRPr>
          </a:p>
          <a:p>
            <a:pPr indent="-323850" lvl="0" marL="457200" rtl="0" algn="l">
              <a:lnSpc>
                <a:spcPct val="115000"/>
              </a:lnSpc>
              <a:spcBef>
                <a:spcPts val="0"/>
              </a:spcBef>
              <a:spcAft>
                <a:spcPts val="0"/>
              </a:spcAft>
              <a:buClr>
                <a:schemeClr val="dk1"/>
              </a:buClr>
              <a:buSzPts val="1500"/>
              <a:buFont typeface="Average"/>
              <a:buChar char="●"/>
            </a:pPr>
            <a:r>
              <a:rPr lang="en" sz="1500">
                <a:solidFill>
                  <a:schemeClr val="dk1"/>
                </a:solidFill>
                <a:latin typeface="Average"/>
                <a:ea typeface="Average"/>
                <a:cs typeface="Average"/>
                <a:sym typeface="Average"/>
              </a:rPr>
              <a:t>If health inspection duties are neglected, the establishment stands to receive a lower score, especially in the event of a surprise inspection</a:t>
            </a:r>
            <a:endParaRPr sz="1500">
              <a:solidFill>
                <a:schemeClr val="dk1"/>
              </a:solidFill>
              <a:latin typeface="Average"/>
              <a:ea typeface="Average"/>
              <a:cs typeface="Average"/>
              <a:sym typeface="Average"/>
            </a:endParaRPr>
          </a:p>
          <a:p>
            <a:pPr indent="-323850" lvl="0" marL="457200" rtl="0" algn="l">
              <a:lnSpc>
                <a:spcPct val="115000"/>
              </a:lnSpc>
              <a:spcBef>
                <a:spcPts val="0"/>
              </a:spcBef>
              <a:spcAft>
                <a:spcPts val="0"/>
              </a:spcAft>
              <a:buClr>
                <a:schemeClr val="dk1"/>
              </a:buClr>
              <a:buSzPts val="1500"/>
              <a:buFont typeface="Average"/>
              <a:buChar char="●"/>
            </a:pPr>
            <a:r>
              <a:rPr lang="en" sz="1500">
                <a:solidFill>
                  <a:schemeClr val="dk1"/>
                </a:solidFill>
                <a:latin typeface="Average"/>
                <a:ea typeface="Average"/>
                <a:cs typeface="Average"/>
                <a:sym typeface="Average"/>
              </a:rPr>
              <a:t>Health Department inspectors can have a varying level of leniency about what they count against a particular restaurant establishment</a:t>
            </a:r>
            <a:endParaRPr sz="1500">
              <a:solidFill>
                <a:schemeClr val="dk1"/>
              </a:solidFill>
              <a:latin typeface="Average"/>
              <a:ea typeface="Average"/>
              <a:cs typeface="Average"/>
              <a:sym typeface="Average"/>
            </a:endParaRPr>
          </a:p>
          <a:p>
            <a:pPr indent="-323850" lvl="0" marL="457200" rtl="0" algn="l">
              <a:lnSpc>
                <a:spcPct val="115000"/>
              </a:lnSpc>
              <a:spcBef>
                <a:spcPts val="0"/>
              </a:spcBef>
              <a:spcAft>
                <a:spcPts val="0"/>
              </a:spcAft>
              <a:buClr>
                <a:schemeClr val="dk1"/>
              </a:buClr>
              <a:buSzPts val="1500"/>
              <a:buFont typeface="Average"/>
              <a:buChar char="●"/>
            </a:pPr>
            <a:r>
              <a:rPr lang="en" sz="1500">
                <a:solidFill>
                  <a:schemeClr val="dk1"/>
                </a:solidFill>
                <a:latin typeface="Average"/>
                <a:ea typeface="Average"/>
                <a:cs typeface="Average"/>
                <a:sym typeface="Average"/>
              </a:rPr>
              <a:t>Lastly, individual violations can vary in point deduction amounts, so just because an establishment may have more violations, that doesn’t necessarily mean that their score will be lower than other restaurants that have less violations. </a:t>
            </a:r>
            <a:endParaRPr sz="1500">
              <a:solidFill>
                <a:schemeClr val="dk1"/>
              </a:solidFill>
              <a:latin typeface="Average"/>
              <a:ea typeface="Average"/>
              <a:cs typeface="Average"/>
              <a:sym typeface="Average"/>
            </a:endParaRPr>
          </a:p>
          <a:p>
            <a:pPr indent="0" lvl="0" marL="0" rtl="0" algn="l">
              <a:lnSpc>
                <a:spcPct val="115000"/>
              </a:lnSpc>
              <a:spcBef>
                <a:spcPts val="1200"/>
              </a:spcBef>
              <a:spcAft>
                <a:spcPts val="0"/>
              </a:spcAft>
              <a:buNone/>
            </a:pPr>
            <a:r>
              <a:rPr lang="en" sz="1500">
                <a:solidFill>
                  <a:schemeClr val="dk1"/>
                </a:solidFill>
                <a:latin typeface="Average"/>
                <a:ea typeface="Average"/>
                <a:cs typeface="Average"/>
                <a:sym typeface="Average"/>
              </a:rPr>
              <a:t>Now for our Data Limitations</a:t>
            </a:r>
            <a:endParaRPr sz="1500">
              <a:solidFill>
                <a:schemeClr val="dk1"/>
              </a:solidFill>
              <a:latin typeface="Average"/>
              <a:ea typeface="Average"/>
              <a:cs typeface="Average"/>
              <a:sym typeface="Average"/>
            </a:endParaRPr>
          </a:p>
          <a:p>
            <a:pPr indent="-323850" lvl="0" marL="457200" rtl="0" algn="l">
              <a:lnSpc>
                <a:spcPct val="115000"/>
              </a:lnSpc>
              <a:spcBef>
                <a:spcPts val="1200"/>
              </a:spcBef>
              <a:spcAft>
                <a:spcPts val="0"/>
              </a:spcAft>
              <a:buClr>
                <a:schemeClr val="dk1"/>
              </a:buClr>
              <a:buSzPts val="1500"/>
              <a:buFont typeface="Average"/>
              <a:buChar char="●"/>
            </a:pPr>
            <a:r>
              <a:rPr lang="en" sz="1500">
                <a:solidFill>
                  <a:schemeClr val="dk1"/>
                </a:solidFill>
                <a:latin typeface="Average"/>
                <a:ea typeface="Average"/>
                <a:cs typeface="Average"/>
                <a:sym typeface="Average"/>
              </a:rPr>
              <a:t>While the Anchorage dataset has data for years 2000 - 2019, the San Francisco dataset only covers 2016-2019. Since these are the years the datasets have in common, these are the only years the analysis is performed. </a:t>
            </a:r>
            <a:endParaRPr sz="1500">
              <a:solidFill>
                <a:schemeClr val="dk1"/>
              </a:solidFill>
              <a:latin typeface="Average"/>
              <a:ea typeface="Average"/>
              <a:cs typeface="Average"/>
              <a:sym typeface="Average"/>
            </a:endParaRPr>
          </a:p>
          <a:p>
            <a:pPr indent="-323850" lvl="0" marL="457200" rtl="0" algn="l">
              <a:lnSpc>
                <a:spcPct val="115000"/>
              </a:lnSpc>
              <a:spcBef>
                <a:spcPts val="0"/>
              </a:spcBef>
              <a:spcAft>
                <a:spcPts val="0"/>
              </a:spcAft>
              <a:buClr>
                <a:schemeClr val="dk1"/>
              </a:buClr>
              <a:buSzPts val="1500"/>
              <a:buFont typeface="Average"/>
              <a:buChar char="●"/>
            </a:pPr>
            <a:r>
              <a:rPr lang="en" sz="1500">
                <a:solidFill>
                  <a:schemeClr val="dk1"/>
                </a:solidFill>
                <a:latin typeface="Average"/>
                <a:ea typeface="Average"/>
                <a:cs typeface="Average"/>
                <a:sym typeface="Average"/>
              </a:rPr>
              <a:t>Some zip codes in both datasets do not have corresponding population densities recorded for them and since population is a key factor in our hypotheses, those zip codes were not included in the analysis.</a:t>
            </a:r>
            <a:endParaRPr sz="1500">
              <a:solidFill>
                <a:schemeClr val="dk1"/>
              </a:solidFill>
              <a:latin typeface="Average"/>
              <a:ea typeface="Average"/>
              <a:cs typeface="Average"/>
              <a:sym typeface="Average"/>
            </a:endParaRPr>
          </a:p>
          <a:p>
            <a:pPr indent="457200" lvl="0" marL="0" rtl="0" algn="l">
              <a:lnSpc>
                <a:spcPct val="115000"/>
              </a:lnSpc>
              <a:spcBef>
                <a:spcPts val="1200"/>
              </a:spcBef>
              <a:spcAft>
                <a:spcPts val="1200"/>
              </a:spcAft>
              <a:buNone/>
            </a:pPr>
            <a:r>
              <a:rPr lang="en" sz="1500">
                <a:solidFill>
                  <a:schemeClr val="dk1"/>
                </a:solidFill>
                <a:latin typeface="Average"/>
                <a:ea typeface="Average"/>
                <a:cs typeface="Average"/>
                <a:sym typeface="Average"/>
              </a:rPr>
              <a:t>We’ll now move forward to view our first visual on top ten violations for these two cities. </a:t>
            </a:r>
            <a:endParaRPr sz="1500">
              <a:solidFill>
                <a:schemeClr val="dk1"/>
              </a:solidFill>
              <a:latin typeface="Average"/>
              <a:ea typeface="Average"/>
              <a:cs typeface="Average"/>
              <a:sym typeface="Average"/>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351dfebfa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351dfebfa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500">
                <a:solidFill>
                  <a:schemeClr val="dk1"/>
                </a:solidFill>
                <a:latin typeface="Average"/>
                <a:ea typeface="Average"/>
                <a:cs typeface="Average"/>
                <a:sym typeface="Average"/>
              </a:rPr>
              <a:t>Here we see two visuals pointing out which violations each city has from a larger to smaller scale. The percentages along the x-axis are how </a:t>
            </a:r>
            <a:r>
              <a:rPr lang="en" sz="1500">
                <a:solidFill>
                  <a:schemeClr val="dk1"/>
                </a:solidFill>
                <a:latin typeface="Average"/>
                <a:ea typeface="Average"/>
                <a:cs typeface="Average"/>
                <a:sym typeface="Average"/>
              </a:rPr>
              <a:t>much of the whole each violation makes up of all violations for that city. </a:t>
            </a:r>
            <a:endParaRPr sz="1500">
              <a:solidFill>
                <a:schemeClr val="dk1"/>
              </a:solidFill>
              <a:latin typeface="Average"/>
              <a:ea typeface="Average"/>
              <a:cs typeface="Average"/>
              <a:sym typeface="Average"/>
            </a:endParaRPr>
          </a:p>
          <a:p>
            <a:pPr indent="0" lvl="0" marL="0" rtl="0" algn="l">
              <a:lnSpc>
                <a:spcPct val="115000"/>
              </a:lnSpc>
              <a:spcBef>
                <a:spcPts val="1200"/>
              </a:spcBef>
              <a:spcAft>
                <a:spcPts val="0"/>
              </a:spcAft>
              <a:buClr>
                <a:schemeClr val="dk1"/>
              </a:buClr>
              <a:buSzPts val="1100"/>
              <a:buFont typeface="Arial"/>
              <a:buNone/>
            </a:pPr>
            <a:r>
              <a:rPr lang="en" sz="1500">
                <a:solidFill>
                  <a:schemeClr val="dk1"/>
                </a:solidFill>
                <a:latin typeface="Average"/>
                <a:ea typeface="Average"/>
                <a:cs typeface="Average"/>
                <a:sym typeface="Average"/>
              </a:rPr>
              <a:t>In viewing this we can clearly</a:t>
            </a:r>
            <a:r>
              <a:rPr lang="en" sz="1500">
                <a:solidFill>
                  <a:schemeClr val="dk1"/>
                </a:solidFill>
                <a:latin typeface="Average"/>
                <a:ea typeface="Average"/>
                <a:cs typeface="Average"/>
                <a:sym typeface="Average"/>
              </a:rPr>
              <a:t> see how these two cities have a lot of violation </a:t>
            </a:r>
            <a:r>
              <a:rPr lang="en" sz="1500">
                <a:solidFill>
                  <a:schemeClr val="dk1"/>
                </a:solidFill>
                <a:latin typeface="Average"/>
                <a:ea typeface="Average"/>
                <a:cs typeface="Average"/>
                <a:sym typeface="Average"/>
              </a:rPr>
              <a:t>types</a:t>
            </a:r>
            <a:r>
              <a:rPr lang="en" sz="1500">
                <a:solidFill>
                  <a:schemeClr val="dk1"/>
                </a:solidFill>
                <a:latin typeface="Average"/>
                <a:ea typeface="Average"/>
                <a:cs typeface="Average"/>
                <a:sym typeface="Average"/>
              </a:rPr>
              <a:t> in common. In fact the only items they do not have in common are Food date marking, faulty equipments design/</a:t>
            </a:r>
            <a:r>
              <a:rPr lang="en" sz="1500">
                <a:solidFill>
                  <a:schemeClr val="dk1"/>
                </a:solidFill>
                <a:latin typeface="Average"/>
                <a:ea typeface="Average"/>
                <a:cs typeface="Average"/>
                <a:sym typeface="Average"/>
              </a:rPr>
              <a:t>construction, pest control issues, and matters having to do with employee health. We also see that the number one violation type in both cities is the proper cleaning of equipment and utensils. Secondly, temperature control procedures for food, thirdly, items involving the facility itself and so on.</a:t>
            </a:r>
            <a:endParaRPr sz="1500">
              <a:solidFill>
                <a:schemeClr val="dk1"/>
              </a:solidFill>
              <a:latin typeface="Average"/>
              <a:ea typeface="Average"/>
              <a:cs typeface="Average"/>
              <a:sym typeface="Average"/>
            </a:endParaRPr>
          </a:p>
          <a:p>
            <a:pPr indent="0" lvl="0" marL="0" rtl="0" algn="l">
              <a:lnSpc>
                <a:spcPct val="115000"/>
              </a:lnSpc>
              <a:spcBef>
                <a:spcPts val="1200"/>
              </a:spcBef>
              <a:spcAft>
                <a:spcPts val="1200"/>
              </a:spcAft>
              <a:buClr>
                <a:schemeClr val="dk1"/>
              </a:buClr>
              <a:buSzPts val="1100"/>
              <a:buFont typeface="Arial"/>
              <a:buNone/>
            </a:pPr>
            <a:r>
              <a:rPr lang="en" sz="1500">
                <a:solidFill>
                  <a:schemeClr val="dk1"/>
                </a:solidFill>
                <a:latin typeface="Average"/>
                <a:ea typeface="Average"/>
                <a:cs typeface="Average"/>
                <a:sym typeface="Average"/>
              </a:rPr>
              <a:t>We’ve seen which violation types each city has in common and those that rank the highest, but how does population come into play? In the next few slides we will explore just that. </a:t>
            </a:r>
            <a:endParaRPr sz="1500">
              <a:solidFill>
                <a:schemeClr val="dk1"/>
              </a:solidFill>
              <a:latin typeface="Average"/>
              <a:ea typeface="Average"/>
              <a:cs typeface="Average"/>
              <a:sym typeface="Average"/>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348d19331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348d19331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latin typeface="Average"/>
                <a:ea typeface="Average"/>
                <a:cs typeface="Average"/>
                <a:sym typeface="Average"/>
              </a:rPr>
              <a:t>Before you are two box and whisker plots. </a:t>
            </a:r>
            <a:endParaRPr sz="1500">
              <a:latin typeface="Average"/>
              <a:ea typeface="Average"/>
              <a:cs typeface="Average"/>
              <a:sym typeface="Average"/>
            </a:endParaRPr>
          </a:p>
          <a:p>
            <a:pPr indent="0" lvl="0" marL="0" rtl="0" algn="l">
              <a:spcBef>
                <a:spcPts val="0"/>
              </a:spcBef>
              <a:spcAft>
                <a:spcPts val="0"/>
              </a:spcAft>
              <a:buNone/>
            </a:pPr>
            <a:r>
              <a:t/>
            </a:r>
            <a:endParaRPr sz="1500">
              <a:latin typeface="Average"/>
              <a:ea typeface="Average"/>
              <a:cs typeface="Average"/>
              <a:sym typeface="Average"/>
            </a:endParaRPr>
          </a:p>
          <a:p>
            <a:pPr indent="0" lvl="0" marL="0" rtl="0" algn="l">
              <a:spcBef>
                <a:spcPts val="0"/>
              </a:spcBef>
              <a:spcAft>
                <a:spcPts val="0"/>
              </a:spcAft>
              <a:buNone/>
            </a:pPr>
            <a:r>
              <a:rPr lang="en" sz="1500">
                <a:latin typeface="Average"/>
                <a:ea typeface="Average"/>
                <a:cs typeface="Average"/>
                <a:sym typeface="Average"/>
              </a:rPr>
              <a:t>Each represents the count of violations per restaurant for each city. </a:t>
            </a:r>
            <a:endParaRPr sz="1500">
              <a:latin typeface="Average"/>
              <a:ea typeface="Average"/>
              <a:cs typeface="Average"/>
              <a:sym typeface="Average"/>
            </a:endParaRPr>
          </a:p>
          <a:p>
            <a:pPr indent="0" lvl="0" marL="0" rtl="0" algn="l">
              <a:spcBef>
                <a:spcPts val="0"/>
              </a:spcBef>
              <a:spcAft>
                <a:spcPts val="0"/>
              </a:spcAft>
              <a:buNone/>
            </a:pPr>
            <a:r>
              <a:t/>
            </a:r>
            <a:endParaRPr sz="1500">
              <a:latin typeface="Average"/>
              <a:ea typeface="Average"/>
              <a:cs typeface="Average"/>
              <a:sym typeface="Average"/>
            </a:endParaRPr>
          </a:p>
          <a:p>
            <a:pPr indent="0" lvl="0" marL="0" rtl="0" algn="l">
              <a:spcBef>
                <a:spcPts val="0"/>
              </a:spcBef>
              <a:spcAft>
                <a:spcPts val="0"/>
              </a:spcAft>
              <a:buNone/>
            </a:pPr>
            <a:r>
              <a:rPr lang="en" sz="1500">
                <a:latin typeface="Average"/>
                <a:ea typeface="Average"/>
                <a:cs typeface="Average"/>
                <a:sym typeface="Average"/>
              </a:rPr>
              <a:t>These were created to see how many outliers were present in our counts.</a:t>
            </a:r>
            <a:endParaRPr sz="1500">
              <a:latin typeface="Average"/>
              <a:ea typeface="Average"/>
              <a:cs typeface="Average"/>
              <a:sym typeface="Average"/>
            </a:endParaRPr>
          </a:p>
          <a:p>
            <a:pPr indent="0" lvl="0" marL="0" rtl="0" algn="l">
              <a:spcBef>
                <a:spcPts val="0"/>
              </a:spcBef>
              <a:spcAft>
                <a:spcPts val="0"/>
              </a:spcAft>
              <a:buNone/>
            </a:pPr>
            <a:r>
              <a:t/>
            </a:r>
            <a:endParaRPr sz="1500">
              <a:latin typeface="Average"/>
              <a:ea typeface="Average"/>
              <a:cs typeface="Average"/>
              <a:sym typeface="Average"/>
            </a:endParaRPr>
          </a:p>
          <a:p>
            <a:pPr indent="0" lvl="0" marL="0" rtl="0" algn="l">
              <a:spcBef>
                <a:spcPts val="0"/>
              </a:spcBef>
              <a:spcAft>
                <a:spcPts val="0"/>
              </a:spcAft>
              <a:buNone/>
            </a:pPr>
            <a:r>
              <a:rPr lang="en" sz="1500">
                <a:latin typeface="Average"/>
                <a:ea typeface="Average"/>
                <a:cs typeface="Average"/>
                <a:sym typeface="Average"/>
              </a:rPr>
              <a:t>Part of the end goal is to get the amount of violations per restaurant while also bringing in population density for the zip codes where the restaurant is located. </a:t>
            </a:r>
            <a:endParaRPr sz="1500">
              <a:latin typeface="Average"/>
              <a:ea typeface="Average"/>
              <a:cs typeface="Average"/>
              <a:sym typeface="Average"/>
            </a:endParaRPr>
          </a:p>
          <a:p>
            <a:pPr indent="0" lvl="0" marL="0" rtl="0" algn="l">
              <a:spcBef>
                <a:spcPts val="0"/>
              </a:spcBef>
              <a:spcAft>
                <a:spcPts val="0"/>
              </a:spcAft>
              <a:buNone/>
            </a:pPr>
            <a:r>
              <a:t/>
            </a:r>
            <a:endParaRPr sz="1500">
              <a:latin typeface="Average"/>
              <a:ea typeface="Average"/>
              <a:cs typeface="Average"/>
              <a:sym typeface="Average"/>
            </a:endParaRPr>
          </a:p>
          <a:p>
            <a:pPr indent="0" lvl="0" marL="0" rtl="0" algn="l">
              <a:spcBef>
                <a:spcPts val="0"/>
              </a:spcBef>
              <a:spcAft>
                <a:spcPts val="0"/>
              </a:spcAft>
              <a:buNone/>
            </a:pPr>
            <a:r>
              <a:rPr lang="en" sz="1500">
                <a:latin typeface="Average"/>
                <a:ea typeface="Average"/>
                <a:cs typeface="Average"/>
                <a:sym typeface="Average"/>
              </a:rPr>
              <a:t>In order to accomplish this, we must first determine whether we need to use a mean or median calculation. </a:t>
            </a:r>
            <a:endParaRPr sz="1500">
              <a:latin typeface="Average"/>
              <a:ea typeface="Average"/>
              <a:cs typeface="Average"/>
              <a:sym typeface="Average"/>
            </a:endParaRPr>
          </a:p>
          <a:p>
            <a:pPr indent="0" lvl="0" marL="0" rtl="0" algn="l">
              <a:spcBef>
                <a:spcPts val="0"/>
              </a:spcBef>
              <a:spcAft>
                <a:spcPts val="0"/>
              </a:spcAft>
              <a:buNone/>
            </a:pPr>
            <a:r>
              <a:t/>
            </a:r>
            <a:endParaRPr sz="1500">
              <a:latin typeface="Average"/>
              <a:ea typeface="Average"/>
              <a:cs typeface="Average"/>
              <a:sym typeface="Average"/>
            </a:endParaRPr>
          </a:p>
          <a:p>
            <a:pPr indent="0" lvl="0" marL="0" rtl="0" algn="l">
              <a:spcBef>
                <a:spcPts val="0"/>
              </a:spcBef>
              <a:spcAft>
                <a:spcPts val="0"/>
              </a:spcAft>
              <a:buNone/>
            </a:pPr>
            <a:r>
              <a:rPr lang="en" sz="1500">
                <a:latin typeface="Average"/>
                <a:ea typeface="Average"/>
                <a:cs typeface="Average"/>
                <a:sym typeface="Average"/>
              </a:rPr>
              <a:t>If there aren’t enough outliers to skew the mean, then we calculate for the mean, but if there are, we calculate for the median.</a:t>
            </a:r>
            <a:endParaRPr sz="1500">
              <a:latin typeface="Average"/>
              <a:ea typeface="Average"/>
              <a:cs typeface="Average"/>
              <a:sym typeface="Average"/>
            </a:endParaRPr>
          </a:p>
          <a:p>
            <a:pPr indent="0" lvl="0" marL="0" rtl="0" algn="l">
              <a:spcBef>
                <a:spcPts val="0"/>
              </a:spcBef>
              <a:spcAft>
                <a:spcPts val="0"/>
              </a:spcAft>
              <a:buNone/>
            </a:pPr>
            <a:r>
              <a:t/>
            </a:r>
            <a:endParaRPr sz="1500">
              <a:latin typeface="Average"/>
              <a:ea typeface="Average"/>
              <a:cs typeface="Average"/>
              <a:sym typeface="Average"/>
            </a:endParaRPr>
          </a:p>
          <a:p>
            <a:pPr indent="0" lvl="0" marL="0" rtl="0" algn="l">
              <a:spcBef>
                <a:spcPts val="0"/>
              </a:spcBef>
              <a:spcAft>
                <a:spcPts val="0"/>
              </a:spcAft>
              <a:buNone/>
            </a:pPr>
            <a:r>
              <a:rPr lang="en" sz="1500">
                <a:latin typeface="Average"/>
                <a:ea typeface="Average"/>
                <a:cs typeface="Average"/>
                <a:sym typeface="Average"/>
              </a:rPr>
              <a:t>The dots beyond the whisker, which looks like a ‘T’ represent our outliers. </a:t>
            </a:r>
            <a:endParaRPr sz="1500">
              <a:latin typeface="Average"/>
              <a:ea typeface="Average"/>
              <a:cs typeface="Average"/>
              <a:sym typeface="Average"/>
            </a:endParaRPr>
          </a:p>
          <a:p>
            <a:pPr indent="0" lvl="0" marL="0" rtl="0" algn="l">
              <a:spcBef>
                <a:spcPts val="0"/>
              </a:spcBef>
              <a:spcAft>
                <a:spcPts val="0"/>
              </a:spcAft>
              <a:buNone/>
            </a:pPr>
            <a:r>
              <a:t/>
            </a:r>
            <a:endParaRPr sz="1500">
              <a:latin typeface="Average"/>
              <a:ea typeface="Average"/>
              <a:cs typeface="Average"/>
              <a:sym typeface="Average"/>
            </a:endParaRPr>
          </a:p>
          <a:p>
            <a:pPr indent="0" lvl="0" marL="0" rtl="0" algn="l">
              <a:spcBef>
                <a:spcPts val="0"/>
              </a:spcBef>
              <a:spcAft>
                <a:spcPts val="0"/>
              </a:spcAft>
              <a:buNone/>
            </a:pPr>
            <a:r>
              <a:rPr lang="en" sz="1500">
                <a:latin typeface="Average"/>
                <a:ea typeface="Average"/>
                <a:cs typeface="Average"/>
                <a:sym typeface="Average"/>
              </a:rPr>
              <a:t>Our conclusion is that we have many outliers for both cities so we will calculate for the median number of violations per restaurant location. </a:t>
            </a:r>
            <a:endParaRPr sz="1500">
              <a:latin typeface="Average"/>
              <a:ea typeface="Average"/>
              <a:cs typeface="Average"/>
              <a:sym typeface="Average"/>
            </a:endParaRPr>
          </a:p>
          <a:p>
            <a:pPr indent="0" lvl="0" marL="0" rtl="0" algn="l">
              <a:spcBef>
                <a:spcPts val="0"/>
              </a:spcBef>
              <a:spcAft>
                <a:spcPts val="0"/>
              </a:spcAft>
              <a:buNone/>
            </a:pPr>
            <a:r>
              <a:t/>
            </a:r>
            <a:endParaRPr sz="1500">
              <a:latin typeface="Average"/>
              <a:ea typeface="Average"/>
              <a:cs typeface="Average"/>
              <a:sym typeface="Average"/>
            </a:endParaRPr>
          </a:p>
          <a:p>
            <a:pPr indent="0" lvl="0" marL="0" rtl="0" algn="l">
              <a:spcBef>
                <a:spcPts val="0"/>
              </a:spcBef>
              <a:spcAft>
                <a:spcPts val="0"/>
              </a:spcAft>
              <a:buNone/>
            </a:pPr>
            <a:r>
              <a:rPr lang="en" sz="1500">
                <a:latin typeface="Average"/>
                <a:ea typeface="Average"/>
                <a:cs typeface="Average"/>
                <a:sym typeface="Average"/>
              </a:rPr>
              <a:t>We’ll now move forward to develop this.  </a:t>
            </a:r>
            <a:endParaRPr sz="1500">
              <a:latin typeface="Average"/>
              <a:ea typeface="Average"/>
              <a:cs typeface="Average"/>
              <a:sym typeface="Average"/>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348d193313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348d193313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latin typeface="Average"/>
                <a:ea typeface="Average"/>
                <a:cs typeface="Average"/>
                <a:sym typeface="Average"/>
              </a:rPr>
              <a:t>Our next step is take our population densities by zip code amounts and place them into buckets.</a:t>
            </a:r>
            <a:endParaRPr sz="1500">
              <a:latin typeface="Average"/>
              <a:ea typeface="Average"/>
              <a:cs typeface="Average"/>
              <a:sym typeface="Average"/>
            </a:endParaRPr>
          </a:p>
          <a:p>
            <a:pPr indent="0" lvl="0" marL="0" rtl="0" algn="l">
              <a:spcBef>
                <a:spcPts val="0"/>
              </a:spcBef>
              <a:spcAft>
                <a:spcPts val="0"/>
              </a:spcAft>
              <a:buNone/>
            </a:pPr>
            <a:r>
              <a:t/>
            </a:r>
            <a:endParaRPr sz="1500">
              <a:latin typeface="Average"/>
              <a:ea typeface="Average"/>
              <a:cs typeface="Average"/>
              <a:sym typeface="Average"/>
            </a:endParaRPr>
          </a:p>
          <a:p>
            <a:pPr indent="0" lvl="0" marL="0" rtl="0" algn="l">
              <a:spcBef>
                <a:spcPts val="0"/>
              </a:spcBef>
              <a:spcAft>
                <a:spcPts val="0"/>
              </a:spcAft>
              <a:buNone/>
            </a:pPr>
            <a:r>
              <a:rPr lang="en" sz="1500">
                <a:latin typeface="Average"/>
                <a:ea typeface="Average"/>
                <a:cs typeface="Average"/>
                <a:sym typeface="Average"/>
              </a:rPr>
              <a:t>The two histograms in the slide </a:t>
            </a:r>
            <a:r>
              <a:rPr lang="en" sz="1500">
                <a:latin typeface="Average"/>
                <a:ea typeface="Average"/>
                <a:cs typeface="Average"/>
                <a:sym typeface="Average"/>
              </a:rPr>
              <a:t>represent our population density amounts </a:t>
            </a:r>
            <a:r>
              <a:rPr lang="en" sz="1500">
                <a:solidFill>
                  <a:schemeClr val="dk1"/>
                </a:solidFill>
                <a:latin typeface="Average"/>
                <a:ea typeface="Average"/>
                <a:cs typeface="Average"/>
                <a:sym typeface="Average"/>
              </a:rPr>
              <a:t>(x-axis) </a:t>
            </a:r>
            <a:r>
              <a:rPr lang="en" sz="1500">
                <a:latin typeface="Average"/>
                <a:ea typeface="Average"/>
                <a:cs typeface="Average"/>
                <a:sym typeface="Average"/>
              </a:rPr>
              <a:t>per zip code amounts (y-axis) for a </a:t>
            </a:r>
            <a:r>
              <a:rPr b="1" lang="en" sz="1500">
                <a:latin typeface="Average"/>
                <a:ea typeface="Average"/>
                <a:cs typeface="Average"/>
                <a:sym typeface="Average"/>
              </a:rPr>
              <a:t>‘high-medium-low’ </a:t>
            </a:r>
            <a:r>
              <a:rPr lang="en" sz="1500">
                <a:latin typeface="Average"/>
                <a:ea typeface="Average"/>
                <a:cs typeface="Average"/>
                <a:sym typeface="Average"/>
              </a:rPr>
              <a:t>concept for our population densities. </a:t>
            </a:r>
            <a:endParaRPr sz="1500">
              <a:latin typeface="Average"/>
              <a:ea typeface="Average"/>
              <a:cs typeface="Average"/>
              <a:sym typeface="Average"/>
            </a:endParaRPr>
          </a:p>
          <a:p>
            <a:pPr indent="0" lvl="0" marL="0" rtl="0" algn="l">
              <a:spcBef>
                <a:spcPts val="0"/>
              </a:spcBef>
              <a:spcAft>
                <a:spcPts val="0"/>
              </a:spcAft>
              <a:buNone/>
            </a:pPr>
            <a:r>
              <a:t/>
            </a:r>
            <a:endParaRPr sz="1500">
              <a:latin typeface="Average"/>
              <a:ea typeface="Average"/>
              <a:cs typeface="Average"/>
              <a:sym typeface="Average"/>
            </a:endParaRPr>
          </a:p>
          <a:p>
            <a:pPr indent="0" lvl="0" marL="0" rtl="0" algn="l">
              <a:spcBef>
                <a:spcPts val="0"/>
              </a:spcBef>
              <a:spcAft>
                <a:spcPts val="0"/>
              </a:spcAft>
              <a:buNone/>
            </a:pPr>
            <a:r>
              <a:rPr lang="en" sz="1500">
                <a:latin typeface="Average"/>
                <a:ea typeface="Average"/>
                <a:cs typeface="Average"/>
                <a:sym typeface="Average"/>
              </a:rPr>
              <a:t>We do this to get an idea of how many groups we need to sort our zip codes in based on related population density amounts. </a:t>
            </a:r>
            <a:endParaRPr sz="1500">
              <a:latin typeface="Average"/>
              <a:ea typeface="Average"/>
              <a:cs typeface="Average"/>
              <a:sym typeface="Average"/>
            </a:endParaRPr>
          </a:p>
          <a:p>
            <a:pPr indent="0" lvl="0" marL="0" rtl="0" algn="l">
              <a:spcBef>
                <a:spcPts val="0"/>
              </a:spcBef>
              <a:spcAft>
                <a:spcPts val="0"/>
              </a:spcAft>
              <a:buNone/>
            </a:pPr>
            <a:r>
              <a:t/>
            </a:r>
            <a:endParaRPr sz="1500">
              <a:latin typeface="Average"/>
              <a:ea typeface="Average"/>
              <a:cs typeface="Average"/>
              <a:sym typeface="Average"/>
            </a:endParaRPr>
          </a:p>
          <a:p>
            <a:pPr indent="0" lvl="0" marL="0" rtl="0" algn="l">
              <a:spcBef>
                <a:spcPts val="0"/>
              </a:spcBef>
              <a:spcAft>
                <a:spcPts val="0"/>
              </a:spcAft>
              <a:buNone/>
            </a:pPr>
            <a:r>
              <a:rPr lang="en" sz="1500">
                <a:latin typeface="Average"/>
                <a:ea typeface="Average"/>
                <a:cs typeface="Average"/>
                <a:sym typeface="Average"/>
              </a:rPr>
              <a:t>For example, based on the histogram on the left for Anchorage, we have a density of about 688 for 10 zip codes as the cut off for our first group. For the San Francisco histogram on the right, we have a density that’s a little less than 2,750 for 11 zip codes for the cutoff for our first group.</a:t>
            </a:r>
            <a:endParaRPr sz="1500">
              <a:latin typeface="Average"/>
              <a:ea typeface="Average"/>
              <a:cs typeface="Average"/>
              <a:sym typeface="Average"/>
            </a:endParaRPr>
          </a:p>
          <a:p>
            <a:pPr indent="0" lvl="0" marL="0" rtl="0" algn="l">
              <a:spcBef>
                <a:spcPts val="0"/>
              </a:spcBef>
              <a:spcAft>
                <a:spcPts val="0"/>
              </a:spcAft>
              <a:buNone/>
            </a:pPr>
            <a:r>
              <a:t/>
            </a:r>
            <a:endParaRPr sz="1500">
              <a:latin typeface="Average"/>
              <a:ea typeface="Average"/>
              <a:cs typeface="Average"/>
              <a:sym typeface="Average"/>
            </a:endParaRPr>
          </a:p>
          <a:p>
            <a:pPr indent="0" lvl="0" marL="0" rtl="0" algn="l">
              <a:spcBef>
                <a:spcPts val="0"/>
              </a:spcBef>
              <a:spcAft>
                <a:spcPts val="0"/>
              </a:spcAft>
              <a:buNone/>
            </a:pPr>
            <a:r>
              <a:rPr lang="en" sz="1500">
                <a:latin typeface="Average"/>
                <a:ea typeface="Average"/>
                <a:cs typeface="Average"/>
                <a:sym typeface="Average"/>
              </a:rPr>
              <a:t>We’ll now move on to our result of our median calculation for violations per restaurant. </a:t>
            </a:r>
            <a:endParaRPr sz="1500">
              <a:latin typeface="Average"/>
              <a:ea typeface="Average"/>
              <a:cs typeface="Average"/>
              <a:sym typeface="Average"/>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348d193313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348d193313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latin typeface="Average"/>
                <a:ea typeface="Average"/>
                <a:cs typeface="Average"/>
                <a:sym typeface="Average"/>
              </a:rPr>
              <a:t>After calculating the median for each group for each city, this is our result. </a:t>
            </a:r>
            <a:endParaRPr sz="1500">
              <a:latin typeface="Average"/>
              <a:ea typeface="Average"/>
              <a:cs typeface="Average"/>
              <a:sym typeface="Average"/>
            </a:endParaRPr>
          </a:p>
          <a:p>
            <a:pPr indent="0" lvl="0" marL="0" rtl="0" algn="l">
              <a:spcBef>
                <a:spcPts val="0"/>
              </a:spcBef>
              <a:spcAft>
                <a:spcPts val="0"/>
              </a:spcAft>
              <a:buNone/>
            </a:pPr>
            <a:r>
              <a:t/>
            </a:r>
            <a:endParaRPr sz="1500">
              <a:latin typeface="Average"/>
              <a:ea typeface="Average"/>
              <a:cs typeface="Average"/>
              <a:sym typeface="Average"/>
            </a:endParaRPr>
          </a:p>
          <a:p>
            <a:pPr indent="0" lvl="0" marL="0" rtl="0" algn="l">
              <a:spcBef>
                <a:spcPts val="0"/>
              </a:spcBef>
              <a:spcAft>
                <a:spcPts val="0"/>
              </a:spcAft>
              <a:buNone/>
            </a:pPr>
            <a:r>
              <a:rPr lang="en" sz="1500">
                <a:latin typeface="Average"/>
                <a:ea typeface="Average"/>
                <a:cs typeface="Average"/>
                <a:sym typeface="Average"/>
              </a:rPr>
              <a:t>You can see that each of the bars </a:t>
            </a:r>
            <a:r>
              <a:rPr lang="en" sz="1500">
                <a:latin typeface="Average"/>
                <a:ea typeface="Average"/>
                <a:cs typeface="Average"/>
                <a:sym typeface="Average"/>
              </a:rPr>
              <a:t>represent</a:t>
            </a:r>
            <a:r>
              <a:rPr lang="en" sz="1500">
                <a:latin typeface="Average"/>
                <a:ea typeface="Average"/>
                <a:cs typeface="Average"/>
                <a:sym typeface="Average"/>
              </a:rPr>
              <a:t> our groups from the histograms on the previous </a:t>
            </a:r>
            <a:r>
              <a:rPr lang="en" sz="1500">
                <a:latin typeface="Average"/>
                <a:ea typeface="Average"/>
                <a:cs typeface="Average"/>
                <a:sym typeface="Average"/>
              </a:rPr>
              <a:t>slide</a:t>
            </a:r>
            <a:r>
              <a:rPr lang="en" sz="1500">
                <a:latin typeface="Average"/>
                <a:ea typeface="Average"/>
                <a:cs typeface="Average"/>
                <a:sym typeface="Average"/>
              </a:rPr>
              <a:t>. </a:t>
            </a:r>
            <a:endParaRPr sz="1500">
              <a:latin typeface="Average"/>
              <a:ea typeface="Average"/>
              <a:cs typeface="Average"/>
              <a:sym typeface="Average"/>
            </a:endParaRPr>
          </a:p>
          <a:p>
            <a:pPr indent="0" lvl="0" marL="0" rtl="0" algn="l">
              <a:spcBef>
                <a:spcPts val="0"/>
              </a:spcBef>
              <a:spcAft>
                <a:spcPts val="0"/>
              </a:spcAft>
              <a:buNone/>
            </a:pPr>
            <a:r>
              <a:t/>
            </a:r>
            <a:endParaRPr sz="1500">
              <a:latin typeface="Average"/>
              <a:ea typeface="Average"/>
              <a:cs typeface="Average"/>
              <a:sym typeface="Average"/>
            </a:endParaRPr>
          </a:p>
          <a:p>
            <a:pPr indent="0" lvl="0" marL="0" rtl="0" algn="l">
              <a:spcBef>
                <a:spcPts val="0"/>
              </a:spcBef>
              <a:spcAft>
                <a:spcPts val="0"/>
              </a:spcAft>
              <a:buNone/>
            </a:pPr>
            <a:r>
              <a:rPr lang="en" sz="1500">
                <a:highlight>
                  <a:schemeClr val="lt1"/>
                </a:highlight>
                <a:latin typeface="Average"/>
                <a:ea typeface="Average"/>
                <a:cs typeface="Average"/>
                <a:sym typeface="Average"/>
              </a:rPr>
              <a:t>We see that on the x-axis of the Anchorage column chart, we have our three groups listed with our first group consisting of 10 zips codes and a density of 688. </a:t>
            </a:r>
            <a:endParaRPr sz="1500">
              <a:highlight>
                <a:schemeClr val="lt1"/>
              </a:highlight>
              <a:latin typeface="Average"/>
              <a:ea typeface="Average"/>
              <a:cs typeface="Average"/>
              <a:sym typeface="Average"/>
            </a:endParaRPr>
          </a:p>
          <a:p>
            <a:pPr indent="0" lvl="0" marL="0" rtl="0" algn="l">
              <a:spcBef>
                <a:spcPts val="0"/>
              </a:spcBef>
              <a:spcAft>
                <a:spcPts val="0"/>
              </a:spcAft>
              <a:buNone/>
            </a:pPr>
            <a:r>
              <a:t/>
            </a:r>
            <a:endParaRPr sz="1500">
              <a:highlight>
                <a:schemeClr val="lt1"/>
              </a:highlight>
              <a:latin typeface="Average"/>
              <a:ea typeface="Average"/>
              <a:cs typeface="Average"/>
              <a:sym typeface="Average"/>
            </a:endParaRPr>
          </a:p>
          <a:p>
            <a:pPr indent="0" lvl="0" marL="0" rtl="0" algn="l">
              <a:spcBef>
                <a:spcPts val="0"/>
              </a:spcBef>
              <a:spcAft>
                <a:spcPts val="0"/>
              </a:spcAft>
              <a:buNone/>
            </a:pPr>
            <a:r>
              <a:rPr lang="en" sz="1500">
                <a:highlight>
                  <a:schemeClr val="lt1"/>
                </a:highlight>
                <a:latin typeface="Average"/>
                <a:ea typeface="Average"/>
                <a:cs typeface="Average"/>
                <a:sym typeface="Average"/>
              </a:rPr>
              <a:t>Our first group for San Francisco has 11 zip codes with a density of 3750, and so on. </a:t>
            </a:r>
            <a:endParaRPr sz="1500">
              <a:highlight>
                <a:schemeClr val="lt1"/>
              </a:highlight>
              <a:latin typeface="Average"/>
              <a:ea typeface="Average"/>
              <a:cs typeface="Average"/>
              <a:sym typeface="Average"/>
            </a:endParaRPr>
          </a:p>
          <a:p>
            <a:pPr indent="0" lvl="0" marL="0" rtl="0" algn="l">
              <a:spcBef>
                <a:spcPts val="0"/>
              </a:spcBef>
              <a:spcAft>
                <a:spcPts val="0"/>
              </a:spcAft>
              <a:buNone/>
            </a:pPr>
            <a:r>
              <a:t/>
            </a:r>
            <a:endParaRPr sz="1500">
              <a:highlight>
                <a:schemeClr val="lt1"/>
              </a:highlight>
              <a:latin typeface="Average"/>
              <a:ea typeface="Average"/>
              <a:cs typeface="Average"/>
              <a:sym typeface="Average"/>
            </a:endParaRPr>
          </a:p>
          <a:p>
            <a:pPr indent="0" lvl="0" marL="0" rtl="0" algn="l">
              <a:spcBef>
                <a:spcPts val="0"/>
              </a:spcBef>
              <a:spcAft>
                <a:spcPts val="0"/>
              </a:spcAft>
              <a:buNone/>
            </a:pPr>
            <a:r>
              <a:rPr lang="en" sz="1500">
                <a:highlight>
                  <a:schemeClr val="lt1"/>
                </a:highlight>
                <a:latin typeface="Average"/>
                <a:ea typeface="Average"/>
                <a:cs typeface="Average"/>
                <a:sym typeface="Average"/>
              </a:rPr>
              <a:t>Our result reveals that the overall median </a:t>
            </a:r>
            <a:r>
              <a:rPr lang="en" sz="1500">
                <a:highlight>
                  <a:schemeClr val="lt1"/>
                </a:highlight>
                <a:latin typeface="Average"/>
                <a:ea typeface="Average"/>
                <a:cs typeface="Average"/>
                <a:sym typeface="Average"/>
              </a:rPr>
              <a:t>amount</a:t>
            </a:r>
            <a:r>
              <a:rPr lang="en" sz="1500">
                <a:highlight>
                  <a:schemeClr val="lt1"/>
                </a:highlight>
                <a:latin typeface="Average"/>
                <a:ea typeface="Average"/>
                <a:cs typeface="Average"/>
                <a:sym typeface="Average"/>
              </a:rPr>
              <a:t> of violations per restaurant is higher in San </a:t>
            </a:r>
            <a:r>
              <a:rPr lang="en" sz="1500">
                <a:highlight>
                  <a:schemeClr val="lt1"/>
                </a:highlight>
                <a:latin typeface="Average"/>
                <a:ea typeface="Average"/>
                <a:cs typeface="Average"/>
                <a:sym typeface="Average"/>
              </a:rPr>
              <a:t>Francisco</a:t>
            </a:r>
            <a:r>
              <a:rPr lang="en" sz="1500">
                <a:highlight>
                  <a:schemeClr val="lt1"/>
                </a:highlight>
                <a:latin typeface="Average"/>
                <a:ea typeface="Average"/>
                <a:cs typeface="Average"/>
                <a:sym typeface="Average"/>
              </a:rPr>
              <a:t> with Anchorage having no more than four and San Francisco have no less than 5. </a:t>
            </a:r>
            <a:endParaRPr sz="1500">
              <a:highlight>
                <a:schemeClr val="lt1"/>
              </a:highlight>
              <a:latin typeface="Average"/>
              <a:ea typeface="Average"/>
              <a:cs typeface="Average"/>
              <a:sym typeface="Average"/>
            </a:endParaRPr>
          </a:p>
          <a:p>
            <a:pPr indent="0" lvl="0" marL="0" rtl="0" algn="l">
              <a:spcBef>
                <a:spcPts val="0"/>
              </a:spcBef>
              <a:spcAft>
                <a:spcPts val="0"/>
              </a:spcAft>
              <a:buNone/>
            </a:pPr>
            <a:r>
              <a:t/>
            </a:r>
            <a:endParaRPr sz="1500">
              <a:highlight>
                <a:schemeClr val="lt1"/>
              </a:highlight>
              <a:latin typeface="Average"/>
              <a:ea typeface="Average"/>
              <a:cs typeface="Average"/>
              <a:sym typeface="Average"/>
            </a:endParaRPr>
          </a:p>
          <a:p>
            <a:pPr indent="0" lvl="0" marL="0" rtl="0" algn="l">
              <a:spcBef>
                <a:spcPts val="0"/>
              </a:spcBef>
              <a:spcAft>
                <a:spcPts val="0"/>
              </a:spcAft>
              <a:buNone/>
            </a:pPr>
            <a:r>
              <a:rPr lang="en" sz="1500">
                <a:highlight>
                  <a:schemeClr val="lt1"/>
                </a:highlight>
                <a:latin typeface="Average"/>
                <a:ea typeface="Average"/>
                <a:cs typeface="Average"/>
                <a:sym typeface="Average"/>
              </a:rPr>
              <a:t>Within each city we have some up and down on violation medians in areas that have higher and lower populations, but again </a:t>
            </a:r>
            <a:r>
              <a:rPr lang="en" sz="1500">
                <a:highlight>
                  <a:schemeClr val="lt1"/>
                </a:highlight>
                <a:latin typeface="Average"/>
                <a:ea typeface="Average"/>
                <a:cs typeface="Average"/>
                <a:sym typeface="Average"/>
              </a:rPr>
              <a:t>with looking at the overall comparison, San Francisco comes out on top with more.</a:t>
            </a:r>
            <a:r>
              <a:rPr lang="en" sz="1500">
                <a:highlight>
                  <a:schemeClr val="lt1"/>
                </a:highlight>
                <a:latin typeface="Average"/>
                <a:ea typeface="Average"/>
                <a:cs typeface="Average"/>
                <a:sym typeface="Average"/>
              </a:rPr>
              <a:t> </a:t>
            </a:r>
            <a:endParaRPr sz="1500">
              <a:highlight>
                <a:schemeClr val="lt1"/>
              </a:highlight>
              <a:latin typeface="Average"/>
              <a:ea typeface="Average"/>
              <a:cs typeface="Average"/>
              <a:sym typeface="Average"/>
            </a:endParaRPr>
          </a:p>
          <a:p>
            <a:pPr indent="0" lvl="0" marL="0" rtl="0" algn="l">
              <a:spcBef>
                <a:spcPts val="0"/>
              </a:spcBef>
              <a:spcAft>
                <a:spcPts val="0"/>
              </a:spcAft>
              <a:buNone/>
            </a:pPr>
            <a:r>
              <a:t/>
            </a:r>
            <a:endParaRPr sz="1500">
              <a:highlight>
                <a:schemeClr val="lt1"/>
              </a:highlight>
              <a:latin typeface="Average"/>
              <a:ea typeface="Average"/>
              <a:cs typeface="Average"/>
              <a:sym typeface="Average"/>
            </a:endParaRPr>
          </a:p>
          <a:p>
            <a:pPr indent="0" lvl="0" marL="0" rtl="0" algn="l">
              <a:spcBef>
                <a:spcPts val="0"/>
              </a:spcBef>
              <a:spcAft>
                <a:spcPts val="0"/>
              </a:spcAft>
              <a:buNone/>
            </a:pPr>
            <a:r>
              <a:rPr lang="en" sz="1500">
                <a:highlight>
                  <a:schemeClr val="lt1"/>
                </a:highlight>
                <a:latin typeface="Average"/>
                <a:ea typeface="Average"/>
                <a:cs typeface="Average"/>
                <a:sym typeface="Average"/>
              </a:rPr>
              <a:t>This metric clearly contributes to answering our data question.</a:t>
            </a:r>
            <a:endParaRPr sz="1500">
              <a:highlight>
                <a:schemeClr val="lt1"/>
              </a:highlight>
              <a:latin typeface="Average"/>
              <a:ea typeface="Average"/>
              <a:cs typeface="Average"/>
              <a:sym typeface="Average"/>
            </a:endParaRPr>
          </a:p>
          <a:p>
            <a:pPr indent="0" lvl="0" marL="0" rtl="0" algn="l">
              <a:spcBef>
                <a:spcPts val="0"/>
              </a:spcBef>
              <a:spcAft>
                <a:spcPts val="0"/>
              </a:spcAft>
              <a:buNone/>
            </a:pPr>
            <a:r>
              <a:t/>
            </a:r>
            <a:endParaRPr sz="1500">
              <a:highlight>
                <a:schemeClr val="lt1"/>
              </a:highlight>
              <a:latin typeface="Average"/>
              <a:ea typeface="Average"/>
              <a:cs typeface="Average"/>
              <a:sym typeface="Average"/>
            </a:endParaRPr>
          </a:p>
          <a:p>
            <a:pPr indent="0" lvl="0" marL="0" rtl="0" algn="l">
              <a:spcBef>
                <a:spcPts val="0"/>
              </a:spcBef>
              <a:spcAft>
                <a:spcPts val="0"/>
              </a:spcAft>
              <a:buNone/>
            </a:pPr>
            <a:r>
              <a:rPr lang="en" sz="1500">
                <a:highlight>
                  <a:schemeClr val="lt1"/>
                </a:highlight>
                <a:latin typeface="Average"/>
                <a:ea typeface="Average"/>
                <a:cs typeface="Average"/>
                <a:sym typeface="Average"/>
              </a:rPr>
              <a:t> However, as was mentioned in our hypotheses, just </a:t>
            </a:r>
            <a:r>
              <a:rPr lang="en" sz="1500">
                <a:highlight>
                  <a:schemeClr val="lt1"/>
                </a:highlight>
                <a:latin typeface="Average"/>
                <a:ea typeface="Average"/>
                <a:cs typeface="Average"/>
                <a:sym typeface="Average"/>
              </a:rPr>
              <a:t>because you have more violations does that necessarily constitute a lower health inspection score? </a:t>
            </a:r>
            <a:r>
              <a:rPr lang="en" sz="1500">
                <a:latin typeface="Average"/>
                <a:ea typeface="Average"/>
                <a:cs typeface="Average"/>
                <a:sym typeface="Average"/>
              </a:rPr>
              <a:t>After all, is each violation point deduction the same as all others? That being said, we consider our next slides. </a:t>
            </a:r>
            <a:endParaRPr sz="1500">
              <a:latin typeface="Average"/>
              <a:ea typeface="Average"/>
              <a:cs typeface="Average"/>
              <a:sym typeface="Average"/>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348d193313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348d193313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latin typeface="Average"/>
                <a:ea typeface="Average"/>
                <a:cs typeface="Average"/>
                <a:sym typeface="Average"/>
              </a:rPr>
              <a:t>Before you is a scatter plot representing the overall average scores for varying population densities broken up by the same zip codes. </a:t>
            </a:r>
            <a:endParaRPr sz="1500">
              <a:latin typeface="Average"/>
              <a:ea typeface="Average"/>
              <a:cs typeface="Average"/>
              <a:sym typeface="Average"/>
            </a:endParaRPr>
          </a:p>
          <a:p>
            <a:pPr indent="0" lvl="0" marL="0" rtl="0" algn="l">
              <a:spcBef>
                <a:spcPts val="0"/>
              </a:spcBef>
              <a:spcAft>
                <a:spcPts val="0"/>
              </a:spcAft>
              <a:buNone/>
            </a:pPr>
            <a:r>
              <a:t/>
            </a:r>
            <a:endParaRPr sz="1500">
              <a:latin typeface="Average"/>
              <a:ea typeface="Average"/>
              <a:cs typeface="Average"/>
              <a:sym typeface="Average"/>
            </a:endParaRPr>
          </a:p>
          <a:p>
            <a:pPr indent="0" lvl="0" marL="0" rtl="0" algn="l">
              <a:spcBef>
                <a:spcPts val="0"/>
              </a:spcBef>
              <a:spcAft>
                <a:spcPts val="0"/>
              </a:spcAft>
              <a:buNone/>
            </a:pPr>
            <a:r>
              <a:rPr lang="en" sz="1500">
                <a:latin typeface="Average"/>
                <a:ea typeface="Average"/>
                <a:cs typeface="Average"/>
                <a:sym typeface="Average"/>
              </a:rPr>
              <a:t>These figures pertain to Anchorage. </a:t>
            </a:r>
            <a:endParaRPr sz="1500">
              <a:latin typeface="Average"/>
              <a:ea typeface="Average"/>
              <a:cs typeface="Average"/>
              <a:sym typeface="Average"/>
            </a:endParaRPr>
          </a:p>
          <a:p>
            <a:pPr indent="0" lvl="0" marL="0" rtl="0" algn="l">
              <a:spcBef>
                <a:spcPts val="0"/>
              </a:spcBef>
              <a:spcAft>
                <a:spcPts val="0"/>
              </a:spcAft>
              <a:buNone/>
            </a:pPr>
            <a:r>
              <a:t/>
            </a:r>
            <a:endParaRPr sz="1500">
              <a:latin typeface="Average"/>
              <a:ea typeface="Average"/>
              <a:cs typeface="Average"/>
              <a:sym typeface="Average"/>
            </a:endParaRPr>
          </a:p>
          <a:p>
            <a:pPr indent="0" lvl="0" marL="0" rtl="0" algn="l">
              <a:spcBef>
                <a:spcPts val="0"/>
              </a:spcBef>
              <a:spcAft>
                <a:spcPts val="0"/>
              </a:spcAft>
              <a:buNone/>
            </a:pPr>
            <a:r>
              <a:rPr lang="en" sz="1500">
                <a:latin typeface="Average"/>
                <a:ea typeface="Average"/>
                <a:cs typeface="Average"/>
                <a:sym typeface="Average"/>
              </a:rPr>
              <a:t>In viewing this, we can see that some scores do tend to drop when in more </a:t>
            </a:r>
            <a:r>
              <a:rPr lang="en" sz="1500">
                <a:latin typeface="Average"/>
                <a:ea typeface="Average"/>
                <a:cs typeface="Average"/>
                <a:sym typeface="Average"/>
              </a:rPr>
              <a:t>densely</a:t>
            </a:r>
            <a:r>
              <a:rPr lang="en" sz="1500">
                <a:latin typeface="Average"/>
                <a:ea typeface="Average"/>
                <a:cs typeface="Average"/>
                <a:sym typeface="Average"/>
              </a:rPr>
              <a:t> populated zip codes within the city to the exception of a few, but we also notice that scores for Anchorage don’t really fall below 90. </a:t>
            </a:r>
            <a:endParaRPr sz="1500">
              <a:latin typeface="Average"/>
              <a:ea typeface="Average"/>
              <a:cs typeface="Average"/>
              <a:sym typeface="Average"/>
            </a:endParaRPr>
          </a:p>
          <a:p>
            <a:pPr indent="0" lvl="0" marL="0" rtl="0" algn="l">
              <a:spcBef>
                <a:spcPts val="0"/>
              </a:spcBef>
              <a:spcAft>
                <a:spcPts val="0"/>
              </a:spcAft>
              <a:buNone/>
            </a:pPr>
            <a:r>
              <a:t/>
            </a:r>
            <a:endParaRPr sz="1500">
              <a:latin typeface="Average"/>
              <a:ea typeface="Average"/>
              <a:cs typeface="Average"/>
              <a:sym typeface="Average"/>
            </a:endParaRPr>
          </a:p>
          <a:p>
            <a:pPr indent="0" lvl="0" marL="0" rtl="0" algn="l">
              <a:spcBef>
                <a:spcPts val="0"/>
              </a:spcBef>
              <a:spcAft>
                <a:spcPts val="0"/>
              </a:spcAft>
              <a:buNone/>
            </a:pPr>
            <a:r>
              <a:rPr lang="en" sz="1500">
                <a:latin typeface="Average"/>
                <a:ea typeface="Average"/>
                <a:cs typeface="Average"/>
                <a:sym typeface="Average"/>
              </a:rPr>
              <a:t>Let’s move forward to compare these observations with San Francisco in the next slide, where we have applied the same method.</a:t>
            </a:r>
            <a:endParaRPr sz="1500">
              <a:latin typeface="Average"/>
              <a:ea typeface="Average"/>
              <a:cs typeface="Average"/>
              <a:sym typeface="Average"/>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data.world/anchorage/restaurant-and-food-inspections" TargetMode="External"/><Relationship Id="rId4" Type="http://schemas.openxmlformats.org/officeDocument/2006/relationships/hyperlink" Target="https://data.sfgov.org/Health-and-Social-Services/Restaurant-Scores-LIVES-Standard/pyih-qa8i/data" TargetMode="External"/><Relationship Id="rId5" Type="http://schemas.openxmlformats.org/officeDocument/2006/relationships/hyperlink" Target="https://simplemaps.com/data/us-zip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1.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pic>
        <p:nvPicPr>
          <p:cNvPr id="59" name="Google Shape;59;p13"/>
          <p:cNvPicPr preferRelativeResize="0"/>
          <p:nvPr/>
        </p:nvPicPr>
        <p:blipFill>
          <a:blip r:embed="rId3">
            <a:alphaModFix amt="31000"/>
          </a:blip>
          <a:stretch>
            <a:fillRect/>
          </a:stretch>
        </p:blipFill>
        <p:spPr>
          <a:xfrm>
            <a:off x="7474" y="0"/>
            <a:ext cx="9144004" cy="5143497"/>
          </a:xfrm>
          <a:prstGeom prst="rect">
            <a:avLst/>
          </a:prstGeom>
          <a:noFill/>
          <a:ln>
            <a:noFill/>
          </a:ln>
          <a:effectLst>
            <a:reflection blurRad="0" dir="5400000" dist="38100" endA="0" endPos="30000" fadeDir="5400012" kx="0" rotWithShape="0" algn="bl" stPos="0" sy="-100000" ky="0"/>
          </a:effectLst>
        </p:spPr>
      </p:pic>
      <p:sp>
        <p:nvSpPr>
          <p:cNvPr id="60" name="Google Shape;60;p13"/>
          <p:cNvSpPr txBox="1"/>
          <p:nvPr>
            <p:ph type="ctrTitle"/>
          </p:nvPr>
        </p:nvSpPr>
        <p:spPr>
          <a:xfrm>
            <a:off x="613326" y="854450"/>
            <a:ext cx="7932300" cy="2052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sz="5200">
                <a:latin typeface="Average"/>
                <a:ea typeface="Average"/>
                <a:cs typeface="Average"/>
                <a:sym typeface="Average"/>
              </a:rPr>
              <a:t>Restaurant Health Inspection Data Analysis</a:t>
            </a:r>
            <a:endParaRPr sz="5200">
              <a:latin typeface="Average"/>
              <a:ea typeface="Average"/>
              <a:cs typeface="Average"/>
              <a:sym typeface="Average"/>
            </a:endParaRPr>
          </a:p>
          <a:p>
            <a:pPr indent="0" lvl="0" marL="0" rtl="0" algn="ctr">
              <a:spcBef>
                <a:spcPts val="0"/>
              </a:spcBef>
              <a:spcAft>
                <a:spcPts val="0"/>
              </a:spcAft>
              <a:buNone/>
            </a:pPr>
            <a:r>
              <a:t/>
            </a:r>
            <a:endParaRPr/>
          </a:p>
        </p:txBody>
      </p:sp>
      <p:sp>
        <p:nvSpPr>
          <p:cNvPr id="61" name="Google Shape;61;p13"/>
          <p:cNvSpPr txBox="1"/>
          <p:nvPr>
            <p:ph idx="1" type="subTitle"/>
          </p:nvPr>
        </p:nvSpPr>
        <p:spPr>
          <a:xfrm>
            <a:off x="678725" y="3182176"/>
            <a:ext cx="7801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chemeClr val="dk1"/>
                </a:solidFill>
              </a:rPr>
              <a:t>Analyst: Jason Thompson</a:t>
            </a:r>
            <a:endParaRPr>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pic>
        <p:nvPicPr>
          <p:cNvPr id="118" name="Google Shape;118;p22"/>
          <p:cNvPicPr preferRelativeResize="0"/>
          <p:nvPr/>
        </p:nvPicPr>
        <p:blipFill>
          <a:blip r:embed="rId3">
            <a:alphaModFix/>
          </a:blip>
          <a:stretch>
            <a:fillRect/>
          </a:stretch>
        </p:blipFill>
        <p:spPr>
          <a:xfrm>
            <a:off x="3155163" y="152400"/>
            <a:ext cx="5797295" cy="4838700"/>
          </a:xfrm>
          <a:prstGeom prst="rect">
            <a:avLst/>
          </a:prstGeom>
          <a:noFill/>
          <a:ln>
            <a:noFill/>
          </a:ln>
        </p:spPr>
      </p:pic>
      <p:sp>
        <p:nvSpPr>
          <p:cNvPr id="119" name="Google Shape;119;p22"/>
          <p:cNvSpPr txBox="1"/>
          <p:nvPr/>
        </p:nvSpPr>
        <p:spPr>
          <a:xfrm>
            <a:off x="168250" y="1294200"/>
            <a:ext cx="2884200" cy="2555100"/>
          </a:xfrm>
          <a:prstGeom prst="rect">
            <a:avLst/>
          </a:prstGeom>
          <a:noFill/>
          <a:ln>
            <a:noFill/>
          </a:ln>
        </p:spPr>
        <p:txBody>
          <a:bodyPr anchorCtr="0" anchor="t" bIns="91425" lIns="91425" spcFirstLastPara="1" rIns="91425" wrap="square" tIns="91425">
            <a:spAutoFit/>
          </a:bodyPr>
          <a:lstStyle/>
          <a:p>
            <a:pPr indent="-330200" lvl="0" marL="457200" rtl="0" algn="l">
              <a:lnSpc>
                <a:spcPct val="125000"/>
              </a:lnSpc>
              <a:spcBef>
                <a:spcPts val="0"/>
              </a:spcBef>
              <a:spcAft>
                <a:spcPts val="0"/>
              </a:spcAft>
              <a:buClr>
                <a:schemeClr val="dk1"/>
              </a:buClr>
              <a:buSzPts val="1600"/>
              <a:buFont typeface="Average"/>
              <a:buChar char="●"/>
            </a:pPr>
            <a:r>
              <a:rPr lang="en" sz="1600">
                <a:solidFill>
                  <a:schemeClr val="dk1"/>
                </a:solidFill>
                <a:latin typeface="Average"/>
                <a:ea typeface="Average"/>
                <a:cs typeface="Average"/>
                <a:sym typeface="Average"/>
              </a:rPr>
              <a:t>San Francisco also has decline in scores as density increases</a:t>
            </a:r>
            <a:endParaRPr sz="1600">
              <a:solidFill>
                <a:schemeClr val="dk1"/>
              </a:solidFill>
              <a:latin typeface="Average"/>
              <a:ea typeface="Average"/>
              <a:cs typeface="Average"/>
              <a:sym typeface="Average"/>
            </a:endParaRPr>
          </a:p>
          <a:p>
            <a:pPr indent="-330200" lvl="0" marL="457200" rtl="0" algn="l">
              <a:lnSpc>
                <a:spcPct val="125000"/>
              </a:lnSpc>
              <a:spcBef>
                <a:spcPts val="0"/>
              </a:spcBef>
              <a:spcAft>
                <a:spcPts val="0"/>
              </a:spcAft>
              <a:buClr>
                <a:schemeClr val="dk1"/>
              </a:buClr>
              <a:buSzPts val="1600"/>
              <a:buFont typeface="Average"/>
              <a:buChar char="●"/>
            </a:pPr>
            <a:r>
              <a:rPr lang="en" sz="1600">
                <a:solidFill>
                  <a:schemeClr val="dk1"/>
                </a:solidFill>
                <a:latin typeface="Average"/>
                <a:ea typeface="Average"/>
                <a:cs typeface="Average"/>
                <a:sym typeface="Average"/>
              </a:rPr>
              <a:t>Scores are mostly below 90</a:t>
            </a:r>
            <a:endParaRPr sz="1600">
              <a:solidFill>
                <a:schemeClr val="dk1"/>
              </a:solidFill>
              <a:latin typeface="Average"/>
              <a:ea typeface="Average"/>
              <a:cs typeface="Average"/>
              <a:sym typeface="Average"/>
            </a:endParaRPr>
          </a:p>
          <a:p>
            <a:pPr indent="-330200" lvl="0" marL="457200" rtl="0" algn="l">
              <a:lnSpc>
                <a:spcPct val="125000"/>
              </a:lnSpc>
              <a:spcBef>
                <a:spcPts val="0"/>
              </a:spcBef>
              <a:spcAft>
                <a:spcPts val="0"/>
              </a:spcAft>
              <a:buClr>
                <a:schemeClr val="dk1"/>
              </a:buClr>
              <a:buSzPts val="1600"/>
              <a:buFont typeface="Average"/>
              <a:buChar char="●"/>
            </a:pPr>
            <a:r>
              <a:rPr lang="en" sz="1600">
                <a:solidFill>
                  <a:schemeClr val="dk1"/>
                </a:solidFill>
                <a:latin typeface="Average"/>
                <a:ea typeface="Average"/>
                <a:cs typeface="Average"/>
                <a:sym typeface="Average"/>
              </a:rPr>
              <a:t>More violations = lower scores</a:t>
            </a:r>
            <a:endParaRPr sz="1600">
              <a:solidFill>
                <a:schemeClr val="dk1"/>
              </a:solidFill>
              <a:latin typeface="Average"/>
              <a:ea typeface="Average"/>
              <a:cs typeface="Average"/>
              <a:sym typeface="Average"/>
            </a:endParaRPr>
          </a:p>
          <a:p>
            <a:pPr indent="0" lvl="0" marL="0" rtl="0" algn="l">
              <a:spcBef>
                <a:spcPts val="0"/>
              </a:spcBef>
              <a:spcAft>
                <a:spcPts val="0"/>
              </a:spcAft>
              <a:buNone/>
            </a:pPr>
            <a:r>
              <a:t/>
            </a:r>
            <a:endParaRPr>
              <a:latin typeface="Average"/>
              <a:ea typeface="Average"/>
              <a:cs typeface="Average"/>
              <a:sym typeface="Average"/>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pic>
        <p:nvPicPr>
          <p:cNvPr id="124" name="Google Shape;124;p23"/>
          <p:cNvPicPr preferRelativeResize="0"/>
          <p:nvPr/>
        </p:nvPicPr>
        <p:blipFill>
          <a:blip r:embed="rId3">
            <a:alphaModFix/>
          </a:blip>
          <a:stretch>
            <a:fillRect/>
          </a:stretch>
        </p:blipFill>
        <p:spPr>
          <a:xfrm>
            <a:off x="3166750" y="153150"/>
            <a:ext cx="5797297" cy="4837175"/>
          </a:xfrm>
          <a:prstGeom prst="rect">
            <a:avLst/>
          </a:prstGeom>
          <a:noFill/>
          <a:ln>
            <a:noFill/>
          </a:ln>
        </p:spPr>
      </p:pic>
      <p:sp>
        <p:nvSpPr>
          <p:cNvPr id="125" name="Google Shape;125;p23"/>
          <p:cNvSpPr txBox="1"/>
          <p:nvPr/>
        </p:nvSpPr>
        <p:spPr>
          <a:xfrm>
            <a:off x="216300" y="1087050"/>
            <a:ext cx="2848200" cy="2862900"/>
          </a:xfrm>
          <a:prstGeom prst="rect">
            <a:avLst/>
          </a:prstGeom>
          <a:noFill/>
          <a:ln>
            <a:noFill/>
          </a:ln>
        </p:spPr>
        <p:txBody>
          <a:bodyPr anchorCtr="0" anchor="t" bIns="91425" lIns="91425" spcFirstLastPara="1" rIns="91425" wrap="square" tIns="91425">
            <a:spAutoFit/>
          </a:bodyPr>
          <a:lstStyle/>
          <a:p>
            <a:pPr indent="-330200" lvl="0" marL="457200" rtl="0" algn="l">
              <a:lnSpc>
                <a:spcPct val="125000"/>
              </a:lnSpc>
              <a:spcBef>
                <a:spcPts val="0"/>
              </a:spcBef>
              <a:spcAft>
                <a:spcPts val="0"/>
              </a:spcAft>
              <a:buClr>
                <a:schemeClr val="dk1"/>
              </a:buClr>
              <a:buSzPts val="1600"/>
              <a:buFont typeface="Average"/>
              <a:buChar char="●"/>
            </a:pPr>
            <a:r>
              <a:rPr lang="en" sz="1600">
                <a:solidFill>
                  <a:schemeClr val="dk1"/>
                </a:solidFill>
                <a:latin typeface="Average"/>
                <a:ea typeface="Average"/>
                <a:cs typeface="Average"/>
                <a:sym typeface="Average"/>
              </a:rPr>
              <a:t>Another example of higher scores in Anchorage</a:t>
            </a:r>
            <a:endParaRPr sz="1600">
              <a:solidFill>
                <a:schemeClr val="dk1"/>
              </a:solidFill>
              <a:latin typeface="Average"/>
              <a:ea typeface="Average"/>
              <a:cs typeface="Average"/>
              <a:sym typeface="Average"/>
            </a:endParaRPr>
          </a:p>
          <a:p>
            <a:pPr indent="-330200" lvl="0" marL="457200" rtl="0" algn="l">
              <a:lnSpc>
                <a:spcPct val="125000"/>
              </a:lnSpc>
              <a:spcBef>
                <a:spcPts val="0"/>
              </a:spcBef>
              <a:spcAft>
                <a:spcPts val="0"/>
              </a:spcAft>
              <a:buClr>
                <a:schemeClr val="dk1"/>
              </a:buClr>
              <a:buSzPts val="1600"/>
              <a:buFont typeface="Average"/>
              <a:buChar char="●"/>
            </a:pPr>
            <a:r>
              <a:rPr lang="en" sz="1600">
                <a:solidFill>
                  <a:schemeClr val="dk1"/>
                </a:solidFill>
                <a:latin typeface="Average"/>
                <a:ea typeface="Average"/>
                <a:cs typeface="Average"/>
                <a:sym typeface="Average"/>
              </a:rPr>
              <a:t>Decline in scores for summer months, April, November</a:t>
            </a:r>
            <a:endParaRPr sz="1600">
              <a:solidFill>
                <a:schemeClr val="dk1"/>
              </a:solidFill>
              <a:latin typeface="Average"/>
              <a:ea typeface="Average"/>
              <a:cs typeface="Average"/>
              <a:sym typeface="Average"/>
            </a:endParaRPr>
          </a:p>
          <a:p>
            <a:pPr indent="-330200" lvl="0" marL="457200" rtl="0" algn="l">
              <a:lnSpc>
                <a:spcPct val="125000"/>
              </a:lnSpc>
              <a:spcBef>
                <a:spcPts val="0"/>
              </a:spcBef>
              <a:spcAft>
                <a:spcPts val="0"/>
              </a:spcAft>
              <a:buClr>
                <a:schemeClr val="dk1"/>
              </a:buClr>
              <a:buSzPts val="1600"/>
              <a:buFont typeface="Average"/>
              <a:buChar char="●"/>
            </a:pPr>
            <a:r>
              <a:rPr lang="en" sz="1600">
                <a:solidFill>
                  <a:schemeClr val="dk1"/>
                </a:solidFill>
                <a:latin typeface="Average"/>
                <a:ea typeface="Average"/>
                <a:cs typeface="Average"/>
                <a:sym typeface="Average"/>
              </a:rPr>
              <a:t>Increase of people in the area can sway scores</a:t>
            </a:r>
            <a:endParaRPr sz="1600">
              <a:solidFill>
                <a:schemeClr val="dk1"/>
              </a:solidFill>
              <a:latin typeface="Average"/>
              <a:ea typeface="Average"/>
              <a:cs typeface="Average"/>
              <a:sym typeface="Average"/>
            </a:endParaRPr>
          </a:p>
          <a:p>
            <a:pPr indent="0" lvl="0" marL="0" rtl="0" algn="l">
              <a:spcBef>
                <a:spcPts val="0"/>
              </a:spcBef>
              <a:spcAft>
                <a:spcPts val="0"/>
              </a:spcAft>
              <a:buNone/>
            </a:pPr>
            <a:r>
              <a:t/>
            </a:r>
            <a:endParaRPr>
              <a:latin typeface="Average"/>
              <a:ea typeface="Average"/>
              <a:cs typeface="Average"/>
              <a:sym typeface="Average"/>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Average"/>
                <a:ea typeface="Average"/>
                <a:cs typeface="Average"/>
                <a:sym typeface="Average"/>
              </a:rPr>
              <a:t>Conclusion/Key Takeaways</a:t>
            </a:r>
            <a:endParaRPr>
              <a:latin typeface="Average"/>
              <a:ea typeface="Average"/>
              <a:cs typeface="Average"/>
              <a:sym typeface="Average"/>
            </a:endParaRPr>
          </a:p>
        </p:txBody>
      </p:sp>
      <p:sp>
        <p:nvSpPr>
          <p:cNvPr id="131" name="Google Shape;131;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25000" lnSpcReduction="10000"/>
          </a:bodyPr>
          <a:lstStyle/>
          <a:p>
            <a:pPr indent="-342900" lvl="0" marL="457200" rtl="0" algn="l">
              <a:spcBef>
                <a:spcPts val="0"/>
              </a:spcBef>
              <a:spcAft>
                <a:spcPts val="0"/>
              </a:spcAft>
              <a:buClr>
                <a:schemeClr val="dk1"/>
              </a:buClr>
              <a:buSzPct val="100000"/>
              <a:buAutoNum type="arabicPeriod"/>
            </a:pPr>
            <a:r>
              <a:rPr lang="en" sz="7200">
                <a:solidFill>
                  <a:schemeClr val="dk1"/>
                </a:solidFill>
              </a:rPr>
              <a:t>Cities have two of the top three violations in common:</a:t>
            </a:r>
            <a:endParaRPr sz="7200">
              <a:solidFill>
                <a:schemeClr val="dk1"/>
              </a:solidFill>
            </a:endParaRPr>
          </a:p>
          <a:p>
            <a:pPr indent="-342900" lvl="0" marL="914400" rtl="0" algn="l">
              <a:spcBef>
                <a:spcPts val="0"/>
              </a:spcBef>
              <a:spcAft>
                <a:spcPts val="0"/>
              </a:spcAft>
              <a:buClr>
                <a:schemeClr val="dk1"/>
              </a:buClr>
              <a:buSzPct val="100000"/>
              <a:buChar char="●"/>
            </a:pPr>
            <a:r>
              <a:rPr lang="en" sz="7200">
                <a:solidFill>
                  <a:schemeClr val="dk1"/>
                </a:solidFill>
              </a:rPr>
              <a:t>Cleanliness of Equipment and Utensils</a:t>
            </a:r>
            <a:endParaRPr sz="7200">
              <a:solidFill>
                <a:schemeClr val="dk1"/>
              </a:solidFill>
            </a:endParaRPr>
          </a:p>
          <a:p>
            <a:pPr indent="-342900" lvl="0" marL="914400" rtl="0" algn="l">
              <a:spcBef>
                <a:spcPts val="0"/>
              </a:spcBef>
              <a:spcAft>
                <a:spcPts val="0"/>
              </a:spcAft>
              <a:buClr>
                <a:schemeClr val="dk1"/>
              </a:buClr>
              <a:buSzPct val="100000"/>
              <a:buChar char="●"/>
            </a:pPr>
            <a:r>
              <a:rPr lang="en" sz="7200">
                <a:solidFill>
                  <a:schemeClr val="dk1"/>
                </a:solidFill>
              </a:rPr>
              <a:t>Physical </a:t>
            </a:r>
            <a:r>
              <a:rPr lang="en" sz="7200">
                <a:solidFill>
                  <a:schemeClr val="dk1"/>
                </a:solidFill>
              </a:rPr>
              <a:t>Facilities</a:t>
            </a:r>
            <a:endParaRPr sz="7200">
              <a:solidFill>
                <a:schemeClr val="dk1"/>
              </a:solidFill>
            </a:endParaRPr>
          </a:p>
          <a:p>
            <a:pPr indent="0" lvl="0" marL="1828800" rtl="0" algn="l">
              <a:spcBef>
                <a:spcPts val="1200"/>
              </a:spcBef>
              <a:spcAft>
                <a:spcPts val="0"/>
              </a:spcAft>
              <a:buNone/>
            </a:pPr>
            <a:r>
              <a:t/>
            </a:r>
            <a:endParaRPr sz="7200">
              <a:solidFill>
                <a:schemeClr val="dk1"/>
              </a:solidFill>
            </a:endParaRPr>
          </a:p>
          <a:p>
            <a:pPr indent="-342900" lvl="0" marL="457200" rtl="0" algn="l">
              <a:spcBef>
                <a:spcPts val="1200"/>
              </a:spcBef>
              <a:spcAft>
                <a:spcPts val="0"/>
              </a:spcAft>
              <a:buClr>
                <a:schemeClr val="dk1"/>
              </a:buClr>
              <a:buSzPct val="100000"/>
              <a:buAutoNum type="arabicPeriod"/>
            </a:pPr>
            <a:r>
              <a:rPr lang="en" sz="7200">
                <a:solidFill>
                  <a:schemeClr val="dk1"/>
                </a:solidFill>
              </a:rPr>
              <a:t>Population does appear to have significant </a:t>
            </a:r>
            <a:r>
              <a:rPr lang="en" sz="7200">
                <a:solidFill>
                  <a:schemeClr val="dk1"/>
                </a:solidFill>
              </a:rPr>
              <a:t>effect</a:t>
            </a:r>
            <a:r>
              <a:rPr lang="en" sz="7200">
                <a:solidFill>
                  <a:schemeClr val="dk1"/>
                </a:solidFill>
              </a:rPr>
              <a:t> on both cities.</a:t>
            </a:r>
            <a:endParaRPr sz="7200">
              <a:solidFill>
                <a:schemeClr val="dk1"/>
              </a:solidFill>
            </a:endParaRPr>
          </a:p>
          <a:p>
            <a:pPr indent="0" lvl="0" marL="0" rtl="0" algn="l">
              <a:spcBef>
                <a:spcPts val="1200"/>
              </a:spcBef>
              <a:spcAft>
                <a:spcPts val="0"/>
              </a:spcAft>
              <a:buNone/>
            </a:pPr>
            <a:r>
              <a:t/>
            </a:r>
            <a:endParaRPr sz="7200">
              <a:solidFill>
                <a:schemeClr val="dk1"/>
              </a:solidFill>
            </a:endParaRPr>
          </a:p>
          <a:p>
            <a:pPr indent="-342900" lvl="0" marL="457200" rtl="0" algn="l">
              <a:spcBef>
                <a:spcPts val="1200"/>
              </a:spcBef>
              <a:spcAft>
                <a:spcPts val="0"/>
              </a:spcAft>
              <a:buClr>
                <a:schemeClr val="dk1"/>
              </a:buClr>
              <a:buSzPct val="100000"/>
              <a:buAutoNum type="arabicPeriod"/>
            </a:pPr>
            <a:r>
              <a:rPr lang="en" sz="7200">
                <a:solidFill>
                  <a:schemeClr val="dk1"/>
                </a:solidFill>
              </a:rPr>
              <a:t>Unexpected info: Seasonal Influxes</a:t>
            </a:r>
            <a:endParaRPr sz="7200">
              <a:solidFill>
                <a:schemeClr val="dk1"/>
              </a:solidFill>
            </a:endParaRPr>
          </a:p>
          <a:p>
            <a:pPr indent="0" lvl="0" marL="45720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5"/>
          <p:cNvSpPr txBox="1"/>
          <p:nvPr>
            <p:ph type="title"/>
          </p:nvPr>
        </p:nvSpPr>
        <p:spPr>
          <a:xfrm>
            <a:off x="311700" y="224665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4100">
                <a:latin typeface="Average"/>
                <a:ea typeface="Average"/>
                <a:cs typeface="Average"/>
                <a:sym typeface="Average"/>
              </a:rPr>
              <a:t>Questions and Discussion?</a:t>
            </a:r>
            <a:endParaRPr sz="4100">
              <a:latin typeface="Average"/>
              <a:ea typeface="Average"/>
              <a:cs typeface="Average"/>
              <a:sym typeface="Average"/>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ph type="title"/>
          </p:nvPr>
        </p:nvSpPr>
        <p:spPr>
          <a:xfrm>
            <a:off x="311700" y="4810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Average"/>
                <a:ea typeface="Average"/>
                <a:cs typeface="Average"/>
                <a:sym typeface="Average"/>
              </a:rPr>
              <a:t>Areas of Focus</a:t>
            </a:r>
            <a:endParaRPr>
              <a:latin typeface="Average"/>
              <a:ea typeface="Average"/>
              <a:cs typeface="Average"/>
              <a:sym typeface="Average"/>
            </a:endParaRPr>
          </a:p>
        </p:txBody>
      </p:sp>
      <p:sp>
        <p:nvSpPr>
          <p:cNvPr id="67" name="Google Shape;67;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0200" lvl="0" marL="457200" rtl="0" algn="l">
              <a:lnSpc>
                <a:spcPct val="125000"/>
              </a:lnSpc>
              <a:spcBef>
                <a:spcPts val="0"/>
              </a:spcBef>
              <a:spcAft>
                <a:spcPts val="0"/>
              </a:spcAft>
              <a:buClr>
                <a:schemeClr val="dk1"/>
              </a:buClr>
              <a:buSzPts val="1600"/>
              <a:buFont typeface="Average"/>
              <a:buChar char="●"/>
            </a:pPr>
            <a:r>
              <a:rPr lang="en" sz="1600">
                <a:solidFill>
                  <a:schemeClr val="dk1"/>
                </a:solidFill>
              </a:rPr>
              <a:t>Data Question and Sources</a:t>
            </a:r>
            <a:endParaRPr sz="1600">
              <a:solidFill>
                <a:schemeClr val="dk1"/>
              </a:solidFill>
            </a:endParaRPr>
          </a:p>
          <a:p>
            <a:pPr indent="-330200" lvl="0" marL="457200" rtl="0" algn="l">
              <a:lnSpc>
                <a:spcPct val="125000"/>
              </a:lnSpc>
              <a:spcBef>
                <a:spcPts val="0"/>
              </a:spcBef>
              <a:spcAft>
                <a:spcPts val="0"/>
              </a:spcAft>
              <a:buClr>
                <a:schemeClr val="dk1"/>
              </a:buClr>
              <a:buSzPts val="1600"/>
              <a:buFont typeface="Average"/>
              <a:buChar char="●"/>
            </a:pPr>
            <a:r>
              <a:rPr lang="en" sz="1600">
                <a:solidFill>
                  <a:schemeClr val="dk1"/>
                </a:solidFill>
              </a:rPr>
              <a:t>Hypotheses and Data Limitations</a:t>
            </a:r>
            <a:endParaRPr sz="1600">
              <a:solidFill>
                <a:schemeClr val="dk1"/>
              </a:solidFill>
            </a:endParaRPr>
          </a:p>
          <a:p>
            <a:pPr indent="-330200" lvl="0" marL="457200" rtl="0" algn="l">
              <a:lnSpc>
                <a:spcPct val="125000"/>
              </a:lnSpc>
              <a:spcBef>
                <a:spcPts val="0"/>
              </a:spcBef>
              <a:spcAft>
                <a:spcPts val="0"/>
              </a:spcAft>
              <a:buClr>
                <a:schemeClr val="dk1"/>
              </a:buClr>
              <a:buSzPts val="1600"/>
              <a:buFont typeface="Average"/>
              <a:buChar char="●"/>
            </a:pPr>
            <a:r>
              <a:rPr lang="en" sz="1600">
                <a:solidFill>
                  <a:schemeClr val="dk1"/>
                </a:solidFill>
              </a:rPr>
              <a:t>Top 10 Violations</a:t>
            </a:r>
            <a:endParaRPr sz="1600">
              <a:solidFill>
                <a:schemeClr val="dk1"/>
              </a:solidFill>
            </a:endParaRPr>
          </a:p>
          <a:p>
            <a:pPr indent="-330200" lvl="0" marL="457200" rtl="0" algn="l">
              <a:lnSpc>
                <a:spcPct val="125000"/>
              </a:lnSpc>
              <a:spcBef>
                <a:spcPts val="0"/>
              </a:spcBef>
              <a:spcAft>
                <a:spcPts val="0"/>
              </a:spcAft>
              <a:buClr>
                <a:schemeClr val="dk1"/>
              </a:buClr>
              <a:buSzPts val="1600"/>
              <a:buFont typeface="Average"/>
              <a:buChar char="●"/>
            </a:pPr>
            <a:r>
              <a:rPr lang="en" sz="1600">
                <a:solidFill>
                  <a:schemeClr val="dk1"/>
                </a:solidFill>
              </a:rPr>
              <a:t>Distribution of Violations per Restaurant</a:t>
            </a:r>
            <a:endParaRPr sz="1600">
              <a:solidFill>
                <a:schemeClr val="dk1"/>
              </a:solidFill>
            </a:endParaRPr>
          </a:p>
          <a:p>
            <a:pPr indent="-330200" lvl="0" marL="457200" rtl="0" algn="l">
              <a:lnSpc>
                <a:spcPct val="125000"/>
              </a:lnSpc>
              <a:spcBef>
                <a:spcPts val="0"/>
              </a:spcBef>
              <a:spcAft>
                <a:spcPts val="0"/>
              </a:spcAft>
              <a:buClr>
                <a:schemeClr val="dk1"/>
              </a:buClr>
              <a:buSzPts val="1600"/>
              <a:buFont typeface="Average"/>
              <a:buChar char="●"/>
            </a:pPr>
            <a:r>
              <a:rPr lang="en" sz="1600">
                <a:solidFill>
                  <a:schemeClr val="dk1"/>
                </a:solidFill>
              </a:rPr>
              <a:t>Arrangement of Population Densities and Zip </a:t>
            </a:r>
            <a:endParaRPr sz="1600">
              <a:solidFill>
                <a:schemeClr val="dk1"/>
              </a:solidFill>
            </a:endParaRPr>
          </a:p>
          <a:p>
            <a:pPr indent="-330200" lvl="0" marL="457200" rtl="0" algn="l">
              <a:lnSpc>
                <a:spcPct val="125000"/>
              </a:lnSpc>
              <a:spcBef>
                <a:spcPts val="0"/>
              </a:spcBef>
              <a:spcAft>
                <a:spcPts val="0"/>
              </a:spcAft>
              <a:buClr>
                <a:schemeClr val="dk1"/>
              </a:buClr>
              <a:buSzPts val="1600"/>
              <a:buFont typeface="Average"/>
              <a:buChar char="●"/>
            </a:pPr>
            <a:r>
              <a:rPr lang="en" sz="1600">
                <a:solidFill>
                  <a:schemeClr val="dk1"/>
                </a:solidFill>
              </a:rPr>
              <a:t>Median Violation Amounts </a:t>
            </a:r>
            <a:endParaRPr sz="1600">
              <a:solidFill>
                <a:schemeClr val="dk1"/>
              </a:solidFill>
            </a:endParaRPr>
          </a:p>
          <a:p>
            <a:pPr indent="-330200" lvl="0" marL="457200" rtl="0" algn="l">
              <a:lnSpc>
                <a:spcPct val="125000"/>
              </a:lnSpc>
              <a:spcBef>
                <a:spcPts val="0"/>
              </a:spcBef>
              <a:spcAft>
                <a:spcPts val="0"/>
              </a:spcAft>
              <a:buClr>
                <a:schemeClr val="dk1"/>
              </a:buClr>
              <a:buSzPts val="1600"/>
              <a:buFont typeface="Average"/>
              <a:buChar char="●"/>
            </a:pPr>
            <a:r>
              <a:rPr lang="en" sz="1600">
                <a:solidFill>
                  <a:schemeClr val="dk1"/>
                </a:solidFill>
              </a:rPr>
              <a:t>Inspection Scores and Population by Zip</a:t>
            </a:r>
            <a:endParaRPr sz="1600">
              <a:solidFill>
                <a:schemeClr val="dk1"/>
              </a:solidFill>
            </a:endParaRPr>
          </a:p>
          <a:p>
            <a:pPr indent="-330200" lvl="0" marL="457200" rtl="0" algn="l">
              <a:lnSpc>
                <a:spcPct val="125000"/>
              </a:lnSpc>
              <a:spcBef>
                <a:spcPts val="0"/>
              </a:spcBef>
              <a:spcAft>
                <a:spcPts val="0"/>
              </a:spcAft>
              <a:buClr>
                <a:schemeClr val="dk1"/>
              </a:buClr>
              <a:buSzPts val="1600"/>
              <a:buFont typeface="Average"/>
              <a:buChar char="●"/>
            </a:pPr>
            <a:r>
              <a:rPr lang="en" sz="1600">
                <a:solidFill>
                  <a:schemeClr val="dk1"/>
                </a:solidFill>
              </a:rPr>
              <a:t>Average Scores by Month </a:t>
            </a:r>
            <a:endParaRPr sz="1600">
              <a:solidFill>
                <a:schemeClr val="dk1"/>
              </a:solidFill>
            </a:endParaRPr>
          </a:p>
          <a:p>
            <a:pPr indent="-330200" lvl="0" marL="457200" rtl="0" algn="l">
              <a:lnSpc>
                <a:spcPct val="125000"/>
              </a:lnSpc>
              <a:spcBef>
                <a:spcPts val="0"/>
              </a:spcBef>
              <a:spcAft>
                <a:spcPts val="0"/>
              </a:spcAft>
              <a:buClr>
                <a:schemeClr val="dk1"/>
              </a:buClr>
              <a:buSzPts val="1600"/>
              <a:buFont typeface="Average"/>
              <a:buChar char="●"/>
            </a:pPr>
            <a:r>
              <a:rPr lang="en" sz="1600">
                <a:solidFill>
                  <a:schemeClr val="dk1"/>
                </a:solidFill>
              </a:rPr>
              <a:t>Conclusion/Key takeaways</a:t>
            </a:r>
            <a:endParaRPr sz="1600">
              <a:solidFill>
                <a:schemeClr val="dk1"/>
              </a:solidFill>
            </a:endParaRPr>
          </a:p>
          <a:p>
            <a:pPr indent="-330200" lvl="0" marL="457200" rtl="0" algn="l">
              <a:lnSpc>
                <a:spcPct val="125000"/>
              </a:lnSpc>
              <a:spcBef>
                <a:spcPts val="0"/>
              </a:spcBef>
              <a:spcAft>
                <a:spcPts val="0"/>
              </a:spcAft>
              <a:buClr>
                <a:schemeClr val="dk1"/>
              </a:buClr>
              <a:buSzPts val="1600"/>
              <a:buFont typeface="Average"/>
              <a:buChar char="●"/>
            </a:pPr>
            <a:r>
              <a:rPr lang="en" sz="1600">
                <a:solidFill>
                  <a:schemeClr val="dk1"/>
                </a:solidFill>
              </a:rPr>
              <a:t>Questions/Discussion</a:t>
            </a:r>
            <a:endParaRPr sz="16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Average"/>
                <a:ea typeface="Average"/>
                <a:cs typeface="Average"/>
                <a:sym typeface="Average"/>
              </a:rPr>
              <a:t>Data Question and Sources</a:t>
            </a:r>
            <a:endParaRPr>
              <a:latin typeface="Average"/>
              <a:ea typeface="Average"/>
              <a:cs typeface="Average"/>
              <a:sym typeface="Average"/>
            </a:endParaRPr>
          </a:p>
        </p:txBody>
      </p:sp>
      <p:sp>
        <p:nvSpPr>
          <p:cNvPr id="73" name="Google Shape;73;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25000" lnSpcReduction="10000"/>
          </a:bodyPr>
          <a:lstStyle/>
          <a:p>
            <a:pPr indent="0" lvl="0" marL="0" rtl="0" algn="l">
              <a:spcBef>
                <a:spcPts val="0"/>
              </a:spcBef>
              <a:spcAft>
                <a:spcPts val="0"/>
              </a:spcAft>
              <a:buNone/>
            </a:pPr>
            <a:r>
              <a:rPr lang="en" sz="6400">
                <a:solidFill>
                  <a:schemeClr val="dk1"/>
                </a:solidFill>
              </a:rPr>
              <a:t>Is there any </a:t>
            </a:r>
            <a:r>
              <a:rPr lang="en" sz="6400">
                <a:solidFill>
                  <a:schemeClr val="dk1"/>
                </a:solidFill>
              </a:rPr>
              <a:t>correlation</a:t>
            </a:r>
            <a:r>
              <a:rPr lang="en" sz="6400">
                <a:solidFill>
                  <a:schemeClr val="dk1"/>
                </a:solidFill>
              </a:rPr>
              <a:t> between restaurant health inspection scores and the population of the areas in which they are located?</a:t>
            </a:r>
            <a:endParaRPr sz="6400">
              <a:solidFill>
                <a:schemeClr val="dk1"/>
              </a:solidFill>
            </a:endParaRPr>
          </a:p>
          <a:p>
            <a:pPr indent="-330200" lvl="0" marL="457200" rtl="0" algn="l">
              <a:lnSpc>
                <a:spcPct val="135000"/>
              </a:lnSpc>
              <a:spcBef>
                <a:spcPts val="1200"/>
              </a:spcBef>
              <a:spcAft>
                <a:spcPts val="0"/>
              </a:spcAft>
              <a:buClr>
                <a:schemeClr val="dk1"/>
              </a:buClr>
              <a:buSzPct val="100000"/>
              <a:buChar char="●"/>
            </a:pPr>
            <a:r>
              <a:rPr lang="en" sz="6400">
                <a:solidFill>
                  <a:schemeClr val="dk1"/>
                </a:solidFill>
              </a:rPr>
              <a:t>Anchorage, AK: 291,563</a:t>
            </a:r>
            <a:endParaRPr sz="6400">
              <a:solidFill>
                <a:schemeClr val="dk1"/>
              </a:solidFill>
            </a:endParaRPr>
          </a:p>
          <a:p>
            <a:pPr indent="-330200" lvl="0" marL="457200" rtl="0" algn="l">
              <a:lnSpc>
                <a:spcPct val="135000"/>
              </a:lnSpc>
              <a:spcBef>
                <a:spcPts val="0"/>
              </a:spcBef>
              <a:spcAft>
                <a:spcPts val="0"/>
              </a:spcAft>
              <a:buClr>
                <a:schemeClr val="dk1"/>
              </a:buClr>
              <a:buSzPct val="100000"/>
              <a:buChar char="●"/>
            </a:pPr>
            <a:r>
              <a:rPr lang="en" sz="6400">
                <a:solidFill>
                  <a:schemeClr val="dk1"/>
                </a:solidFill>
              </a:rPr>
              <a:t>San Francisco, CA: 1,259,145</a:t>
            </a:r>
            <a:endParaRPr sz="6400">
              <a:solidFill>
                <a:schemeClr val="dk1"/>
              </a:solidFill>
            </a:endParaRPr>
          </a:p>
          <a:p>
            <a:pPr indent="-330200" lvl="0" marL="457200" rtl="0" algn="l">
              <a:lnSpc>
                <a:spcPct val="135000"/>
              </a:lnSpc>
              <a:spcBef>
                <a:spcPts val="0"/>
              </a:spcBef>
              <a:spcAft>
                <a:spcPts val="0"/>
              </a:spcAft>
              <a:buClr>
                <a:srgbClr val="A4C2F4"/>
              </a:buClr>
              <a:buSzPct val="100000"/>
              <a:buChar char="●"/>
            </a:pPr>
            <a:r>
              <a:rPr lang="en" sz="6400" u="sng">
                <a:solidFill>
                  <a:srgbClr val="A4C2F4"/>
                </a:solidFill>
                <a:hlinkClick r:id="rId3">
                  <a:extLst>
                    <a:ext uri="{A12FA001-AC4F-418D-AE19-62706E023703}">
                      <ahyp:hlinkClr val="tx"/>
                    </a:ext>
                  </a:extLst>
                </a:hlinkClick>
              </a:rPr>
              <a:t>Restaurant and Food Inspections: City of Anchorage</a:t>
            </a:r>
            <a:endParaRPr sz="6400">
              <a:solidFill>
                <a:srgbClr val="A4C2F4"/>
              </a:solidFill>
            </a:endParaRPr>
          </a:p>
          <a:p>
            <a:pPr indent="-330200" lvl="0" marL="457200" rtl="0" algn="l">
              <a:lnSpc>
                <a:spcPct val="135000"/>
              </a:lnSpc>
              <a:spcBef>
                <a:spcPts val="0"/>
              </a:spcBef>
              <a:spcAft>
                <a:spcPts val="0"/>
              </a:spcAft>
              <a:buClr>
                <a:srgbClr val="A4C2F4"/>
              </a:buClr>
              <a:buSzPct val="100000"/>
              <a:buChar char="●"/>
            </a:pPr>
            <a:r>
              <a:rPr lang="en" sz="6400" u="sng">
                <a:solidFill>
                  <a:srgbClr val="A4C2F4"/>
                </a:solidFill>
                <a:hlinkClick r:id="rId4">
                  <a:extLst>
                    <a:ext uri="{A12FA001-AC4F-418D-AE19-62706E023703}">
                      <ahyp:hlinkClr val="tx"/>
                    </a:ext>
                  </a:extLst>
                </a:hlinkClick>
              </a:rPr>
              <a:t>Restaurant Scores - LIVES Standard (San Francisco)</a:t>
            </a:r>
            <a:endParaRPr sz="6400">
              <a:solidFill>
                <a:srgbClr val="A4C2F4"/>
              </a:solidFill>
            </a:endParaRPr>
          </a:p>
          <a:p>
            <a:pPr indent="-330200" lvl="0" marL="457200" rtl="0" algn="l">
              <a:lnSpc>
                <a:spcPct val="135000"/>
              </a:lnSpc>
              <a:spcBef>
                <a:spcPts val="0"/>
              </a:spcBef>
              <a:spcAft>
                <a:spcPts val="0"/>
              </a:spcAft>
              <a:buClr>
                <a:srgbClr val="A4C2F4"/>
              </a:buClr>
              <a:buSzPct val="100000"/>
              <a:buChar char="●"/>
            </a:pPr>
            <a:r>
              <a:rPr lang="en" sz="6400" u="sng">
                <a:solidFill>
                  <a:srgbClr val="A4C2F4"/>
                </a:solidFill>
                <a:hlinkClick r:id="rId5">
                  <a:extLst>
                    <a:ext uri="{A12FA001-AC4F-418D-AE19-62706E023703}">
                      <ahyp:hlinkClr val="tx"/>
                    </a:ext>
                  </a:extLst>
                </a:hlinkClick>
              </a:rPr>
              <a:t>US Zip Codes Database</a:t>
            </a:r>
            <a:endParaRPr sz="6400">
              <a:solidFill>
                <a:srgbClr val="A4C2F4"/>
              </a:solidFill>
            </a:endParaRPr>
          </a:p>
          <a:p>
            <a:pPr indent="0" lvl="0" marL="457200" rtl="0" algn="l">
              <a:spcBef>
                <a:spcPts val="0"/>
              </a:spcBef>
              <a:spcAft>
                <a:spcPts val="0"/>
              </a:spcAft>
              <a:buNone/>
            </a:pPr>
            <a:r>
              <a:t/>
            </a:r>
            <a:endParaRPr sz="7207"/>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Average"/>
                <a:ea typeface="Average"/>
                <a:cs typeface="Average"/>
                <a:sym typeface="Average"/>
              </a:rPr>
              <a:t>Hypothese</a:t>
            </a:r>
            <a:r>
              <a:rPr lang="en">
                <a:latin typeface="Average"/>
                <a:ea typeface="Average"/>
                <a:cs typeface="Average"/>
                <a:sym typeface="Average"/>
              </a:rPr>
              <a:t>s and Data Limitations</a:t>
            </a:r>
            <a:endParaRPr>
              <a:latin typeface="Average"/>
              <a:ea typeface="Average"/>
              <a:cs typeface="Average"/>
              <a:sym typeface="Average"/>
            </a:endParaRPr>
          </a:p>
        </p:txBody>
      </p:sp>
      <p:sp>
        <p:nvSpPr>
          <p:cNvPr id="79" name="Google Shape;79;p16"/>
          <p:cNvSpPr txBox="1"/>
          <p:nvPr>
            <p:ph idx="1" type="body"/>
          </p:nvPr>
        </p:nvSpPr>
        <p:spPr>
          <a:xfrm>
            <a:off x="311700" y="1128450"/>
            <a:ext cx="8520600" cy="3416400"/>
          </a:xfrm>
          <a:prstGeom prst="rect">
            <a:avLst/>
          </a:prstGeom>
        </p:spPr>
        <p:txBody>
          <a:bodyPr anchorCtr="0" anchor="t" bIns="91425" lIns="91425" spcFirstLastPara="1" rIns="91425" wrap="square" tIns="91425">
            <a:normAutofit fontScale="25000" lnSpcReduction="10000"/>
          </a:bodyPr>
          <a:lstStyle/>
          <a:p>
            <a:pPr indent="0" lvl="0" marL="0" rtl="0" algn="l">
              <a:lnSpc>
                <a:spcPct val="125000"/>
              </a:lnSpc>
              <a:spcBef>
                <a:spcPts val="0"/>
              </a:spcBef>
              <a:spcAft>
                <a:spcPts val="0"/>
              </a:spcAft>
              <a:buNone/>
            </a:pPr>
            <a:r>
              <a:rPr lang="en" sz="6400">
                <a:solidFill>
                  <a:schemeClr val="dk1"/>
                </a:solidFill>
              </a:rPr>
              <a:t>Hypothese</a:t>
            </a:r>
            <a:r>
              <a:rPr lang="en" sz="6400">
                <a:solidFill>
                  <a:schemeClr val="dk1"/>
                </a:solidFill>
              </a:rPr>
              <a:t>s</a:t>
            </a:r>
            <a:endParaRPr sz="6400">
              <a:solidFill>
                <a:schemeClr val="dk1"/>
              </a:solidFill>
            </a:endParaRPr>
          </a:p>
          <a:p>
            <a:pPr indent="-330200" lvl="0" marL="457200" rtl="0" algn="l">
              <a:lnSpc>
                <a:spcPct val="125000"/>
              </a:lnSpc>
              <a:spcBef>
                <a:spcPts val="600"/>
              </a:spcBef>
              <a:spcAft>
                <a:spcPts val="0"/>
              </a:spcAft>
              <a:buClr>
                <a:schemeClr val="dk1"/>
              </a:buClr>
              <a:buSzPct val="100000"/>
              <a:buChar char="●"/>
            </a:pPr>
            <a:r>
              <a:rPr lang="en" sz="6400">
                <a:solidFill>
                  <a:schemeClr val="dk1"/>
                </a:solidFill>
              </a:rPr>
              <a:t>Higher populations means more customers</a:t>
            </a:r>
            <a:endParaRPr sz="6400">
              <a:solidFill>
                <a:schemeClr val="dk1"/>
              </a:solidFill>
            </a:endParaRPr>
          </a:p>
          <a:p>
            <a:pPr indent="-330200" lvl="0" marL="457200" rtl="0" algn="l">
              <a:lnSpc>
                <a:spcPct val="125000"/>
              </a:lnSpc>
              <a:spcBef>
                <a:spcPts val="600"/>
              </a:spcBef>
              <a:spcAft>
                <a:spcPts val="0"/>
              </a:spcAft>
              <a:buClr>
                <a:schemeClr val="dk1"/>
              </a:buClr>
              <a:buSzPct val="100000"/>
              <a:buChar char="●"/>
            </a:pPr>
            <a:r>
              <a:rPr lang="en" sz="6400">
                <a:solidFill>
                  <a:schemeClr val="dk1"/>
                </a:solidFill>
              </a:rPr>
              <a:t>More customers can mean neglect</a:t>
            </a:r>
            <a:endParaRPr sz="6400">
              <a:solidFill>
                <a:schemeClr val="dk1"/>
              </a:solidFill>
            </a:endParaRPr>
          </a:p>
          <a:p>
            <a:pPr indent="-330200" lvl="0" marL="457200" rtl="0" algn="l">
              <a:lnSpc>
                <a:spcPct val="125000"/>
              </a:lnSpc>
              <a:spcBef>
                <a:spcPts val="600"/>
              </a:spcBef>
              <a:spcAft>
                <a:spcPts val="0"/>
              </a:spcAft>
              <a:buClr>
                <a:schemeClr val="dk1"/>
              </a:buClr>
              <a:buSzPct val="100000"/>
              <a:buChar char="●"/>
            </a:pPr>
            <a:r>
              <a:rPr lang="en" sz="6400">
                <a:solidFill>
                  <a:schemeClr val="dk1"/>
                </a:solidFill>
              </a:rPr>
              <a:t>Neglect means lower scores</a:t>
            </a:r>
            <a:endParaRPr sz="6400">
              <a:solidFill>
                <a:schemeClr val="dk1"/>
              </a:solidFill>
            </a:endParaRPr>
          </a:p>
          <a:p>
            <a:pPr indent="-330200" lvl="0" marL="457200" rtl="0" algn="l">
              <a:lnSpc>
                <a:spcPct val="125000"/>
              </a:lnSpc>
              <a:spcBef>
                <a:spcPts val="600"/>
              </a:spcBef>
              <a:spcAft>
                <a:spcPts val="0"/>
              </a:spcAft>
              <a:buClr>
                <a:schemeClr val="dk1"/>
              </a:buClr>
              <a:buSzPct val="100000"/>
              <a:buChar char="●"/>
            </a:pPr>
            <a:r>
              <a:rPr lang="en" sz="6400">
                <a:solidFill>
                  <a:schemeClr val="dk1"/>
                </a:solidFill>
              </a:rPr>
              <a:t>Inspectors can be too lenient or too strict</a:t>
            </a:r>
            <a:endParaRPr sz="6400">
              <a:solidFill>
                <a:schemeClr val="dk1"/>
              </a:solidFill>
            </a:endParaRPr>
          </a:p>
          <a:p>
            <a:pPr indent="-330200" lvl="0" marL="457200" rtl="0" algn="l">
              <a:lnSpc>
                <a:spcPct val="125000"/>
              </a:lnSpc>
              <a:spcBef>
                <a:spcPts val="600"/>
              </a:spcBef>
              <a:spcAft>
                <a:spcPts val="0"/>
              </a:spcAft>
              <a:buClr>
                <a:schemeClr val="dk1"/>
              </a:buClr>
              <a:buSzPct val="100000"/>
              <a:buChar char="●"/>
            </a:pPr>
            <a:r>
              <a:rPr lang="en" sz="6400">
                <a:solidFill>
                  <a:schemeClr val="dk1"/>
                </a:solidFill>
              </a:rPr>
              <a:t>V</a:t>
            </a:r>
            <a:r>
              <a:rPr lang="en" sz="6400">
                <a:solidFill>
                  <a:schemeClr val="dk1"/>
                </a:solidFill>
              </a:rPr>
              <a:t>iolations can vary in point deduction amounts</a:t>
            </a:r>
            <a:endParaRPr sz="6400">
              <a:solidFill>
                <a:schemeClr val="dk1"/>
              </a:solidFill>
            </a:endParaRPr>
          </a:p>
          <a:p>
            <a:pPr indent="0" lvl="0" marL="0" rtl="0" algn="l">
              <a:lnSpc>
                <a:spcPct val="125000"/>
              </a:lnSpc>
              <a:spcBef>
                <a:spcPts val="600"/>
              </a:spcBef>
              <a:spcAft>
                <a:spcPts val="0"/>
              </a:spcAft>
              <a:buNone/>
            </a:pPr>
            <a:r>
              <a:rPr lang="en" sz="6400">
                <a:solidFill>
                  <a:schemeClr val="dk1"/>
                </a:solidFill>
              </a:rPr>
              <a:t>Limitations</a:t>
            </a:r>
            <a:endParaRPr sz="6400">
              <a:solidFill>
                <a:schemeClr val="dk1"/>
              </a:solidFill>
            </a:endParaRPr>
          </a:p>
          <a:p>
            <a:pPr indent="-330200" lvl="0" marL="457200" rtl="0" algn="l">
              <a:lnSpc>
                <a:spcPct val="125000"/>
              </a:lnSpc>
              <a:spcBef>
                <a:spcPts val="600"/>
              </a:spcBef>
              <a:spcAft>
                <a:spcPts val="0"/>
              </a:spcAft>
              <a:buClr>
                <a:schemeClr val="dk1"/>
              </a:buClr>
              <a:buSzPct val="100000"/>
              <a:buChar char="●"/>
            </a:pPr>
            <a:r>
              <a:rPr lang="en" sz="6400">
                <a:solidFill>
                  <a:schemeClr val="dk1"/>
                </a:solidFill>
              </a:rPr>
              <a:t>Analysis is based of 2016-2019</a:t>
            </a:r>
            <a:endParaRPr sz="6400">
              <a:solidFill>
                <a:schemeClr val="dk1"/>
              </a:solidFill>
            </a:endParaRPr>
          </a:p>
          <a:p>
            <a:pPr indent="-330200" lvl="0" marL="457200" rtl="0" algn="l">
              <a:lnSpc>
                <a:spcPct val="125000"/>
              </a:lnSpc>
              <a:spcBef>
                <a:spcPts val="0"/>
              </a:spcBef>
              <a:spcAft>
                <a:spcPts val="0"/>
              </a:spcAft>
              <a:buClr>
                <a:schemeClr val="dk1"/>
              </a:buClr>
              <a:buSzPct val="100000"/>
              <a:buChar char="●"/>
            </a:pPr>
            <a:r>
              <a:rPr lang="en" sz="6400">
                <a:solidFill>
                  <a:schemeClr val="dk1"/>
                </a:solidFill>
              </a:rPr>
              <a:t>Some zip codes for both cities lacked population density</a:t>
            </a:r>
            <a:endParaRPr sz="6400">
              <a:solidFill>
                <a:schemeClr val="dk1"/>
              </a:solidFill>
            </a:endParaRPr>
          </a:p>
          <a:p>
            <a:pPr indent="0" lvl="0" marL="0" rtl="0" algn="l">
              <a:lnSpc>
                <a:spcPct val="200000"/>
              </a:lnSpc>
              <a:spcBef>
                <a:spcPts val="6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pic>
        <p:nvPicPr>
          <p:cNvPr id="84" name="Google Shape;84;p17"/>
          <p:cNvPicPr preferRelativeResize="0"/>
          <p:nvPr/>
        </p:nvPicPr>
        <p:blipFill>
          <a:blip r:embed="rId3">
            <a:alphaModFix/>
          </a:blip>
          <a:stretch>
            <a:fillRect/>
          </a:stretch>
        </p:blipFill>
        <p:spPr>
          <a:xfrm>
            <a:off x="134950" y="46975"/>
            <a:ext cx="4391399" cy="3441049"/>
          </a:xfrm>
          <a:prstGeom prst="rect">
            <a:avLst/>
          </a:prstGeom>
          <a:noFill/>
          <a:ln>
            <a:noFill/>
          </a:ln>
        </p:spPr>
      </p:pic>
      <p:pic>
        <p:nvPicPr>
          <p:cNvPr id="85" name="Google Shape;85;p17"/>
          <p:cNvPicPr preferRelativeResize="0"/>
          <p:nvPr/>
        </p:nvPicPr>
        <p:blipFill>
          <a:blip r:embed="rId4">
            <a:alphaModFix/>
          </a:blip>
          <a:stretch>
            <a:fillRect/>
          </a:stretch>
        </p:blipFill>
        <p:spPr>
          <a:xfrm>
            <a:off x="4655475" y="46975"/>
            <a:ext cx="4389120" cy="3441049"/>
          </a:xfrm>
          <a:prstGeom prst="rect">
            <a:avLst/>
          </a:prstGeom>
          <a:noFill/>
          <a:ln>
            <a:noFill/>
          </a:ln>
        </p:spPr>
      </p:pic>
      <p:sp>
        <p:nvSpPr>
          <p:cNvPr id="86" name="Google Shape;86;p17"/>
          <p:cNvSpPr txBox="1"/>
          <p:nvPr/>
        </p:nvSpPr>
        <p:spPr>
          <a:xfrm>
            <a:off x="-72775" y="3488025"/>
            <a:ext cx="8856900" cy="1662300"/>
          </a:xfrm>
          <a:prstGeom prst="rect">
            <a:avLst/>
          </a:prstGeom>
          <a:noFill/>
          <a:ln>
            <a:noFill/>
          </a:ln>
        </p:spPr>
        <p:txBody>
          <a:bodyPr anchorCtr="0" anchor="t" bIns="91425" lIns="91425" spcFirstLastPara="1" rIns="91425" wrap="square" tIns="91425">
            <a:spAutoFit/>
          </a:bodyPr>
          <a:lstStyle/>
          <a:p>
            <a:pPr indent="-330200" lvl="0" marL="457200" rtl="0" algn="l">
              <a:lnSpc>
                <a:spcPct val="125000"/>
              </a:lnSpc>
              <a:spcBef>
                <a:spcPts val="0"/>
              </a:spcBef>
              <a:spcAft>
                <a:spcPts val="0"/>
              </a:spcAft>
              <a:buClr>
                <a:schemeClr val="dk1"/>
              </a:buClr>
              <a:buSzPts val="1600"/>
              <a:buFont typeface="Average"/>
              <a:buChar char="●"/>
            </a:pPr>
            <a:r>
              <a:rPr lang="en" sz="1600">
                <a:solidFill>
                  <a:schemeClr val="dk1"/>
                </a:solidFill>
                <a:latin typeface="Average"/>
                <a:ea typeface="Average"/>
                <a:cs typeface="Average"/>
                <a:sym typeface="Average"/>
              </a:rPr>
              <a:t>The two cities have many violations in common</a:t>
            </a:r>
            <a:endParaRPr sz="1600">
              <a:solidFill>
                <a:schemeClr val="dk1"/>
              </a:solidFill>
              <a:latin typeface="Average"/>
              <a:ea typeface="Average"/>
              <a:cs typeface="Average"/>
              <a:sym typeface="Average"/>
            </a:endParaRPr>
          </a:p>
          <a:p>
            <a:pPr indent="-330200" lvl="0" marL="457200" rtl="0" algn="l">
              <a:lnSpc>
                <a:spcPct val="125000"/>
              </a:lnSpc>
              <a:spcBef>
                <a:spcPts val="0"/>
              </a:spcBef>
              <a:spcAft>
                <a:spcPts val="0"/>
              </a:spcAft>
              <a:buClr>
                <a:schemeClr val="dk1"/>
              </a:buClr>
              <a:buSzPts val="1600"/>
              <a:buFont typeface="Average"/>
              <a:buChar char="●"/>
            </a:pPr>
            <a:r>
              <a:rPr lang="en" sz="1600">
                <a:solidFill>
                  <a:schemeClr val="dk1"/>
                </a:solidFill>
                <a:latin typeface="Average"/>
                <a:ea typeface="Average"/>
                <a:cs typeface="Average"/>
                <a:sym typeface="Average"/>
              </a:rPr>
              <a:t>Only four violations not in common between them</a:t>
            </a:r>
            <a:endParaRPr sz="1600">
              <a:solidFill>
                <a:schemeClr val="dk1"/>
              </a:solidFill>
              <a:latin typeface="Average"/>
              <a:ea typeface="Average"/>
              <a:cs typeface="Average"/>
              <a:sym typeface="Average"/>
            </a:endParaRPr>
          </a:p>
          <a:p>
            <a:pPr indent="-330200" lvl="0" marL="457200" rtl="0" algn="l">
              <a:lnSpc>
                <a:spcPct val="125000"/>
              </a:lnSpc>
              <a:spcBef>
                <a:spcPts val="0"/>
              </a:spcBef>
              <a:spcAft>
                <a:spcPts val="0"/>
              </a:spcAft>
              <a:buClr>
                <a:schemeClr val="dk1"/>
              </a:buClr>
              <a:buSzPts val="1600"/>
              <a:buFont typeface="Average"/>
              <a:buChar char="●"/>
            </a:pPr>
            <a:r>
              <a:rPr lang="en" sz="1600">
                <a:solidFill>
                  <a:schemeClr val="dk1"/>
                </a:solidFill>
                <a:latin typeface="Average"/>
                <a:ea typeface="Average"/>
                <a:cs typeface="Average"/>
                <a:sym typeface="Average"/>
              </a:rPr>
              <a:t>Number one violation: Cleaning of equipment and utensils</a:t>
            </a:r>
            <a:endParaRPr sz="1600">
              <a:solidFill>
                <a:schemeClr val="dk1"/>
              </a:solidFill>
              <a:latin typeface="Average"/>
              <a:ea typeface="Average"/>
              <a:cs typeface="Average"/>
              <a:sym typeface="Average"/>
            </a:endParaRPr>
          </a:p>
          <a:p>
            <a:pPr indent="-330200" lvl="0" marL="457200" rtl="0" algn="l">
              <a:lnSpc>
                <a:spcPct val="125000"/>
              </a:lnSpc>
              <a:spcBef>
                <a:spcPts val="0"/>
              </a:spcBef>
              <a:spcAft>
                <a:spcPts val="0"/>
              </a:spcAft>
              <a:buClr>
                <a:schemeClr val="dk1"/>
              </a:buClr>
              <a:buSzPts val="1600"/>
              <a:buFont typeface="Average"/>
              <a:buChar char="●"/>
            </a:pPr>
            <a:r>
              <a:rPr lang="en" sz="1600">
                <a:solidFill>
                  <a:schemeClr val="dk1"/>
                </a:solidFill>
                <a:latin typeface="Average"/>
                <a:ea typeface="Average"/>
                <a:cs typeface="Average"/>
                <a:sym typeface="Average"/>
              </a:rPr>
              <a:t>Number two violation: Temperature control procedures</a:t>
            </a:r>
            <a:endParaRPr sz="1600">
              <a:solidFill>
                <a:schemeClr val="dk1"/>
              </a:solidFill>
              <a:latin typeface="Average"/>
              <a:ea typeface="Average"/>
              <a:cs typeface="Average"/>
              <a:sym typeface="Average"/>
            </a:endParaRPr>
          </a:p>
          <a:p>
            <a:pPr indent="-330200" lvl="0" marL="457200" rtl="0" algn="l">
              <a:lnSpc>
                <a:spcPct val="125000"/>
              </a:lnSpc>
              <a:spcBef>
                <a:spcPts val="0"/>
              </a:spcBef>
              <a:spcAft>
                <a:spcPts val="0"/>
              </a:spcAft>
              <a:buClr>
                <a:schemeClr val="dk1"/>
              </a:buClr>
              <a:buSzPts val="1600"/>
              <a:buFont typeface="Average"/>
              <a:buChar char="●"/>
            </a:pPr>
            <a:r>
              <a:rPr lang="en" sz="1600">
                <a:solidFill>
                  <a:schemeClr val="dk1"/>
                </a:solidFill>
                <a:latin typeface="Average"/>
                <a:ea typeface="Average"/>
                <a:cs typeface="Average"/>
                <a:sym typeface="Average"/>
              </a:rPr>
              <a:t>Number three violation: Physical Facilities</a:t>
            </a:r>
            <a:endParaRPr sz="1600">
              <a:solidFill>
                <a:schemeClr val="dk1"/>
              </a:solidFill>
              <a:latin typeface="Average"/>
              <a:ea typeface="Average"/>
              <a:cs typeface="Average"/>
              <a:sym typeface="Averag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pic>
        <p:nvPicPr>
          <p:cNvPr id="91" name="Google Shape;91;p18"/>
          <p:cNvPicPr preferRelativeResize="0"/>
          <p:nvPr/>
        </p:nvPicPr>
        <p:blipFill>
          <a:blip r:embed="rId3">
            <a:alphaModFix/>
          </a:blip>
          <a:stretch>
            <a:fillRect/>
          </a:stretch>
        </p:blipFill>
        <p:spPr>
          <a:xfrm>
            <a:off x="4914900" y="51075"/>
            <a:ext cx="4146426" cy="2440426"/>
          </a:xfrm>
          <a:prstGeom prst="rect">
            <a:avLst/>
          </a:prstGeom>
          <a:noFill/>
          <a:ln>
            <a:noFill/>
          </a:ln>
        </p:spPr>
      </p:pic>
      <p:pic>
        <p:nvPicPr>
          <p:cNvPr id="92" name="Google Shape;92;p18"/>
          <p:cNvPicPr preferRelativeResize="0"/>
          <p:nvPr/>
        </p:nvPicPr>
        <p:blipFill>
          <a:blip r:embed="rId4">
            <a:alphaModFix/>
          </a:blip>
          <a:stretch>
            <a:fillRect/>
          </a:stretch>
        </p:blipFill>
        <p:spPr>
          <a:xfrm>
            <a:off x="4914900" y="2619825"/>
            <a:ext cx="4146426" cy="2441448"/>
          </a:xfrm>
          <a:prstGeom prst="rect">
            <a:avLst/>
          </a:prstGeom>
          <a:noFill/>
          <a:ln>
            <a:noFill/>
          </a:ln>
        </p:spPr>
      </p:pic>
      <p:sp>
        <p:nvSpPr>
          <p:cNvPr id="93" name="Google Shape;93;p18"/>
          <p:cNvSpPr txBox="1"/>
          <p:nvPr/>
        </p:nvSpPr>
        <p:spPr>
          <a:xfrm>
            <a:off x="60100" y="1648200"/>
            <a:ext cx="4854900" cy="1662300"/>
          </a:xfrm>
          <a:prstGeom prst="rect">
            <a:avLst/>
          </a:prstGeom>
          <a:noFill/>
          <a:ln>
            <a:noFill/>
          </a:ln>
        </p:spPr>
        <p:txBody>
          <a:bodyPr anchorCtr="0" anchor="t" bIns="91425" lIns="91425" spcFirstLastPara="1" rIns="91425" wrap="square" tIns="91425">
            <a:spAutoFit/>
          </a:bodyPr>
          <a:lstStyle/>
          <a:p>
            <a:pPr indent="-330200" lvl="0" marL="457200" rtl="0" algn="l">
              <a:lnSpc>
                <a:spcPct val="125000"/>
              </a:lnSpc>
              <a:spcBef>
                <a:spcPts val="0"/>
              </a:spcBef>
              <a:spcAft>
                <a:spcPts val="0"/>
              </a:spcAft>
              <a:buClr>
                <a:schemeClr val="dk1"/>
              </a:buClr>
              <a:buSzPts val="1600"/>
              <a:buFont typeface="Average"/>
              <a:buChar char="●"/>
            </a:pPr>
            <a:r>
              <a:rPr lang="en" sz="1600">
                <a:solidFill>
                  <a:schemeClr val="dk1"/>
                </a:solidFill>
                <a:latin typeface="Average"/>
                <a:ea typeface="Average"/>
                <a:cs typeface="Average"/>
                <a:sym typeface="Average"/>
              </a:rPr>
              <a:t>Used to view the number of outliers</a:t>
            </a:r>
            <a:endParaRPr sz="1600">
              <a:solidFill>
                <a:schemeClr val="dk1"/>
              </a:solidFill>
              <a:latin typeface="Average"/>
              <a:ea typeface="Average"/>
              <a:cs typeface="Average"/>
              <a:sym typeface="Average"/>
            </a:endParaRPr>
          </a:p>
          <a:p>
            <a:pPr indent="-330200" lvl="0" marL="457200" rtl="0" algn="l">
              <a:lnSpc>
                <a:spcPct val="125000"/>
              </a:lnSpc>
              <a:spcBef>
                <a:spcPts val="0"/>
              </a:spcBef>
              <a:spcAft>
                <a:spcPts val="0"/>
              </a:spcAft>
              <a:buClr>
                <a:schemeClr val="dk1"/>
              </a:buClr>
              <a:buSzPts val="1600"/>
              <a:buFont typeface="Average"/>
              <a:buChar char="●"/>
            </a:pPr>
            <a:r>
              <a:rPr lang="en" sz="1600">
                <a:solidFill>
                  <a:schemeClr val="dk1"/>
                </a:solidFill>
                <a:latin typeface="Average"/>
                <a:ea typeface="Average"/>
                <a:cs typeface="Average"/>
                <a:sym typeface="Average"/>
              </a:rPr>
              <a:t>If there are many, </a:t>
            </a:r>
            <a:r>
              <a:rPr lang="en" sz="1600">
                <a:solidFill>
                  <a:schemeClr val="dk1"/>
                </a:solidFill>
                <a:latin typeface="Average"/>
                <a:ea typeface="Average"/>
                <a:cs typeface="Average"/>
                <a:sym typeface="Average"/>
              </a:rPr>
              <a:t>calculate</a:t>
            </a:r>
            <a:r>
              <a:rPr lang="en" sz="1600">
                <a:solidFill>
                  <a:schemeClr val="dk1"/>
                </a:solidFill>
                <a:latin typeface="Average"/>
                <a:ea typeface="Average"/>
                <a:cs typeface="Average"/>
                <a:sym typeface="Average"/>
              </a:rPr>
              <a:t> for median</a:t>
            </a:r>
            <a:endParaRPr sz="1600">
              <a:solidFill>
                <a:schemeClr val="dk1"/>
              </a:solidFill>
              <a:latin typeface="Average"/>
              <a:ea typeface="Average"/>
              <a:cs typeface="Average"/>
              <a:sym typeface="Average"/>
            </a:endParaRPr>
          </a:p>
          <a:p>
            <a:pPr indent="-330200" lvl="0" marL="457200" rtl="0" algn="l">
              <a:lnSpc>
                <a:spcPct val="125000"/>
              </a:lnSpc>
              <a:spcBef>
                <a:spcPts val="0"/>
              </a:spcBef>
              <a:spcAft>
                <a:spcPts val="0"/>
              </a:spcAft>
              <a:buClr>
                <a:schemeClr val="dk1"/>
              </a:buClr>
              <a:buSzPts val="1600"/>
              <a:buFont typeface="Average"/>
              <a:buChar char="●"/>
            </a:pPr>
            <a:r>
              <a:rPr lang="en" sz="1600">
                <a:solidFill>
                  <a:schemeClr val="dk1"/>
                </a:solidFill>
                <a:latin typeface="Average"/>
                <a:ea typeface="Average"/>
                <a:cs typeface="Average"/>
                <a:sym typeface="Average"/>
              </a:rPr>
              <a:t>If there are few, calculate for the mean</a:t>
            </a:r>
            <a:endParaRPr sz="1600">
              <a:solidFill>
                <a:schemeClr val="dk1"/>
              </a:solidFill>
              <a:latin typeface="Average"/>
              <a:ea typeface="Average"/>
              <a:cs typeface="Average"/>
              <a:sym typeface="Average"/>
            </a:endParaRPr>
          </a:p>
          <a:p>
            <a:pPr indent="-330200" lvl="0" marL="457200" rtl="0" algn="l">
              <a:lnSpc>
                <a:spcPct val="125000"/>
              </a:lnSpc>
              <a:spcBef>
                <a:spcPts val="0"/>
              </a:spcBef>
              <a:spcAft>
                <a:spcPts val="0"/>
              </a:spcAft>
              <a:buClr>
                <a:schemeClr val="dk1"/>
              </a:buClr>
              <a:buSzPts val="1600"/>
              <a:buFont typeface="Average"/>
              <a:buChar char="●"/>
            </a:pPr>
            <a:r>
              <a:rPr lang="en" sz="1600">
                <a:solidFill>
                  <a:schemeClr val="dk1"/>
                </a:solidFill>
                <a:latin typeface="Average"/>
                <a:ea typeface="Average"/>
                <a:cs typeface="Average"/>
                <a:sym typeface="Average"/>
              </a:rPr>
              <a:t>Outliers represented by dots </a:t>
            </a:r>
            <a:r>
              <a:rPr lang="en" sz="1600">
                <a:solidFill>
                  <a:schemeClr val="dk1"/>
                </a:solidFill>
                <a:latin typeface="Average"/>
                <a:ea typeface="Average"/>
                <a:cs typeface="Average"/>
                <a:sym typeface="Average"/>
              </a:rPr>
              <a:t>beyond the ‘T’</a:t>
            </a:r>
            <a:endParaRPr sz="1600">
              <a:solidFill>
                <a:schemeClr val="dk1"/>
              </a:solidFill>
              <a:latin typeface="Average"/>
              <a:ea typeface="Average"/>
              <a:cs typeface="Average"/>
              <a:sym typeface="Average"/>
            </a:endParaRPr>
          </a:p>
          <a:p>
            <a:pPr indent="-330200" lvl="0" marL="457200" rtl="0" algn="l">
              <a:lnSpc>
                <a:spcPct val="125000"/>
              </a:lnSpc>
              <a:spcBef>
                <a:spcPts val="0"/>
              </a:spcBef>
              <a:spcAft>
                <a:spcPts val="0"/>
              </a:spcAft>
              <a:buClr>
                <a:schemeClr val="dk1"/>
              </a:buClr>
              <a:buSzPts val="1600"/>
              <a:buFont typeface="Average"/>
              <a:buChar char="●"/>
            </a:pPr>
            <a:r>
              <a:rPr lang="en" sz="1600">
                <a:solidFill>
                  <a:schemeClr val="dk1"/>
                </a:solidFill>
                <a:latin typeface="Average"/>
                <a:ea typeface="Average"/>
                <a:cs typeface="Average"/>
                <a:sym typeface="Average"/>
              </a:rPr>
              <a:t>Many outliers, calculate for the median</a:t>
            </a:r>
            <a:endParaRPr sz="1600">
              <a:solidFill>
                <a:schemeClr val="dk1"/>
              </a:solidFill>
              <a:latin typeface="Average"/>
              <a:ea typeface="Average"/>
              <a:cs typeface="Average"/>
              <a:sym typeface="Average"/>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pic>
        <p:nvPicPr>
          <p:cNvPr id="98" name="Google Shape;98;p19"/>
          <p:cNvPicPr preferRelativeResize="0"/>
          <p:nvPr/>
        </p:nvPicPr>
        <p:blipFill>
          <a:blip r:embed="rId3">
            <a:alphaModFix/>
          </a:blip>
          <a:stretch>
            <a:fillRect/>
          </a:stretch>
        </p:blipFill>
        <p:spPr>
          <a:xfrm>
            <a:off x="160575" y="81091"/>
            <a:ext cx="4343400" cy="3467110"/>
          </a:xfrm>
          <a:prstGeom prst="rect">
            <a:avLst/>
          </a:prstGeom>
          <a:noFill/>
          <a:ln>
            <a:noFill/>
          </a:ln>
        </p:spPr>
      </p:pic>
      <p:pic>
        <p:nvPicPr>
          <p:cNvPr id="99" name="Google Shape;99;p19"/>
          <p:cNvPicPr preferRelativeResize="0"/>
          <p:nvPr/>
        </p:nvPicPr>
        <p:blipFill>
          <a:blip r:embed="rId4">
            <a:alphaModFix/>
          </a:blip>
          <a:stretch>
            <a:fillRect/>
          </a:stretch>
        </p:blipFill>
        <p:spPr>
          <a:xfrm>
            <a:off x="4631475" y="81100"/>
            <a:ext cx="4343400" cy="3467100"/>
          </a:xfrm>
          <a:prstGeom prst="rect">
            <a:avLst/>
          </a:prstGeom>
          <a:noFill/>
          <a:ln>
            <a:noFill/>
          </a:ln>
        </p:spPr>
      </p:pic>
      <p:sp>
        <p:nvSpPr>
          <p:cNvPr id="100" name="Google Shape;100;p19"/>
          <p:cNvSpPr txBox="1"/>
          <p:nvPr/>
        </p:nvSpPr>
        <p:spPr>
          <a:xfrm>
            <a:off x="-96125" y="3749450"/>
            <a:ext cx="8304000" cy="738900"/>
          </a:xfrm>
          <a:prstGeom prst="rect">
            <a:avLst/>
          </a:prstGeom>
          <a:noFill/>
          <a:ln>
            <a:noFill/>
          </a:ln>
        </p:spPr>
        <p:txBody>
          <a:bodyPr anchorCtr="0" anchor="t" bIns="91425" lIns="91425" spcFirstLastPara="1" rIns="91425" wrap="square" tIns="91425">
            <a:spAutoFit/>
          </a:bodyPr>
          <a:lstStyle/>
          <a:p>
            <a:pPr indent="-330200" lvl="0" marL="457200" rtl="0" algn="l">
              <a:lnSpc>
                <a:spcPct val="125000"/>
              </a:lnSpc>
              <a:spcBef>
                <a:spcPts val="0"/>
              </a:spcBef>
              <a:spcAft>
                <a:spcPts val="0"/>
              </a:spcAft>
              <a:buClr>
                <a:schemeClr val="dk1"/>
              </a:buClr>
              <a:buSzPts val="1600"/>
              <a:buFont typeface="Average"/>
              <a:buChar char="●"/>
            </a:pPr>
            <a:r>
              <a:rPr lang="en" sz="1600">
                <a:solidFill>
                  <a:schemeClr val="dk1"/>
                </a:solidFill>
                <a:latin typeface="Average"/>
                <a:ea typeface="Average"/>
                <a:cs typeface="Average"/>
                <a:sym typeface="Average"/>
              </a:rPr>
              <a:t>Densities by Zip into groups</a:t>
            </a:r>
            <a:endParaRPr sz="1600">
              <a:solidFill>
                <a:schemeClr val="dk1"/>
              </a:solidFill>
              <a:latin typeface="Average"/>
              <a:ea typeface="Average"/>
              <a:cs typeface="Average"/>
              <a:sym typeface="Average"/>
            </a:endParaRPr>
          </a:p>
          <a:p>
            <a:pPr indent="-330200" lvl="0" marL="457200" rtl="0" algn="l">
              <a:lnSpc>
                <a:spcPct val="125000"/>
              </a:lnSpc>
              <a:spcBef>
                <a:spcPts val="0"/>
              </a:spcBef>
              <a:spcAft>
                <a:spcPts val="0"/>
              </a:spcAft>
              <a:buClr>
                <a:schemeClr val="dk1"/>
              </a:buClr>
              <a:buSzPts val="1600"/>
              <a:buFont typeface="Average"/>
              <a:buChar char="●"/>
            </a:pPr>
            <a:r>
              <a:rPr lang="en" sz="1600">
                <a:solidFill>
                  <a:schemeClr val="dk1"/>
                </a:solidFill>
                <a:latin typeface="Average"/>
                <a:ea typeface="Average"/>
                <a:cs typeface="Average"/>
                <a:sym typeface="Average"/>
              </a:rPr>
              <a:t>Done to </a:t>
            </a:r>
            <a:r>
              <a:rPr lang="en" sz="1600">
                <a:solidFill>
                  <a:schemeClr val="dk1"/>
                </a:solidFill>
                <a:latin typeface="Average"/>
                <a:ea typeface="Average"/>
                <a:cs typeface="Average"/>
                <a:sym typeface="Average"/>
              </a:rPr>
              <a:t>determine</a:t>
            </a:r>
            <a:r>
              <a:rPr lang="en" sz="1600">
                <a:solidFill>
                  <a:schemeClr val="dk1"/>
                </a:solidFill>
                <a:latin typeface="Average"/>
                <a:ea typeface="Average"/>
                <a:cs typeface="Average"/>
                <a:sym typeface="Average"/>
              </a:rPr>
              <a:t> the appropriate amount of groups</a:t>
            </a:r>
            <a:endParaRPr sz="1600">
              <a:solidFill>
                <a:schemeClr val="dk1"/>
              </a:solidFill>
              <a:latin typeface="Average"/>
              <a:ea typeface="Average"/>
              <a:cs typeface="Average"/>
              <a:sym typeface="Average"/>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pic>
        <p:nvPicPr>
          <p:cNvPr id="105" name="Google Shape;105;p20"/>
          <p:cNvPicPr preferRelativeResize="0"/>
          <p:nvPr/>
        </p:nvPicPr>
        <p:blipFill>
          <a:blip r:embed="rId3">
            <a:alphaModFix/>
          </a:blip>
          <a:stretch>
            <a:fillRect/>
          </a:stretch>
        </p:blipFill>
        <p:spPr>
          <a:xfrm>
            <a:off x="212500" y="126450"/>
            <a:ext cx="4297680" cy="3730600"/>
          </a:xfrm>
          <a:prstGeom prst="rect">
            <a:avLst/>
          </a:prstGeom>
          <a:noFill/>
          <a:ln>
            <a:noFill/>
          </a:ln>
        </p:spPr>
      </p:pic>
      <p:pic>
        <p:nvPicPr>
          <p:cNvPr id="106" name="Google Shape;106;p20"/>
          <p:cNvPicPr preferRelativeResize="0"/>
          <p:nvPr/>
        </p:nvPicPr>
        <p:blipFill>
          <a:blip r:embed="rId4">
            <a:alphaModFix/>
          </a:blip>
          <a:stretch>
            <a:fillRect/>
          </a:stretch>
        </p:blipFill>
        <p:spPr>
          <a:xfrm>
            <a:off x="4642950" y="126450"/>
            <a:ext cx="4297680" cy="3730600"/>
          </a:xfrm>
          <a:prstGeom prst="rect">
            <a:avLst/>
          </a:prstGeom>
          <a:noFill/>
          <a:ln>
            <a:noFill/>
          </a:ln>
        </p:spPr>
      </p:pic>
      <p:sp>
        <p:nvSpPr>
          <p:cNvPr id="107" name="Google Shape;107;p20"/>
          <p:cNvSpPr txBox="1"/>
          <p:nvPr/>
        </p:nvSpPr>
        <p:spPr>
          <a:xfrm>
            <a:off x="0" y="3857050"/>
            <a:ext cx="7162500" cy="1354500"/>
          </a:xfrm>
          <a:prstGeom prst="rect">
            <a:avLst/>
          </a:prstGeom>
          <a:noFill/>
          <a:ln>
            <a:noFill/>
          </a:ln>
        </p:spPr>
        <p:txBody>
          <a:bodyPr anchorCtr="0" anchor="t" bIns="91425" lIns="91425" spcFirstLastPara="1" rIns="91425" wrap="square" tIns="91425">
            <a:spAutoFit/>
          </a:bodyPr>
          <a:lstStyle/>
          <a:p>
            <a:pPr indent="-330200" lvl="0" marL="457200" rtl="0" algn="l">
              <a:lnSpc>
                <a:spcPct val="125000"/>
              </a:lnSpc>
              <a:spcBef>
                <a:spcPts val="0"/>
              </a:spcBef>
              <a:spcAft>
                <a:spcPts val="0"/>
              </a:spcAft>
              <a:buClr>
                <a:schemeClr val="dk1"/>
              </a:buClr>
              <a:buSzPts val="1600"/>
              <a:buFont typeface="Average"/>
              <a:buChar char="●"/>
            </a:pPr>
            <a:r>
              <a:rPr lang="en" sz="1600">
                <a:solidFill>
                  <a:schemeClr val="dk1"/>
                </a:solidFill>
                <a:latin typeface="Average"/>
                <a:ea typeface="Average"/>
                <a:cs typeface="Average"/>
                <a:sym typeface="Average"/>
              </a:rPr>
              <a:t>Groups represented by bars from histograms</a:t>
            </a:r>
            <a:endParaRPr sz="1600">
              <a:solidFill>
                <a:schemeClr val="dk1"/>
              </a:solidFill>
              <a:latin typeface="Average"/>
              <a:ea typeface="Average"/>
              <a:cs typeface="Average"/>
              <a:sym typeface="Average"/>
            </a:endParaRPr>
          </a:p>
          <a:p>
            <a:pPr indent="-330200" lvl="0" marL="457200" rtl="0" algn="l">
              <a:lnSpc>
                <a:spcPct val="125000"/>
              </a:lnSpc>
              <a:spcBef>
                <a:spcPts val="0"/>
              </a:spcBef>
              <a:spcAft>
                <a:spcPts val="0"/>
              </a:spcAft>
              <a:buClr>
                <a:schemeClr val="dk1"/>
              </a:buClr>
              <a:buSzPts val="1600"/>
              <a:buFont typeface="Average"/>
              <a:buChar char="●"/>
            </a:pPr>
            <a:r>
              <a:rPr lang="en" sz="1600">
                <a:solidFill>
                  <a:schemeClr val="dk1"/>
                </a:solidFill>
                <a:latin typeface="Average"/>
                <a:ea typeface="Average"/>
                <a:cs typeface="Average"/>
                <a:sym typeface="Average"/>
              </a:rPr>
              <a:t>Overall median higher in San Francisco than Anchorage</a:t>
            </a:r>
            <a:endParaRPr sz="1600">
              <a:solidFill>
                <a:schemeClr val="dk1"/>
              </a:solidFill>
              <a:latin typeface="Average"/>
              <a:ea typeface="Average"/>
              <a:cs typeface="Average"/>
              <a:sym typeface="Average"/>
            </a:endParaRPr>
          </a:p>
          <a:p>
            <a:pPr indent="-330200" lvl="0" marL="457200" rtl="0" algn="l">
              <a:lnSpc>
                <a:spcPct val="125000"/>
              </a:lnSpc>
              <a:spcBef>
                <a:spcPts val="0"/>
              </a:spcBef>
              <a:spcAft>
                <a:spcPts val="0"/>
              </a:spcAft>
              <a:buClr>
                <a:schemeClr val="dk1"/>
              </a:buClr>
              <a:buSzPts val="1600"/>
              <a:buFont typeface="Average"/>
              <a:buChar char="●"/>
            </a:pPr>
            <a:r>
              <a:rPr lang="en" sz="1600">
                <a:solidFill>
                  <a:schemeClr val="dk1"/>
                </a:solidFill>
                <a:latin typeface="Average"/>
                <a:ea typeface="Average"/>
                <a:cs typeface="Average"/>
                <a:sym typeface="Average"/>
              </a:rPr>
              <a:t>Contributes to confirmation of our hypothesis</a:t>
            </a:r>
            <a:endParaRPr sz="1600">
              <a:solidFill>
                <a:schemeClr val="dk1"/>
              </a:solidFill>
              <a:latin typeface="Average"/>
              <a:ea typeface="Average"/>
              <a:cs typeface="Average"/>
              <a:sym typeface="Average"/>
            </a:endParaRPr>
          </a:p>
          <a:p>
            <a:pPr indent="-330200" lvl="0" marL="457200" rtl="0" algn="l">
              <a:lnSpc>
                <a:spcPct val="125000"/>
              </a:lnSpc>
              <a:spcBef>
                <a:spcPts val="0"/>
              </a:spcBef>
              <a:spcAft>
                <a:spcPts val="0"/>
              </a:spcAft>
              <a:buClr>
                <a:schemeClr val="dk1"/>
              </a:buClr>
              <a:buSzPts val="1600"/>
              <a:buFont typeface="Average"/>
              <a:buChar char="●"/>
            </a:pPr>
            <a:r>
              <a:rPr lang="en" sz="1600">
                <a:solidFill>
                  <a:schemeClr val="dk1"/>
                </a:solidFill>
                <a:latin typeface="Average"/>
                <a:ea typeface="Average"/>
                <a:cs typeface="Average"/>
                <a:sym typeface="Average"/>
              </a:rPr>
              <a:t>Does more violations mean a lower inspection score?</a:t>
            </a:r>
            <a:endParaRPr sz="1600">
              <a:solidFill>
                <a:schemeClr val="dk1"/>
              </a:solidFill>
              <a:latin typeface="Average"/>
              <a:ea typeface="Average"/>
              <a:cs typeface="Average"/>
              <a:sym typeface="Average"/>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pic>
        <p:nvPicPr>
          <p:cNvPr id="112" name="Google Shape;112;p21"/>
          <p:cNvPicPr preferRelativeResize="0"/>
          <p:nvPr/>
        </p:nvPicPr>
        <p:blipFill>
          <a:blip r:embed="rId3">
            <a:alphaModFix/>
          </a:blip>
          <a:stretch>
            <a:fillRect/>
          </a:stretch>
        </p:blipFill>
        <p:spPr>
          <a:xfrm>
            <a:off x="3148600" y="152400"/>
            <a:ext cx="5796549" cy="4838700"/>
          </a:xfrm>
          <a:prstGeom prst="rect">
            <a:avLst/>
          </a:prstGeom>
          <a:noFill/>
          <a:ln>
            <a:noFill/>
          </a:ln>
        </p:spPr>
      </p:pic>
      <p:sp>
        <p:nvSpPr>
          <p:cNvPr id="113" name="Google Shape;113;p21"/>
          <p:cNvSpPr txBox="1"/>
          <p:nvPr/>
        </p:nvSpPr>
        <p:spPr>
          <a:xfrm>
            <a:off x="192275" y="1863750"/>
            <a:ext cx="2727900" cy="1354500"/>
          </a:xfrm>
          <a:prstGeom prst="rect">
            <a:avLst/>
          </a:prstGeom>
          <a:noFill/>
          <a:ln>
            <a:noFill/>
          </a:ln>
        </p:spPr>
        <p:txBody>
          <a:bodyPr anchorCtr="0" anchor="t" bIns="91425" lIns="91425" spcFirstLastPara="1" rIns="91425" wrap="square" tIns="91425">
            <a:spAutoFit/>
          </a:bodyPr>
          <a:lstStyle/>
          <a:p>
            <a:pPr indent="-330200" lvl="0" marL="457200" rtl="0" algn="l">
              <a:lnSpc>
                <a:spcPct val="125000"/>
              </a:lnSpc>
              <a:spcBef>
                <a:spcPts val="0"/>
              </a:spcBef>
              <a:spcAft>
                <a:spcPts val="0"/>
              </a:spcAft>
              <a:buClr>
                <a:schemeClr val="dk1"/>
              </a:buClr>
              <a:buSzPts val="1600"/>
              <a:buFont typeface="Average"/>
              <a:buChar char="●"/>
            </a:pPr>
            <a:r>
              <a:rPr lang="en" sz="1600">
                <a:solidFill>
                  <a:schemeClr val="dk1"/>
                </a:solidFill>
                <a:latin typeface="Average"/>
                <a:ea typeface="Average"/>
                <a:cs typeface="Average"/>
                <a:sym typeface="Average"/>
              </a:rPr>
              <a:t>Scores do drop in more </a:t>
            </a:r>
            <a:r>
              <a:rPr lang="en" sz="1600">
                <a:solidFill>
                  <a:schemeClr val="dk1"/>
                </a:solidFill>
                <a:latin typeface="Average"/>
                <a:ea typeface="Average"/>
                <a:cs typeface="Average"/>
                <a:sym typeface="Average"/>
              </a:rPr>
              <a:t>densely populated areas</a:t>
            </a:r>
            <a:endParaRPr sz="1600">
              <a:solidFill>
                <a:schemeClr val="dk1"/>
              </a:solidFill>
              <a:latin typeface="Average"/>
              <a:ea typeface="Average"/>
              <a:cs typeface="Average"/>
              <a:sym typeface="Average"/>
            </a:endParaRPr>
          </a:p>
          <a:p>
            <a:pPr indent="-330200" lvl="0" marL="457200" rtl="0" algn="l">
              <a:lnSpc>
                <a:spcPct val="125000"/>
              </a:lnSpc>
              <a:spcBef>
                <a:spcPts val="0"/>
              </a:spcBef>
              <a:spcAft>
                <a:spcPts val="0"/>
              </a:spcAft>
              <a:buClr>
                <a:schemeClr val="dk1"/>
              </a:buClr>
              <a:buSzPts val="1600"/>
              <a:buFont typeface="Average"/>
              <a:buChar char="●"/>
            </a:pPr>
            <a:r>
              <a:rPr lang="en" sz="1600">
                <a:solidFill>
                  <a:schemeClr val="dk1"/>
                </a:solidFill>
                <a:latin typeface="Average"/>
                <a:ea typeface="Average"/>
                <a:cs typeface="Average"/>
                <a:sym typeface="Average"/>
              </a:rPr>
              <a:t>Score do get any lower than 90</a:t>
            </a:r>
            <a:endParaRPr sz="1600">
              <a:solidFill>
                <a:schemeClr val="dk1"/>
              </a:solidFill>
              <a:latin typeface="Average"/>
              <a:ea typeface="Average"/>
              <a:cs typeface="Average"/>
              <a:sym typeface="Average"/>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