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3BFE93-C2B6-4DD9-BDB9-4F5AB461DF7A}">
  <a:tblStyle styleId="{D53BFE93-C2B6-4DD9-BDB9-4F5AB461DF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785a8b41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785a8b41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785a8b41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785a8b41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785a8b4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785a8b4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785a8b41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785a8b41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785a8b41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785a8b41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785a8b41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785a8b41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785a8b41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785a8b41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785a8b41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785a8b41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785a8b41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785a8b41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785a8b41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785a8b41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785a8b41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785a8b41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785a8b41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785a8b41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785a8b41a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785a8b41a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785a8b4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785a8b4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785a8b4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785a8b4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785a8b41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785a8b41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785a8b41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785a8b41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785a8b41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785a8b41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785a8b41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785a8b41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785a8b41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785a8b41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EEC-201 Final Project: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Recognition</a:t>
            </a:r>
            <a:endParaRPr/>
          </a:p>
        </p:txBody>
      </p:sp>
      <p:grpSp>
        <p:nvGrpSpPr>
          <p:cNvPr id="129" name="Google Shape;129;p13"/>
          <p:cNvGrpSpPr/>
          <p:nvPr/>
        </p:nvGrpSpPr>
        <p:grpSpPr>
          <a:xfrm>
            <a:off x="2805800" y="3270925"/>
            <a:ext cx="3467100" cy="1314450"/>
            <a:chOff x="5351250" y="3542725"/>
            <a:chExt cx="3467100" cy="1314450"/>
          </a:xfrm>
        </p:grpSpPr>
        <p:pic>
          <p:nvPicPr>
            <p:cNvPr id="130" name="Google Shape;13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51250" y="3542725"/>
              <a:ext cx="3467100" cy="1314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3"/>
            <p:cNvSpPr txBox="1"/>
            <p:nvPr/>
          </p:nvSpPr>
          <p:spPr>
            <a:xfrm>
              <a:off x="5847575" y="3734750"/>
              <a:ext cx="841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Calibri"/>
                  <a:ea typeface="Calibri"/>
                  <a:cs typeface="Calibri"/>
                  <a:sym typeface="Calibri"/>
                </a:rPr>
                <a:t>Team</a:t>
              </a:r>
              <a:endParaRPr b="1"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Normalization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30700" y="2228600"/>
            <a:ext cx="37092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</a:t>
            </a:r>
            <a:r>
              <a:rPr lang="en"/>
              <a:t>coefficients</a:t>
            </a:r>
            <a:r>
              <a:rPr lang="en"/>
              <a:t> have outliers that skew the points in a certain direction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Mean normalization was used to reduce the skew of the outliers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cepstrum coefficient </a:t>
            </a:r>
            <a:r>
              <a:rPr lang="en"/>
              <a:t>amplitudes vary greatly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 = Inf norm was used to limit the range of the coefficients between -1 and 1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350" y="987800"/>
            <a:ext cx="4299300" cy="316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427100" y="1488600"/>
            <a:ext cx="6289800" cy="27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Speech Feature Extraction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 u="sng"/>
              <a:t>Speech Feature Matching</a:t>
            </a:r>
            <a:endParaRPr b="1" sz="2000" u="sng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Detection Performance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Demonstration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739500"/>
            <a:ext cx="75057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Matching: Linde Buzo Gray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819150" y="1800200"/>
            <a:ext cx="7505700" cy="31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Linde Buzo Gray (LBG) algorithm for Vector Quantization (VQ) was implemented for speaker recognition.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aspects of this algorithm: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codebooks </a:t>
            </a:r>
            <a:r>
              <a:rPr lang="en"/>
              <a:t>comprised of codewords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“Learns” data by minimizing distortion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the Euclidean distance for distortion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k-clustering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parameters of this algorithm: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Codeword count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Limited to powers of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Dimension 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Distortion change threshold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900" y="2521718"/>
            <a:ext cx="3663951" cy="8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Matching: Linde Buzo Gray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77000" y="1984300"/>
            <a:ext cx="29106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codebook set to learn 4 codewords which are also referred to as centroids.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Depicts how the LBG VQ algorithm learned “learned” MFCC11, MFCC8 and MFCC3 for a codebook, and also how the MFCC data overtime was clustered with each centroid.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475" y="1601925"/>
            <a:ext cx="510562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Matching: Linde Buzo Gray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377000" y="1984300"/>
            <a:ext cx="29106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Speaker1 and Speaker4’s codebooks plotted in 3 </a:t>
            </a:r>
            <a:r>
              <a:rPr lang="en"/>
              <a:t>dimensions as MFCC3, MFCC8 and MFCC11.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image depicts how each speaker’s MFCCs may be unique and enable speaker recognition.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925" y="1654525"/>
            <a:ext cx="5040882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Matching: Speaker Recognition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667700" y="2089525"/>
            <a:ext cx="5808600" cy="19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recognition follows a similar process to the training phase: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new data against all trained codebooks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Evaluate the total distortion of training data to each codebook’s centroids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codebook with minimum total distortion is the likely speaker.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there is a little more to providing accurate recognition results.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Matching: Speaker Recognition</a:t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819150" y="1800200"/>
            <a:ext cx="7422000" cy="28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some confidence in our recognition decision.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may be accomplished a couple of ways: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a threshold of no-confidence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Speaker distortion vector normalized by max total distortion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Un-Recognized speakers </a:t>
            </a:r>
            <a:r>
              <a:rPr lang="en"/>
              <a:t>must not exceed threshold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Balance between missed recognition and false recognition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a confidence factor on the decision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Confidence factor determined analyzing total distortion of all codebooks compared to average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Decision may be made based on recognition confidence level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Implemented a threshold of no-confidence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Matching: Speaker Recognition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524000" y="2063375"/>
            <a:ext cx="4891800" cy="21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plotted</a:t>
            </a:r>
            <a:r>
              <a:rPr lang="en"/>
              <a:t> each test speaker’s total distortion evaluated with each codebook.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expected, our system predicts the right speaker for each test vector, producing an x=y style plot.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L-infinity norm dramatically reduces incorrection speakers probability, due to much higher distortion in at least one of the MFCCs.</a:t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200" y="1842676"/>
            <a:ext cx="3224950" cy="28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427100" y="1488600"/>
            <a:ext cx="6289800" cy="27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Speech Feature Extraction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Speech Feature Matching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 u="sng"/>
              <a:t>Detection Performance</a:t>
            </a:r>
            <a:endParaRPr b="1" sz="2000" u="sng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Demonstration</a:t>
            </a:r>
            <a:endParaRPr b="1" sz="20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5" name="Google Shape;245;p30"/>
          <p:cNvSpPr txBox="1"/>
          <p:nvPr>
            <p:ph type="title"/>
          </p:nvPr>
        </p:nvSpPr>
        <p:spPr>
          <a:xfrm>
            <a:off x="819150" y="739500"/>
            <a:ext cx="75057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Performance: Degraded SNR</a:t>
            </a:r>
            <a:endParaRPr/>
          </a:p>
        </p:txBody>
      </p:sp>
      <p:graphicFrame>
        <p:nvGraphicFramePr>
          <p:cNvPr id="251" name="Google Shape;251;p31"/>
          <p:cNvGraphicFramePr/>
          <p:nvPr/>
        </p:nvGraphicFramePr>
        <p:xfrm>
          <a:off x="2083125" y="18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{D53BFE93-C2B6-4DD9-BDB9-4F5AB461DF7A}</a:tableStyleId>
              </a:tblPr>
              <a:tblGrid>
                <a:gridCol w="1447800"/>
                <a:gridCol w="1987650"/>
                <a:gridCol w="154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SNR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 Threshold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1427100" y="1488600"/>
            <a:ext cx="6289800" cy="27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 u="sng"/>
              <a:t>Speech Feature Extraction</a:t>
            </a:r>
            <a:endParaRPr b="1" sz="2000" u="sng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Speech Feature Matching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Detection Performance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Demonstration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739500"/>
            <a:ext cx="75057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Performance: Mel Filter Notch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2126100" y="2009375"/>
            <a:ext cx="4891800" cy="21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testing files which have had a single Mel-Frequency filter bank notched out, we saw no effect on our </a:t>
            </a:r>
            <a:r>
              <a:rPr lang="en"/>
              <a:t>prediction</a:t>
            </a:r>
            <a:r>
              <a:rPr lang="en"/>
              <a:t>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Maintained 100% accuracy over the 11 test files.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Mean Normalization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mean normalization on input signals to remove DC offsets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Example:  s09.wav has a DC offset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DC offset is removed after mean normalization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7800"/>
            <a:ext cx="4299300" cy="316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Amplitude Scaling 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speakers speak louder, other speak quietly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Example: s01.wav vs s09.wav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Scaled signal amplitudes to -1:1 range for all speakers to remove word detection sensitivity to signal amplitude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350" y="987800"/>
            <a:ext cx="4299300" cy="316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3709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Detection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30700" y="1559600"/>
            <a:ext cx="37092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Signals contain quiet parts and a part that contains the spoken word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Power threshold detection was used to determine the start of the word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Split signal into multiple segments and estimated the PSD of each segment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the average power of the frame is over a threshold, the the start of the word is detected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Used a threshold of -45 dB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determined </a:t>
            </a:r>
            <a:r>
              <a:rPr lang="en"/>
              <a:t>amount</a:t>
            </a:r>
            <a:r>
              <a:rPr lang="en"/>
              <a:t> of time was used to extract the word segment of the signal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Some speakers speak longer than others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mean time it took for the speaker to say the word was 500 ms (6250 samples at 12.5 kHz sampling rate)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7800"/>
            <a:ext cx="4299300" cy="316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 Frequency Cepstrum Coefficients (MFCC)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Short-Time Fourier Transform (STFT)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Mel-Spaced Filter Banks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Cepstrum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Normalization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349" y="985450"/>
            <a:ext cx="4305676" cy="31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STFT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30700" y="1743550"/>
            <a:ext cx="3709200" cy="26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each sign</a:t>
            </a:r>
            <a:r>
              <a:rPr lang="en"/>
              <a:t>al into multiple windows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window should capture a part of the word that is quasi-stationary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used 25 ms window with 15 ms overlap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DFT on each window do estimate the PSD of the frame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Shows the frequency components of parts of the words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42275"/>
            <a:ext cx="4151425" cy="30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Mel-Spaced Filter Banks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30700" y="2228600"/>
            <a:ext cx="37092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Models how humans </a:t>
            </a:r>
            <a:r>
              <a:rPr lang="en"/>
              <a:t>perceive</a:t>
            </a:r>
            <a:r>
              <a:rPr lang="en"/>
              <a:t> sounds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used 40 banks for a finer frequency resolution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STFT output is multiplied with the mel-spaced filter banks to </a:t>
            </a:r>
            <a:r>
              <a:rPr lang="en"/>
              <a:t>effectively</a:t>
            </a:r>
            <a:r>
              <a:rPr lang="en"/>
              <a:t> filter the signals through the filter banks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7800"/>
            <a:ext cx="4299300" cy="316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Cepstrum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30700" y="1762925"/>
            <a:ext cx="3709200" cy="26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output of the Mel-spaced filter banks is passed through cepstrum to convert the signal spectra back to time domain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of the energy is contained in the lower coefficients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</a:t>
            </a:r>
            <a:r>
              <a:rPr lang="en"/>
              <a:t> a selected range of the cepstrum coefficients are used for MFCC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used coefficients 2 - 14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7800"/>
            <a:ext cx="4299300" cy="316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