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jrubika1006.github.io/Rubika/"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64512" y="12908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76299" y="592187"/>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2998738"/>
            <a:ext cx="9427908" cy="2308324"/>
          </a:xfrm>
          <a:prstGeom prst="rect">
            <a:avLst/>
          </a:prstGeom>
          <a:noFill/>
        </p:spPr>
        <p:txBody>
          <a:bodyPr wrap="square" lIns="91440" tIns="45720" rIns="91440" bIns="45720" rtlCol="0" anchor="t">
            <a:spAutoFit/>
          </a:bodyPr>
          <a:lstStyle/>
          <a:p>
            <a:r>
              <a:rPr lang="en-US" sz="2400" dirty="0"/>
              <a:t>STUDENT NAME: Rubika J</a:t>
            </a:r>
          </a:p>
          <a:p>
            <a:r>
              <a:rPr lang="en-US" sz="2400" dirty="0"/>
              <a:t>REGISTER NO AND NMID: 2428B0341 AND  68F7986499F4304B75E4B345169FE8BC </a:t>
            </a:r>
            <a:endParaRPr lang="en-US" sz="2400" dirty="0">
              <a:cs typeface="Calibri"/>
            </a:endParaRPr>
          </a:p>
          <a:p>
            <a:r>
              <a:rPr lang="en-US" sz="2400" dirty="0"/>
              <a:t>DEPARTMENT: BSc Computer Science With Data Analytics</a:t>
            </a:r>
          </a:p>
          <a:p>
            <a:r>
              <a:rPr lang="en-US" sz="2400" dirty="0"/>
              <a:t>COLLEGE: KPR College Arts Science And Research / </a:t>
            </a:r>
            <a:r>
              <a:rPr lang="en-IN" sz="2400" dirty="0" err="1"/>
              <a:t>Bharathiyar</a:t>
            </a:r>
            <a:r>
              <a:rPr lang="en-IN" sz="2400" dirty="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87200" y="1676400"/>
            <a:ext cx="180975" cy="25914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8377" y="3910083"/>
            <a:ext cx="2466975" cy="2796548"/>
          </a:xfrm>
          <a:prstGeom prst="rect">
            <a:avLst/>
          </a:prstGeom>
        </p:spPr>
      </p:pic>
      <p:sp>
        <p:nvSpPr>
          <p:cNvPr id="7" name="object 7"/>
          <p:cNvSpPr txBox="1">
            <a:spLocks noGrp="1"/>
          </p:cNvSpPr>
          <p:nvPr>
            <p:ph type="title"/>
          </p:nvPr>
        </p:nvSpPr>
        <p:spPr>
          <a:xfrm>
            <a:off x="381000" y="205593"/>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4748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665406C-6D17-23F8-BF6A-5D0297A410C1}"/>
              </a:ext>
            </a:extLst>
          </p:cNvPr>
          <p:cNvSpPr txBox="1"/>
          <p:nvPr/>
        </p:nvSpPr>
        <p:spPr>
          <a:xfrm>
            <a:off x="381000" y="962025"/>
            <a:ext cx="5029200" cy="2862322"/>
          </a:xfrm>
          <a:prstGeom prst="rect">
            <a:avLst/>
          </a:prstGeom>
          <a:noFill/>
        </p:spPr>
        <p:txBody>
          <a:bodyPr wrap="square">
            <a:spAutoFit/>
          </a:bodyPr>
          <a:lstStyle/>
          <a:p>
            <a:r>
              <a:rPr lang="en-US" sz="2000" dirty="0"/>
              <a:t>Successfully developed a fully functional digital portfolio that presents leadership experiences in an interactive and engaging </a:t>
            </a:r>
            <a:r>
              <a:rPr lang="en-US" sz="2000" dirty="0" err="1"/>
              <a:t>way.Improved</a:t>
            </a:r>
            <a:r>
              <a:rPr lang="en-US" sz="2000" dirty="0"/>
              <a:t> visual representation compared to plain resumes or </a:t>
            </a:r>
            <a:r>
              <a:rPr lang="en-US" sz="2000" dirty="0" err="1"/>
              <a:t>documents.Provides</a:t>
            </a:r>
            <a:r>
              <a:rPr lang="en-US" sz="2000" dirty="0"/>
              <a:t> users with an accessible platform to present peer leadership experiences.(Screenshots can be captured from the running HTML portfolio and attached here.)</a:t>
            </a:r>
            <a:endParaRPr lang="en-IN" sz="2000" dirty="0"/>
          </a:p>
        </p:txBody>
      </p:sp>
      <p:pic>
        <p:nvPicPr>
          <p:cNvPr id="13" name="Picture 12">
            <a:extLst>
              <a:ext uri="{FF2B5EF4-FFF2-40B4-BE49-F238E27FC236}">
                <a16:creationId xmlns:a16="http://schemas.microsoft.com/office/drawing/2014/main" id="{FA4E28DA-9CDD-A506-9D28-29BE9CE1E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774" y="1090672"/>
            <a:ext cx="6400800" cy="546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5334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CD18BB6-348F-9095-8D2D-D10465AA84CF}"/>
              </a:ext>
            </a:extLst>
          </p:cNvPr>
          <p:cNvSpPr txBox="1"/>
          <p:nvPr/>
        </p:nvSpPr>
        <p:spPr>
          <a:xfrm>
            <a:off x="755332" y="1600200"/>
            <a:ext cx="8598218" cy="3046988"/>
          </a:xfrm>
          <a:prstGeom prst="rect">
            <a:avLst/>
          </a:prstGeom>
          <a:noFill/>
        </p:spPr>
        <p:txBody>
          <a:bodyPr wrap="square">
            <a:spAutoFit/>
          </a:bodyPr>
          <a:lstStyle/>
          <a:p>
            <a:r>
              <a:rPr lang="en-US" sz="2400" dirty="0"/>
              <a:t>The Peer Leadership Digital Portfolio effectively highlights the significance of mentorship, guidance, and teamwork in academic and personal growth. By creating a structured, interactive, and responsive platform, the project ensures that leadership experiences are showcased in a way that is both visually appealing and professionally useful. This portfolio can serve as a model for students and professionals to represent soft skills alongside technical skills.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53D6-282F-8703-799C-36476EB8D0B8}"/>
              </a:ext>
            </a:extLst>
          </p:cNvPr>
          <p:cNvSpPr>
            <a:spLocks noGrp="1"/>
          </p:cNvSpPr>
          <p:nvPr>
            <p:ph type="title"/>
          </p:nvPr>
        </p:nvSpPr>
        <p:spPr>
          <a:xfrm>
            <a:off x="685800" y="1143000"/>
            <a:ext cx="10681335" cy="758190"/>
          </a:xfrm>
        </p:spPr>
        <p:txBody>
          <a:bodyPr/>
          <a:lstStyle/>
          <a:p>
            <a:r>
              <a:rPr lang="en-IN" dirty="0" err="1"/>
              <a:t>Github</a:t>
            </a:r>
            <a:r>
              <a:rPr lang="en-IN" dirty="0"/>
              <a:t> Link</a:t>
            </a:r>
          </a:p>
        </p:txBody>
      </p:sp>
      <p:sp>
        <p:nvSpPr>
          <p:cNvPr id="5" name="TextBox 4">
            <a:extLst>
              <a:ext uri="{FF2B5EF4-FFF2-40B4-BE49-F238E27FC236}">
                <a16:creationId xmlns:a16="http://schemas.microsoft.com/office/drawing/2014/main" id="{AB9697E8-DE24-33EC-DB17-DCEEB7A8BDD1}"/>
              </a:ext>
            </a:extLst>
          </p:cNvPr>
          <p:cNvSpPr txBox="1"/>
          <p:nvPr/>
        </p:nvSpPr>
        <p:spPr>
          <a:xfrm>
            <a:off x="914400" y="2133600"/>
            <a:ext cx="6100916" cy="923330"/>
          </a:xfrm>
          <a:prstGeom prst="rect">
            <a:avLst/>
          </a:prstGeom>
          <a:noFill/>
        </p:spPr>
        <p:txBody>
          <a:bodyPr wrap="square">
            <a:spAutoFit/>
          </a:bodyPr>
          <a:lstStyle/>
          <a:p>
            <a:endParaRPr lang="en-IN" dirty="0"/>
          </a:p>
          <a:p>
            <a:r>
              <a:rPr lang="en-IN" dirty="0">
                <a:hlinkClick r:id="rId2"/>
              </a:rPr>
              <a:t>https://jrubika1006.github.io/Rubika/</a:t>
            </a:r>
            <a:endParaRPr lang="en-IN" dirty="0"/>
          </a:p>
          <a:p>
            <a:endParaRPr lang="en-IN" dirty="0"/>
          </a:p>
        </p:txBody>
      </p:sp>
    </p:spTree>
    <p:extLst>
      <p:ext uri="{BB962C8B-B14F-4D97-AF65-F5344CB8AC3E}">
        <p14:creationId xmlns:p14="http://schemas.microsoft.com/office/powerpoint/2010/main" val="12404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flipV="1">
            <a:off x="12192000" y="-152400"/>
            <a:ext cx="1066800" cy="152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9525"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896254" y="4010025"/>
            <a:ext cx="386108" cy="3367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3200"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92956" y="2798129"/>
            <a:ext cx="10606087" cy="1493999"/>
          </a:xfrm>
          <a:prstGeom prst="rect">
            <a:avLst/>
          </a:prstGeom>
        </p:spPr>
        <p:txBody>
          <a:bodyPr vert="horz" wrap="square" lIns="0" tIns="16510" rIns="0" bIns="0" rtlCol="0">
            <a:spAutoFit/>
          </a:bodyPr>
          <a:lstStyle/>
          <a:p>
            <a:pPr marL="12700" algn="ctr">
              <a:spcBef>
                <a:spcPts val="130"/>
              </a:spcBef>
            </a:pPr>
            <a:r>
              <a:rPr lang="en-US" sz="3200" dirty="0"/>
              <a:t>Empowering Peers: A Digital Portfolio of Leadership         Experiences</a:t>
            </a:r>
            <a:br>
              <a:rPr lang="en-US" sz="3200" dirty="0"/>
            </a:b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flipV="1">
            <a:off x="12405513" y="-152400"/>
            <a:ext cx="319887" cy="1809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8149" y="1454560"/>
            <a:ext cx="7103326" cy="41243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In today’s academic and professional environments, peer leadership is often overlooked despite its importance in fostering collaboration, mentorship, and personal growth. Students and professionals require a structured way to showcase their leadership experiences beyond resumes and certificates. Traditional documentation fails to highlight interactive, engaging, and verifiable aspects of peer leadership. Hence, there is a need for a digital portfolio that represents peer leadership roles, achievements, and skills in an appealing and accessible format.</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776" y="1840844"/>
            <a:ext cx="8480424" cy="433292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This project focuses on building a </a:t>
            </a:r>
            <a:r>
              <a:rPr lang="en-US" sz="2400" b="1" dirty="0"/>
              <a:t>digital portfolio for Peer Leadership Experience</a:t>
            </a:r>
            <a:r>
              <a:rPr lang="en-US" sz="2400" dirty="0"/>
              <a:t> using </a:t>
            </a:r>
            <a:r>
              <a:rPr lang="en-US" sz="2400" b="1" dirty="0"/>
              <a:t>HTML, CSS, and JavaScript</a:t>
            </a:r>
            <a:r>
              <a:rPr lang="en-US" sz="2400" dirty="0"/>
              <a:t>. The portfolio showcases different leadership roles, responsibilities, and outcomes in a modern, interactive interface. It highlights mentorship, teamwork, event organization, and academic guidance through structured sections and visual elements. The design emphasizes simplicity, responsiveness, and ease of navigation to make leadership experiences presentable for both academic and professional opportunities.</a:t>
            </a: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60118"/>
            <a:ext cx="9563100" cy="4202432"/>
          </a:xfrm>
          <a:prstGeom prst="rect">
            <a:avLst/>
          </a:prstGeom>
        </p:spPr>
        <p:txBody>
          <a:bodyPr vert="horz" wrap="square" lIns="0" tIns="16510" rIns="0" bIns="0" rtlCol="0">
            <a:spAutoFit/>
          </a:bodyPr>
          <a:lstStyle/>
          <a:p>
            <a:r>
              <a:rPr lang="en-US" sz="2400" dirty="0"/>
              <a:t>END USERS</a:t>
            </a:r>
            <a:br>
              <a:rPr lang="en-US" sz="2400" dirty="0"/>
            </a:br>
            <a:br>
              <a:rPr lang="en-US" sz="2400" dirty="0"/>
            </a:br>
            <a:r>
              <a:rPr lang="en-US" sz="2400" b="0" dirty="0"/>
              <a:t>Students – who want to showcase their peer leadership and mentoring experience.</a:t>
            </a:r>
            <a:br>
              <a:rPr lang="en-US" sz="2400" b="0" dirty="0"/>
            </a:br>
            <a:r>
              <a:rPr lang="en-US" sz="2400" b="0" dirty="0"/>
              <a:t>Educators &amp; Recruiters – to evaluate leadership qualities and extracurricular contributions.</a:t>
            </a:r>
            <a:br>
              <a:rPr lang="en-US" sz="2400" b="0" dirty="0"/>
            </a:br>
            <a:r>
              <a:rPr lang="en-US" sz="2400" b="0" dirty="0"/>
              <a:t>Peers &amp; Juniors – to get inspired and guided by leadership experiences.</a:t>
            </a:r>
            <a:br>
              <a:rPr lang="en-US" sz="2400" b="0" dirty="0"/>
            </a:br>
            <a:r>
              <a:rPr lang="en-US" sz="2400" b="0" dirty="0"/>
              <a:t>Organizations – for reviewing leadership skills during internships, placements, or academic applications.</a:t>
            </a:r>
            <a:br>
              <a:rPr lang="en-US" sz="3200" b="0" dirty="0"/>
            </a:b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804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E166739-24BE-866B-8713-1AD9256A787A}"/>
              </a:ext>
            </a:extLst>
          </p:cNvPr>
          <p:cNvSpPr txBox="1"/>
          <p:nvPr/>
        </p:nvSpPr>
        <p:spPr>
          <a:xfrm>
            <a:off x="558165" y="2057400"/>
            <a:ext cx="8236974" cy="2246769"/>
          </a:xfrm>
          <a:prstGeom prst="rect">
            <a:avLst/>
          </a:prstGeom>
          <a:noFill/>
        </p:spPr>
        <p:txBody>
          <a:bodyPr wrap="square">
            <a:spAutoFit/>
          </a:bodyPr>
          <a:lstStyle/>
          <a:p>
            <a:pPr marL="285750" indent="-285750">
              <a:buFont typeface="Arial" panose="020B0604020202020204" pitchFamily="34" charset="0"/>
              <a:buChar char="•"/>
            </a:pPr>
            <a:r>
              <a:rPr lang="en-US" sz="2800" dirty="0"/>
              <a:t>HTML5 – Structure and content of the portfolio.</a:t>
            </a:r>
          </a:p>
          <a:p>
            <a:pPr marL="285750" indent="-285750">
              <a:buFont typeface="Arial" panose="020B0604020202020204" pitchFamily="34" charset="0"/>
              <a:buChar char="•"/>
            </a:pPr>
            <a:r>
              <a:rPr lang="en-US" sz="2800" dirty="0"/>
              <a:t>CSS3 – Styling, layout, and responsive design.</a:t>
            </a:r>
          </a:p>
          <a:p>
            <a:pPr marL="285750" indent="-285750">
              <a:buFont typeface="Arial" panose="020B0604020202020204" pitchFamily="34" charset="0"/>
              <a:buChar char="•"/>
            </a:pPr>
            <a:r>
              <a:rPr lang="en-US" sz="2800" dirty="0"/>
              <a:t>JavaScript – Interactive features (animations, scroll-to-top, dynamic behavior).</a:t>
            </a:r>
          </a:p>
          <a:p>
            <a:pPr marL="285750" indent="-285750">
              <a:buFont typeface="Arial" panose="020B0604020202020204" pitchFamily="34" charset="0"/>
              <a:buChar char="•"/>
            </a:pPr>
            <a:r>
              <a:rPr lang="en-US" sz="2800" dirty="0"/>
              <a:t>GitHub Pages – Deployment and version control</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605656"/>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 name="TextBox 9">
            <a:extLst>
              <a:ext uri="{FF2B5EF4-FFF2-40B4-BE49-F238E27FC236}">
                <a16:creationId xmlns:a16="http://schemas.microsoft.com/office/drawing/2014/main" id="{24583150-DAEA-9F56-DBD9-3D3F273628ED}"/>
              </a:ext>
            </a:extLst>
          </p:cNvPr>
          <p:cNvSpPr txBox="1"/>
          <p:nvPr/>
        </p:nvSpPr>
        <p:spPr>
          <a:xfrm>
            <a:off x="609600" y="1708661"/>
            <a:ext cx="9601200" cy="3970318"/>
          </a:xfrm>
          <a:prstGeom prst="rect">
            <a:avLst/>
          </a:prstGeom>
          <a:noFill/>
        </p:spPr>
        <p:txBody>
          <a:bodyPr wrap="square">
            <a:spAutoFit/>
          </a:bodyPr>
          <a:lstStyle/>
          <a:p>
            <a:pPr marL="285750" indent="-285750">
              <a:buFont typeface="Arial" panose="020B0604020202020204" pitchFamily="34" charset="0"/>
              <a:buChar char="•"/>
            </a:pPr>
            <a:r>
              <a:rPr lang="en-US" sz="2800" b="1" dirty="0"/>
              <a:t>Header Section </a:t>
            </a:r>
            <a:r>
              <a:rPr lang="en-US" sz="2800" dirty="0"/>
              <a:t>– Title and short description of leadership experience.</a:t>
            </a:r>
          </a:p>
          <a:p>
            <a:pPr marL="285750" indent="-285750">
              <a:buFont typeface="Arial" panose="020B0604020202020204" pitchFamily="34" charset="0"/>
              <a:buChar char="•"/>
            </a:pPr>
            <a:r>
              <a:rPr lang="en-US" sz="2800" b="1" dirty="0"/>
              <a:t>Experience Cards/Grid </a:t>
            </a:r>
            <a:r>
              <a:rPr lang="en-US" sz="2800" dirty="0"/>
              <a:t>– Showcasing different roles (Mentor, Peer Tutor, Event Coordinator, Class Representative).</a:t>
            </a:r>
          </a:p>
          <a:p>
            <a:pPr marL="285750" indent="-285750">
              <a:buFont typeface="Arial" panose="020B0604020202020204" pitchFamily="34" charset="0"/>
              <a:buChar char="•"/>
            </a:pPr>
            <a:r>
              <a:rPr lang="en-US" sz="2800" b="1" dirty="0"/>
              <a:t>Interactive Elements </a:t>
            </a:r>
            <a:r>
              <a:rPr lang="en-US" sz="2800" dirty="0"/>
              <a:t>– Hover effects, animations, and scroll-to-top button.</a:t>
            </a:r>
          </a:p>
          <a:p>
            <a:pPr marL="285750" indent="-285750">
              <a:buFont typeface="Arial" panose="020B0604020202020204" pitchFamily="34" charset="0"/>
              <a:buChar char="•"/>
            </a:pPr>
            <a:r>
              <a:rPr lang="en-US" sz="2800" b="1" dirty="0"/>
              <a:t>Footer Section </a:t>
            </a:r>
            <a:r>
              <a:rPr lang="en-US" sz="2800" dirty="0"/>
              <a:t>– Credits and links.</a:t>
            </a:r>
          </a:p>
          <a:p>
            <a:pPr marL="285750" indent="-285750">
              <a:buFont typeface="Arial" panose="020B0604020202020204" pitchFamily="34" charset="0"/>
              <a:buChar char="•"/>
            </a:pPr>
            <a:r>
              <a:rPr lang="en-US" sz="2800" b="1" dirty="0"/>
              <a:t>Responsive Design </a:t>
            </a:r>
            <a:r>
              <a:rPr lang="en-US" sz="2800" dirty="0"/>
              <a:t>– Works on desktop, tablet, and mobile screens.6. Features and Functionality</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685800"/>
            <a:ext cx="10681335" cy="758190"/>
          </a:xfrm>
        </p:spPr>
        <p:txBody>
          <a:bodyPr/>
          <a:lstStyle/>
          <a:p>
            <a:r>
              <a:rPr lang="en-IN" dirty="0"/>
              <a:t>FEATURES AND FUNCTIONALITY</a:t>
            </a:r>
          </a:p>
        </p:txBody>
      </p:sp>
      <p:sp>
        <p:nvSpPr>
          <p:cNvPr id="5" name="TextBox 4">
            <a:extLst>
              <a:ext uri="{FF2B5EF4-FFF2-40B4-BE49-F238E27FC236}">
                <a16:creationId xmlns:a16="http://schemas.microsoft.com/office/drawing/2014/main" id="{7AA31C24-BF75-BBCA-26CD-994BC5BD3968}"/>
              </a:ext>
            </a:extLst>
          </p:cNvPr>
          <p:cNvSpPr txBox="1"/>
          <p:nvPr/>
        </p:nvSpPr>
        <p:spPr>
          <a:xfrm>
            <a:off x="755332" y="1981200"/>
            <a:ext cx="7924800" cy="3108543"/>
          </a:xfrm>
          <a:prstGeom prst="rect">
            <a:avLst/>
          </a:prstGeom>
          <a:noFill/>
        </p:spPr>
        <p:txBody>
          <a:bodyPr wrap="square">
            <a:spAutoFit/>
          </a:bodyPr>
          <a:lstStyle/>
          <a:p>
            <a:pPr marL="285750" indent="-285750">
              <a:buFont typeface="Arial" panose="020B0604020202020204" pitchFamily="34" charset="0"/>
              <a:buChar char="•"/>
            </a:pPr>
            <a:r>
              <a:rPr lang="en-IN" sz="2800" dirty="0"/>
              <a:t>Responsive design for multi-device compatibility.</a:t>
            </a:r>
          </a:p>
          <a:p>
            <a:pPr marL="285750" indent="-285750">
              <a:buFont typeface="Arial" panose="020B0604020202020204" pitchFamily="34" charset="0"/>
              <a:buChar char="•"/>
            </a:pPr>
            <a:r>
              <a:rPr lang="en-IN" sz="2800" dirty="0"/>
              <a:t>Interactive hover effects on leadership role cards.</a:t>
            </a:r>
          </a:p>
          <a:p>
            <a:pPr marL="285750" indent="-285750">
              <a:buFont typeface="Arial" panose="020B0604020202020204" pitchFamily="34" charset="0"/>
              <a:buChar char="•"/>
            </a:pPr>
            <a:r>
              <a:rPr lang="en-IN" sz="2800" dirty="0"/>
              <a:t>Scroll-to-top button with smooth animation.</a:t>
            </a:r>
          </a:p>
          <a:p>
            <a:pPr marL="285750" indent="-285750">
              <a:buFont typeface="Arial" panose="020B0604020202020204" pitchFamily="34" charset="0"/>
              <a:buChar char="•"/>
            </a:pPr>
            <a:r>
              <a:rPr lang="en-IN" sz="2800" dirty="0"/>
              <a:t>Organized layout with role-specific descriptions.</a:t>
            </a:r>
          </a:p>
          <a:p>
            <a:pPr marL="285750" indent="-285750">
              <a:buFont typeface="Arial" panose="020B0604020202020204" pitchFamily="34" charset="0"/>
              <a:buChar char="•"/>
            </a:pPr>
            <a:r>
              <a:rPr lang="en-IN" sz="2800" dirty="0"/>
              <a:t>Easily customizable structure for adding new experiences.</a:t>
            </a:r>
          </a:p>
          <a:p>
            <a:pPr marL="285750" indent="-285750">
              <a:buFont typeface="Arial" panose="020B0604020202020204" pitchFamily="34" charset="0"/>
              <a:buChar char="•"/>
            </a:pPr>
            <a:r>
              <a:rPr lang="en-IN" sz="2800" dirty="0"/>
              <a:t>Clean and modern UI to enhance readability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TotalTime>
  <Words>616</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Empowering Peers: A Digital Portfolio of Leadership         Experiences </vt:lpstr>
      <vt:lpstr>AGENDA</vt:lpstr>
      <vt:lpstr>PROBLEM STATEMENT</vt:lpstr>
      <vt:lpstr>PROJECT OVERVIEW</vt:lpstr>
      <vt:lpstr>END USERS  Students – who want to showcase their peer leadership and mentoring experience. Educators &amp; Recruiters – to evaluate leadership qualities and extracurricular contributions. Peers &amp; Juniors – to get inspired and guided by leadership experiences. Organizations – for reviewing leadership skills during internships, placements, or academic applications. </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rithani m</cp:lastModifiedBy>
  <cp:revision>29</cp:revision>
  <dcterms:created xsi:type="dcterms:W3CDTF">2024-03-29T15:07:22Z</dcterms:created>
  <dcterms:modified xsi:type="dcterms:W3CDTF">2025-09-02T09:37:30Z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