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2"/>
  </p:notesMasterIdLst>
  <p:sldIdLst>
    <p:sldId id="256" r:id="rId3"/>
    <p:sldId id="257" r:id="rId4"/>
    <p:sldId id="258" r:id="rId5"/>
    <p:sldId id="302" r:id="rId6"/>
    <p:sldId id="260" r:id="rId7"/>
    <p:sldId id="261" r:id="rId8"/>
    <p:sldId id="263" r:id="rId9"/>
    <p:sldId id="266" r:id="rId10"/>
    <p:sldId id="301" r:id="rId11"/>
  </p:sldIdLst>
  <p:sldSz cx="9144000" cy="5143500" type="screen16x9"/>
  <p:notesSz cx="6858000" cy="9144000"/>
  <p:embeddedFontLst>
    <p:embeddedFont>
      <p:font typeface="Archivo" panose="020B0604020202020204" charset="0"/>
      <p:regular r:id="rId13"/>
      <p:bold r:id="rId14"/>
      <p:italic r:id="rId15"/>
      <p:boldItalic r:id="rId16"/>
    </p:embeddedFont>
    <p:embeddedFont>
      <p:font typeface="Archivo Black" panose="020B0604020202020204" charset="0"/>
      <p:bold r:id="rId17"/>
      <p:boldItalic r:id="rId18"/>
    </p:embeddedFont>
    <p:embeddedFont>
      <p:font typeface="DM Sans" panose="020B0604020202020204" charset="0"/>
      <p:regular r:id="rId19"/>
      <p:bold r:id="rId20"/>
      <p:italic r:id="rId21"/>
      <p:boldItalic r:id="rId22"/>
    </p:embeddedFont>
    <p:embeddedFont>
      <p:font typeface="Manrope" panose="020B0604020202020204" charset="0"/>
      <p:regular r:id="rId23"/>
      <p:bold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0E7057-2A76-4F25-8AB7-06813B07F076}">
  <a:tblStyle styleId="{850E7057-2A76-4F25-8AB7-06813B07F0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3" name="Google Shape;8183;g277303276c8_0_17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4" name="Google Shape;8184;g277303276c8_0_17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8075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428" name="Google Shape;428;p2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429" name="Google Shape;429;p2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440" name="Google Shape;440;p2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33575" y="1967900"/>
            <a:ext cx="4410900" cy="13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89425" y="539500"/>
            <a:ext cx="1046700" cy="133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33575" y="3376700"/>
            <a:ext cx="27708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397500" y="1055100"/>
            <a:ext cx="3033300" cy="30333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3660304" y="399825"/>
            <a:ext cx="1309796" cy="257750"/>
            <a:chOff x="-6337521" y="4362225"/>
            <a:chExt cx="1309796" cy="257750"/>
          </a:xfrm>
        </p:grpSpPr>
        <p:sp>
          <p:nvSpPr>
            <p:cNvPr id="18" name="Google Shape;18;p3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66" name="Google Shape;66;p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7" name="Google Shape;67;p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78" name="Google Shape;78;p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78601" y="22969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1578601" y="395423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5534500" y="395420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534500" y="22969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 hasCustomPrompt="1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1578600" y="163367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1578600" y="3290939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4"/>
          </p:nvPr>
        </p:nvSpPr>
        <p:spPr>
          <a:xfrm>
            <a:off x="5534500" y="3290901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534500" y="163367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527475" y="-437123"/>
            <a:ext cx="2304049" cy="2076084"/>
            <a:chOff x="7527475" y="-437123"/>
            <a:chExt cx="2304049" cy="2076084"/>
          </a:xfrm>
        </p:grpSpPr>
        <p:sp>
          <p:nvSpPr>
            <p:cNvPr id="173" name="Google Shape;173;p13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7527475" y="-190576"/>
              <a:ext cx="2304049" cy="1829537"/>
              <a:chOff x="7267300" y="-366311"/>
              <a:chExt cx="2304049" cy="1829537"/>
            </a:xfrm>
          </p:grpSpPr>
          <p:sp>
            <p:nvSpPr>
              <p:cNvPr id="175" name="Google Shape;175;p13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78;p13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title"/>
          </p:nvPr>
        </p:nvSpPr>
        <p:spPr>
          <a:xfrm>
            <a:off x="713225" y="4090900"/>
            <a:ext cx="4620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713225" y="1207500"/>
            <a:ext cx="4620900" cy="27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82" name="Google Shape;182;p14"/>
          <p:cNvGrpSpPr/>
          <p:nvPr/>
        </p:nvGrpSpPr>
        <p:grpSpPr>
          <a:xfrm>
            <a:off x="6011304" y="4511176"/>
            <a:ext cx="1309796" cy="257750"/>
            <a:chOff x="-6337521" y="4362225"/>
            <a:chExt cx="1309796" cy="257750"/>
          </a:xfrm>
        </p:grpSpPr>
        <p:sp>
          <p:nvSpPr>
            <p:cNvPr id="183" name="Google Shape;183;p14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1"/>
          </p:nvPr>
        </p:nvSpPr>
        <p:spPr>
          <a:xfrm>
            <a:off x="5064125" y="2877325"/>
            <a:ext cx="27369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2"/>
          </p:nvPr>
        </p:nvSpPr>
        <p:spPr>
          <a:xfrm>
            <a:off x="1342985" y="2877325"/>
            <a:ext cx="27369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subTitle" idx="3"/>
          </p:nvPr>
        </p:nvSpPr>
        <p:spPr>
          <a:xfrm>
            <a:off x="5064125" y="2447425"/>
            <a:ext cx="2736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4"/>
          </p:nvPr>
        </p:nvSpPr>
        <p:spPr>
          <a:xfrm>
            <a:off x="1342975" y="2447425"/>
            <a:ext cx="2736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7432804" y="387525"/>
            <a:ext cx="2398720" cy="5136986"/>
            <a:chOff x="7432804" y="387525"/>
            <a:chExt cx="2398720" cy="5136986"/>
          </a:xfrm>
        </p:grpSpPr>
        <p:grpSp>
          <p:nvGrpSpPr>
            <p:cNvPr id="230" name="Google Shape;230;p16"/>
            <p:cNvGrpSpPr/>
            <p:nvPr/>
          </p:nvGrpSpPr>
          <p:grpSpPr>
            <a:xfrm rot="10800000" flipH="1">
              <a:off x="7527475" y="3448427"/>
              <a:ext cx="2304049" cy="2076084"/>
              <a:chOff x="7527475" y="-437123"/>
              <a:chExt cx="2304049" cy="2076084"/>
            </a:xfrm>
          </p:grpSpPr>
          <p:sp>
            <p:nvSpPr>
              <p:cNvPr id="231" name="Google Shape;231;p16"/>
              <p:cNvSpPr/>
              <p:nvPr/>
            </p:nvSpPr>
            <p:spPr>
              <a:xfrm rot="-5400000" flipH="1">
                <a:off x="7653475" y="-5815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" name="Google Shape;232;p16"/>
              <p:cNvGrpSpPr/>
              <p:nvPr/>
            </p:nvGrpSpPr>
            <p:grpSpPr>
              <a:xfrm>
                <a:off x="7527475" y="-190576"/>
                <a:ext cx="2304049" cy="1829537"/>
                <a:chOff x="7267300" y="-366311"/>
                <a:chExt cx="2304049" cy="1829537"/>
              </a:xfrm>
            </p:grpSpPr>
            <p:sp>
              <p:nvSpPr>
                <p:cNvPr id="233" name="Google Shape;233;p16"/>
                <p:cNvSpPr/>
                <p:nvPr/>
              </p:nvSpPr>
              <p:spPr>
                <a:xfrm rot="2699366" flipH="1">
                  <a:off x="8496503" y="490078"/>
                  <a:ext cx="1150392" cy="2626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16"/>
                <p:cNvSpPr/>
                <p:nvPr/>
              </p:nvSpPr>
              <p:spPr>
                <a:xfrm>
                  <a:off x="7719598" y="153426"/>
                  <a:ext cx="1309800" cy="13098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16"/>
                <p:cNvSpPr/>
                <p:nvPr/>
              </p:nvSpPr>
              <p:spPr>
                <a:xfrm rot="2699336" flipH="1">
                  <a:off x="7177884" y="-7536"/>
                  <a:ext cx="1098632" cy="20195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" name="Google Shape;236;p16"/>
              <p:cNvSpPr/>
              <p:nvPr/>
            </p:nvSpPr>
            <p:spPr>
              <a:xfrm rot="2700000">
                <a:off x="7775558" y="-183425"/>
                <a:ext cx="770464" cy="127703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238" name="Google Shape;238;p1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1"/>
          </p:nvPr>
        </p:nvSpPr>
        <p:spPr>
          <a:xfrm>
            <a:off x="937700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2"/>
          </p:nvPr>
        </p:nvSpPr>
        <p:spPr>
          <a:xfrm>
            <a:off x="3484421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3"/>
          </p:nvPr>
        </p:nvSpPr>
        <p:spPr>
          <a:xfrm>
            <a:off x="6031148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7527475" y="-437123"/>
            <a:ext cx="2304049" cy="2076084"/>
            <a:chOff x="7527475" y="-437123"/>
            <a:chExt cx="2304049" cy="2076084"/>
          </a:xfrm>
        </p:grpSpPr>
        <p:sp>
          <p:nvSpPr>
            <p:cNvPr id="278" name="Google Shape;278;p18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8"/>
            <p:cNvGrpSpPr/>
            <p:nvPr/>
          </p:nvGrpSpPr>
          <p:grpSpPr>
            <a:xfrm>
              <a:off x="7527475" y="-190576"/>
              <a:ext cx="2304049" cy="1829537"/>
              <a:chOff x="7267300" y="-366311"/>
              <a:chExt cx="2304049" cy="1829537"/>
            </a:xfrm>
          </p:grpSpPr>
          <p:sp>
            <p:nvSpPr>
              <p:cNvPr id="280" name="Google Shape;280;p18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8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8"/>
          <p:cNvGrpSpPr/>
          <p:nvPr/>
        </p:nvGrpSpPr>
        <p:grpSpPr>
          <a:xfrm>
            <a:off x="3917102" y="4514625"/>
            <a:ext cx="1309796" cy="257750"/>
            <a:chOff x="-6337521" y="4362225"/>
            <a:chExt cx="1309796" cy="257750"/>
          </a:xfrm>
        </p:grpSpPr>
        <p:sp>
          <p:nvSpPr>
            <p:cNvPr id="285" name="Google Shape;285;p18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5"/>
          <p:cNvGrpSpPr/>
          <p:nvPr/>
        </p:nvGrpSpPr>
        <p:grpSpPr>
          <a:xfrm>
            <a:off x="7267300" y="-374475"/>
            <a:ext cx="2456449" cy="5138686"/>
            <a:chOff x="7267300" y="-374475"/>
            <a:chExt cx="2456449" cy="5138686"/>
          </a:xfrm>
        </p:grpSpPr>
        <p:grpSp>
          <p:nvGrpSpPr>
            <p:cNvPr id="410" name="Google Shape;410;p25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411" name="Google Shape;411;p2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25"/>
            <p:cNvGrpSpPr/>
            <p:nvPr/>
          </p:nvGrpSpPr>
          <p:grpSpPr>
            <a:xfrm>
              <a:off x="7267300" y="-374475"/>
              <a:ext cx="2456449" cy="1917411"/>
              <a:chOff x="7267300" y="-366311"/>
              <a:chExt cx="2456449" cy="1917411"/>
            </a:xfrm>
          </p:grpSpPr>
          <p:sp>
            <p:nvSpPr>
              <p:cNvPr id="422" name="Google Shape;422;p25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2" r:id="rId7"/>
    <p:sldLayoutId id="2147483664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6" name="Google Shape;446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8075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Algoritmo Murciélago</a:t>
            </a:r>
            <a:br>
              <a:rPr lang="es-CO" dirty="0"/>
            </a:br>
            <a:r>
              <a:rPr lang="es-CO" sz="2800" dirty="0" err="1">
                <a:latin typeface="Archivo"/>
                <a:ea typeface="Archivo"/>
                <a:cs typeface="Archivo"/>
                <a:sym typeface="Archivo"/>
              </a:rPr>
              <a:t>Bat</a:t>
            </a:r>
            <a:r>
              <a:rPr lang="es-CO" sz="2800" dirty="0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CO" sz="2800" dirty="0" err="1">
                <a:latin typeface="Archivo"/>
                <a:ea typeface="Archivo"/>
                <a:cs typeface="Archivo"/>
                <a:sym typeface="Archivo"/>
              </a:rPr>
              <a:t>Algorithm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5" name="Google Shape;455;p30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345584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/>
              <a:t>Optimización </a:t>
            </a:r>
            <a:r>
              <a:rPr lang="es-CO" dirty="0" err="1"/>
              <a:t>bioinspirada</a:t>
            </a:r>
            <a:r>
              <a:rPr lang="es-MX" dirty="0"/>
              <a:t> en la ecolocalización de murciélagos</a:t>
            </a:r>
            <a:endParaRPr dirty="0"/>
          </a:p>
        </p:txBody>
      </p:sp>
      <p:grpSp>
        <p:nvGrpSpPr>
          <p:cNvPr id="456" name="Google Shape;456;p30"/>
          <p:cNvGrpSpPr/>
          <p:nvPr/>
        </p:nvGrpSpPr>
        <p:grpSpPr>
          <a:xfrm>
            <a:off x="4714200" y="683716"/>
            <a:ext cx="4429800" cy="4466709"/>
            <a:chOff x="4714200" y="683716"/>
            <a:chExt cx="4429800" cy="4466709"/>
          </a:xfrm>
        </p:grpSpPr>
        <p:sp>
          <p:nvSpPr>
            <p:cNvPr id="457" name="Google Shape;457;p30"/>
            <p:cNvSpPr/>
            <p:nvPr/>
          </p:nvSpPr>
          <p:spPr>
            <a:xfrm flipH="1">
              <a:off x="4714200" y="783325"/>
              <a:ext cx="4429800" cy="43671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rot="-2700000">
              <a:off x="7675121" y="1303413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rot="-2699590">
              <a:off x="4984509" y="3275203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rot="-2699590">
              <a:off x="7108289" y="20926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rot="-2699590">
              <a:off x="6792716" y="1243005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rot="-2699590">
              <a:off x="5127485" y="384946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0"/>
          <p:cNvGrpSpPr/>
          <p:nvPr/>
        </p:nvGrpSpPr>
        <p:grpSpPr>
          <a:xfrm>
            <a:off x="2669704" y="4362225"/>
            <a:ext cx="1309796" cy="257750"/>
            <a:chOff x="-6337521" y="4362225"/>
            <a:chExt cx="1309796" cy="257750"/>
          </a:xfrm>
        </p:grpSpPr>
        <p:sp>
          <p:nvSpPr>
            <p:cNvPr id="464" name="Google Shape;464;p30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30"/>
          <p:cNvGrpSpPr/>
          <p:nvPr/>
        </p:nvGrpSpPr>
        <p:grpSpPr>
          <a:xfrm>
            <a:off x="4643689" y="2814981"/>
            <a:ext cx="2188531" cy="1862750"/>
            <a:chOff x="4643689" y="2814981"/>
            <a:chExt cx="2188531" cy="1862750"/>
          </a:xfrm>
        </p:grpSpPr>
        <p:sp>
          <p:nvSpPr>
            <p:cNvPr id="476" name="Google Shape;476;p30"/>
            <p:cNvSpPr/>
            <p:nvPr/>
          </p:nvSpPr>
          <p:spPr>
            <a:xfrm rot="-2700000">
              <a:off x="5941284" y="4227394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4643689" y="28149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onjunto de murciélagos ilustrados en diferentes posiciones volando ...">
            <a:extLst>
              <a:ext uri="{FF2B5EF4-FFF2-40B4-BE49-F238E27FC236}">
                <a16:creationId xmlns:a16="http://schemas.microsoft.com/office/drawing/2014/main" id="{701E95CE-0926-4B3E-A8A8-9C898411AC1E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" b="28"/>
          <a:stretch>
            <a:fillRect/>
          </a:stretch>
        </p:blipFill>
        <p:spPr bwMode="auto">
          <a:xfrm>
            <a:off x="5654925" y="1312525"/>
            <a:ext cx="2852100" cy="2852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455;p30">
            <a:extLst>
              <a:ext uri="{FF2B5EF4-FFF2-40B4-BE49-F238E27FC236}">
                <a16:creationId xmlns:a16="http://schemas.microsoft.com/office/drawing/2014/main" id="{B3A8F1FB-99FE-49B6-9BCA-298FE4C05B0E}"/>
              </a:ext>
            </a:extLst>
          </p:cNvPr>
          <p:cNvSpPr txBox="1">
            <a:spLocks/>
          </p:cNvSpPr>
          <p:nvPr/>
        </p:nvSpPr>
        <p:spPr>
          <a:xfrm>
            <a:off x="7253402" y="4229158"/>
            <a:ext cx="1882591" cy="785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 algn="r"/>
            <a:r>
              <a:rPr lang="es-MX" dirty="0">
                <a:solidFill>
                  <a:schemeClr val="bg1"/>
                </a:solidFill>
              </a:rPr>
              <a:t>Diego Álzate</a:t>
            </a:r>
          </a:p>
          <a:p>
            <a:pPr marL="0" indent="0" algn="r"/>
            <a:r>
              <a:rPr lang="es-MX" dirty="0">
                <a:solidFill>
                  <a:schemeClr val="bg1"/>
                </a:solidFill>
              </a:rPr>
              <a:t>Aris Ávila</a:t>
            </a:r>
          </a:p>
          <a:p>
            <a:pPr marL="0" indent="0" algn="r"/>
            <a:r>
              <a:rPr lang="es-MX" dirty="0">
                <a:solidFill>
                  <a:schemeClr val="bg1"/>
                </a:solidFill>
              </a:rPr>
              <a:t>Marlon Caviedes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>
            <a:spLocks noGrp="1"/>
          </p:cNvSpPr>
          <p:nvPr>
            <p:ph type="title"/>
          </p:nvPr>
        </p:nvSpPr>
        <p:spPr>
          <a:xfrm>
            <a:off x="719988" y="548125"/>
            <a:ext cx="81012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b="1" dirty="0"/>
              <a:t>¿Qué son los algoritmos </a:t>
            </a:r>
            <a:r>
              <a:rPr lang="es-CO" b="1" dirty="0" err="1"/>
              <a:t>bioinspirados</a:t>
            </a:r>
            <a:r>
              <a:rPr lang="es-MX" b="1" dirty="0"/>
              <a:t>?</a:t>
            </a:r>
            <a:endParaRPr dirty="0"/>
          </a:p>
        </p:txBody>
      </p:sp>
      <p:graphicFrame>
        <p:nvGraphicFramePr>
          <p:cNvPr id="483" name="Google Shape;483;p31"/>
          <p:cNvGraphicFramePr/>
          <p:nvPr>
            <p:extLst>
              <p:ext uri="{D42A27DB-BD31-4B8C-83A1-F6EECF244321}">
                <p14:modId xmlns:p14="http://schemas.microsoft.com/office/powerpoint/2010/main" val="3664711318"/>
              </p:ext>
            </p:extLst>
          </p:nvPr>
        </p:nvGraphicFramePr>
        <p:xfrm>
          <a:off x="1882525" y="1894180"/>
          <a:ext cx="5378925" cy="1084575"/>
        </p:xfrm>
        <a:graphic>
          <a:graphicData uri="http://schemas.openxmlformats.org/drawingml/2006/table">
            <a:tbl>
              <a:tblPr>
                <a:noFill/>
                <a:tableStyleId>{850E7057-2A76-4F25-8AB7-06813B07F076}</a:tableStyleId>
              </a:tblPr>
              <a:tblGrid>
                <a:gridCol w="537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200" noProof="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Algoritmo de colonia de hormigas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Optimización por enjambre de partículas (PSO).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O" sz="120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Algoritmo genético.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4" name="Google Shape;484;p31"/>
          <p:cNvSpPr txBox="1"/>
          <p:nvPr/>
        </p:nvSpPr>
        <p:spPr>
          <a:xfrm>
            <a:off x="719988" y="3249320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Los algoritmos </a:t>
            </a:r>
            <a:r>
              <a:rPr lang="es-MX" sz="1600" dirty="0" err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bioinspirados</a:t>
            </a:r>
            <a:r>
              <a:rPr lang="es-MX" sz="16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imitan comportamientos de la naturaleza para resolver problemas complejos.</a:t>
            </a:r>
            <a:endParaRPr sz="16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 txBox="1">
            <a:spLocks noGrp="1"/>
          </p:cNvSpPr>
          <p:nvPr>
            <p:ph type="title"/>
          </p:nvPr>
        </p:nvSpPr>
        <p:spPr>
          <a:xfrm>
            <a:off x="720000" y="2944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¿Cómo funciona el Algoritmo Murciélago?</a:t>
            </a:r>
            <a:endParaRPr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1"/>
          </p:nvPr>
        </p:nvSpPr>
        <p:spPr>
          <a:xfrm>
            <a:off x="1578600" y="1999867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Rango de emisión de pulsos.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subTitle" idx="2"/>
          </p:nvPr>
        </p:nvSpPr>
        <p:spPr>
          <a:xfrm>
            <a:off x="1578600" y="3226354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Frecuencia de emisión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subTitle" idx="4"/>
          </p:nvPr>
        </p:nvSpPr>
        <p:spPr>
          <a:xfrm>
            <a:off x="1591607" y="4276384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dirty="0"/>
              <a:t>Intensidad del sonido.</a:t>
            </a:r>
            <a:endParaRPr dirty="0"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 idx="5"/>
          </p:nvPr>
        </p:nvSpPr>
        <p:spPr>
          <a:xfrm>
            <a:off x="833125" y="1729791"/>
            <a:ext cx="707400" cy="7737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</a:rPr>
              <a:t>F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98" name="Google Shape;498;p32"/>
          <p:cNvSpPr txBox="1">
            <a:spLocks noGrp="1"/>
          </p:cNvSpPr>
          <p:nvPr>
            <p:ph type="title" idx="7"/>
          </p:nvPr>
        </p:nvSpPr>
        <p:spPr>
          <a:xfrm>
            <a:off x="833125" y="2836326"/>
            <a:ext cx="707400" cy="78005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99" name="Google Shape;499;p32"/>
          <p:cNvSpPr txBox="1">
            <a:spLocks noGrp="1"/>
          </p:cNvSpPr>
          <p:nvPr>
            <p:ph type="title" idx="8"/>
          </p:nvPr>
        </p:nvSpPr>
        <p:spPr>
          <a:xfrm>
            <a:off x="808057" y="3920998"/>
            <a:ext cx="707400" cy="7737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>
                <a:solidFill>
                  <a:schemeClr val="bg1"/>
                </a:solidFill>
              </a:rPr>
              <a:t>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00" name="Google Shape;500;p32"/>
          <p:cNvSpPr txBox="1">
            <a:spLocks noGrp="1"/>
          </p:cNvSpPr>
          <p:nvPr>
            <p:ph type="subTitle" idx="9"/>
          </p:nvPr>
        </p:nvSpPr>
        <p:spPr>
          <a:xfrm>
            <a:off x="1578600" y="1654485"/>
            <a:ext cx="2309700" cy="489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CO" dirty="0"/>
              <a:t>Frecuencia </a:t>
            </a:r>
            <a:endParaRPr dirty="0"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3"/>
          </p:nvPr>
        </p:nvSpPr>
        <p:spPr>
          <a:xfrm>
            <a:off x="1578600" y="2857916"/>
            <a:ext cx="2309700" cy="489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CO" dirty="0"/>
              <a:t>Pulse </a:t>
            </a:r>
            <a:r>
              <a:rPr lang="es-CO" dirty="0" err="1"/>
              <a:t>Rate</a:t>
            </a:r>
            <a:endParaRPr dirty="0"/>
          </a:p>
        </p:txBody>
      </p:sp>
      <p:sp>
        <p:nvSpPr>
          <p:cNvPr id="503" name="Google Shape;503;p32"/>
          <p:cNvSpPr txBox="1">
            <a:spLocks noGrp="1"/>
          </p:cNvSpPr>
          <p:nvPr>
            <p:ph type="subTitle" idx="15"/>
          </p:nvPr>
        </p:nvSpPr>
        <p:spPr>
          <a:xfrm>
            <a:off x="1591607" y="3814124"/>
            <a:ext cx="2309700" cy="493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CO" dirty="0" err="1"/>
              <a:t>Loudness</a:t>
            </a:r>
            <a:r>
              <a:rPr lang="es-CO" dirty="0"/>
              <a:t> </a:t>
            </a:r>
            <a:endParaRPr dirty="0"/>
          </a:p>
        </p:txBody>
      </p:sp>
      <p:pic>
        <p:nvPicPr>
          <p:cNvPr id="2050" name="Picture 2" descr="Paleontología y Evolución en la UCM: Eco-localización en murciélagos">
            <a:extLst>
              <a:ext uri="{FF2B5EF4-FFF2-40B4-BE49-F238E27FC236}">
                <a16:creationId xmlns:a16="http://schemas.microsoft.com/office/drawing/2014/main" id="{6B6EB5FA-0EEB-4ECC-B3EA-10EBCE81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194E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54485"/>
            <a:ext cx="4080376" cy="29910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CO" dirty="0"/>
              <a:t>Flujo del algoritmo</a:t>
            </a:r>
            <a:endParaRPr dirty="0"/>
          </a:p>
        </p:txBody>
      </p:sp>
      <p:graphicFrame>
        <p:nvGraphicFramePr>
          <p:cNvPr id="483" name="Google Shape;483;p31"/>
          <p:cNvGraphicFramePr/>
          <p:nvPr>
            <p:extLst>
              <p:ext uri="{D42A27DB-BD31-4B8C-83A1-F6EECF244321}">
                <p14:modId xmlns:p14="http://schemas.microsoft.com/office/powerpoint/2010/main" val="3071125801"/>
              </p:ext>
            </p:extLst>
          </p:nvPr>
        </p:nvGraphicFramePr>
        <p:xfrm>
          <a:off x="371139" y="1758220"/>
          <a:ext cx="8401722" cy="1799256"/>
        </p:xfrm>
        <a:graphic>
          <a:graphicData uri="http://schemas.openxmlformats.org/drawingml/2006/table">
            <a:tbl>
              <a:tblPr>
                <a:noFill/>
                <a:tableStyleId>{850E7057-2A76-4F25-8AB7-06813B07F076}</a:tableStyleId>
              </a:tblPr>
              <a:tblGrid>
                <a:gridCol w="281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5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8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50" b="1" u="none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Inicializar posición y velocidad de los murciélagos.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05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Los murciélagos parten de posiciones aleatorias</a:t>
                      </a:r>
                      <a:endParaRPr sz="105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50" b="1" u="none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Emitir pulsos y calcular eco (fitness)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05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Cada uno emite pulsos con una frecuencia f y evalúa su entorno (función objetivo)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050" b="1" u="none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Actualizar posición y ajustar A y r.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05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Si encuentran una mejor solución, reducen A y aumentan r para afinar la búsqueda</a:t>
                      </a:r>
                      <a:endParaRPr sz="105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50" b="1" u="none" dirty="0">
                          <a:solidFill>
                            <a:schemeClr val="lt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Repetir hasta convergencia.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050" dirty="0">
                          <a:solidFill>
                            <a:schemeClr val="dk1"/>
                          </a:solidFill>
                          <a:latin typeface="Manrope"/>
                          <a:ea typeface="Manrope"/>
                          <a:cs typeface="Manrope"/>
                          <a:sym typeface="Manrope"/>
                        </a:rPr>
                        <a:t>El proceso se repite hasta hallar el óptimo</a:t>
                      </a:r>
                      <a:endParaRPr sz="1050" dirty="0">
                        <a:solidFill>
                          <a:schemeClr val="dk1"/>
                        </a:solidFill>
                        <a:latin typeface="Manrope"/>
                        <a:ea typeface="Manrope"/>
                        <a:cs typeface="Manrope"/>
                        <a:sym typeface="Manrope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4" name="Google Shape;484;p31"/>
          <p:cNvSpPr txBox="1"/>
          <p:nvPr/>
        </p:nvSpPr>
        <p:spPr>
          <a:xfrm>
            <a:off x="371139" y="1216125"/>
            <a:ext cx="8052861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1200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Diagrama de flujo con cuatro pasos</a:t>
            </a:r>
            <a:endParaRPr sz="1200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4"/>
          <p:cNvSpPr txBox="1">
            <a:spLocks noGrp="1"/>
          </p:cNvSpPr>
          <p:nvPr>
            <p:ph type="subTitle" idx="1"/>
          </p:nvPr>
        </p:nvSpPr>
        <p:spPr>
          <a:xfrm>
            <a:off x="480097" y="610909"/>
            <a:ext cx="4620900" cy="653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CO" dirty="0"/>
              <a:t>Parámetros de control</a:t>
            </a:r>
            <a:endParaRPr dirty="0"/>
          </a:p>
        </p:txBody>
      </p:sp>
      <p:sp>
        <p:nvSpPr>
          <p:cNvPr id="517" name="Google Shape;517;p34"/>
          <p:cNvSpPr/>
          <p:nvPr/>
        </p:nvSpPr>
        <p:spPr>
          <a:xfrm rot="-8100000" flipH="1">
            <a:off x="7675121" y="3741148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34"/>
          <p:cNvGrpSpPr/>
          <p:nvPr/>
        </p:nvGrpSpPr>
        <p:grpSpPr>
          <a:xfrm>
            <a:off x="5100984" y="-343157"/>
            <a:ext cx="5490816" cy="5475238"/>
            <a:chOff x="5100984" y="-343157"/>
            <a:chExt cx="5490816" cy="5475238"/>
          </a:xfrm>
        </p:grpSpPr>
        <p:sp>
          <p:nvSpPr>
            <p:cNvPr id="519" name="Google Shape;519;p34"/>
            <p:cNvSpPr/>
            <p:nvPr/>
          </p:nvSpPr>
          <p:spPr>
            <a:xfrm rot="10800000">
              <a:off x="5427300" y="-11419"/>
              <a:ext cx="5164500" cy="5143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 rot="-8100410" flipH="1">
              <a:off x="7119560" y="1497006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 rot="-8100000" flipH="1">
              <a:off x="8492184" y="3183918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 rot="10800000" flipH="1">
              <a:off x="6015289" y="824156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 rot="-8100000" flipH="1">
              <a:off x="6720959" y="124118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 rot="-8100410" flipH="1">
              <a:off x="4955884" y="2382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F445EA6-BE85-41A6-888F-2D5EBD4A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89013"/>
              </p:ext>
            </p:extLst>
          </p:nvPr>
        </p:nvGraphicFramePr>
        <p:xfrm>
          <a:off x="705687" y="1790345"/>
          <a:ext cx="6505593" cy="1615440"/>
        </p:xfrm>
        <a:graphic>
          <a:graphicData uri="http://schemas.openxmlformats.org/drawingml/2006/table">
            <a:tbl>
              <a:tblPr/>
              <a:tblGrid>
                <a:gridCol w="1471014">
                  <a:extLst>
                    <a:ext uri="{9D8B030D-6E8A-4147-A177-3AD203B41FA5}">
                      <a16:colId xmlns:a16="http://schemas.microsoft.com/office/drawing/2014/main" val="1656502355"/>
                    </a:ext>
                  </a:extLst>
                </a:gridCol>
                <a:gridCol w="2592593">
                  <a:extLst>
                    <a:ext uri="{9D8B030D-6E8A-4147-A177-3AD203B41FA5}">
                      <a16:colId xmlns:a16="http://schemas.microsoft.com/office/drawing/2014/main" val="3370900096"/>
                    </a:ext>
                  </a:extLst>
                </a:gridCol>
                <a:gridCol w="2441986">
                  <a:extLst>
                    <a:ext uri="{9D8B030D-6E8A-4147-A177-3AD203B41FA5}">
                      <a16:colId xmlns:a16="http://schemas.microsoft.com/office/drawing/2014/main" val="1945466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/>
                          </a:solidFill>
                          <a:effectLst/>
                        </a:rPr>
                        <a:t>Parámetro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chemeClr val="bg1"/>
                          </a:solidFill>
                          <a:effectLst/>
                        </a:rPr>
                        <a:t>Rol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>
                          <a:solidFill>
                            <a:schemeClr val="bg1"/>
                          </a:solidFill>
                          <a:effectLst/>
                        </a:rPr>
                        <a:t>Valores típicos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325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effectLst/>
                        </a:rPr>
                        <a:t>Controla exploración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>
                          <a:solidFill>
                            <a:schemeClr val="bg1"/>
                          </a:solidFill>
                          <a:effectLst/>
                        </a:rPr>
                        <a:t>[0, 2]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4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effectLst/>
                        </a:rPr>
                        <a:t>Intensidad de la búsqueda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effectLst/>
                        </a:rPr>
                        <a:t>Decrece con iteraciones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8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effectLst/>
                        </a:rPr>
                        <a:t>r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effectLst/>
                        </a:rPr>
                        <a:t>Probabilidad de ajuste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>
                          <a:solidFill>
                            <a:schemeClr val="bg1"/>
                          </a:solidFill>
                          <a:effectLst/>
                        </a:rPr>
                        <a:t>Aumenta con iteraciones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8567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5"/>
          <p:cNvGrpSpPr/>
          <p:nvPr/>
        </p:nvGrpSpPr>
        <p:grpSpPr>
          <a:xfrm>
            <a:off x="3979500" y="7000"/>
            <a:ext cx="5164500" cy="5143500"/>
            <a:chOff x="3979500" y="7000"/>
            <a:chExt cx="5164500" cy="5143500"/>
          </a:xfrm>
        </p:grpSpPr>
        <p:sp>
          <p:nvSpPr>
            <p:cNvPr id="530" name="Google Shape;530;p35"/>
            <p:cNvSpPr/>
            <p:nvPr/>
          </p:nvSpPr>
          <p:spPr>
            <a:xfrm flipH="1">
              <a:off x="3979500" y="7000"/>
              <a:ext cx="5164500" cy="5143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 rot="-2699590">
              <a:off x="4521184" y="3647078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 rot="-2699590">
              <a:off x="7184489" y="22450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 rot="-2699590">
              <a:off x="6716516" y="1166805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 rot="-2699590">
              <a:off x="5940285" y="357156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6777914" y="28911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35"/>
          <p:cNvSpPr txBox="1">
            <a:spLocks noGrp="1"/>
          </p:cNvSpPr>
          <p:nvPr>
            <p:ph type="title"/>
          </p:nvPr>
        </p:nvSpPr>
        <p:spPr>
          <a:xfrm>
            <a:off x="733575" y="1967900"/>
            <a:ext cx="4410900" cy="13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CO" dirty="0"/>
              <a:t>Implementación en </a:t>
            </a:r>
            <a:r>
              <a:rPr lang="es-CO" dirty="0">
                <a:latin typeface="Archivo"/>
                <a:ea typeface="Archivo"/>
                <a:cs typeface="Archivo"/>
                <a:sym typeface="Archivo"/>
              </a:rPr>
              <a:t>Python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39" name="Google Shape;539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5397500" y="1055100"/>
            <a:ext cx="3033300" cy="3033300"/>
          </a:xfrm>
          <a:prstGeom prst="ellipse">
            <a:avLst/>
          </a:prstGeom>
        </p:spPr>
      </p:pic>
      <p:grpSp>
        <p:nvGrpSpPr>
          <p:cNvPr id="540" name="Google Shape;540;p35"/>
          <p:cNvGrpSpPr/>
          <p:nvPr/>
        </p:nvGrpSpPr>
        <p:grpSpPr>
          <a:xfrm>
            <a:off x="5405445" y="1044251"/>
            <a:ext cx="3160612" cy="3291131"/>
            <a:chOff x="5405445" y="1044251"/>
            <a:chExt cx="3160612" cy="3291131"/>
          </a:xfrm>
        </p:grpSpPr>
        <p:sp>
          <p:nvSpPr>
            <p:cNvPr id="541" name="Google Shape;541;p35"/>
            <p:cNvSpPr/>
            <p:nvPr/>
          </p:nvSpPr>
          <p:spPr>
            <a:xfrm rot="-2700000">
              <a:off x="7675121" y="1379613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 rot="-2700000">
              <a:off x="5300209" y="3885044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/>
          <p:nvPr/>
        </p:nvSpPr>
        <p:spPr>
          <a:xfrm>
            <a:off x="6941889" y="1879749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7"/>
          <p:cNvSpPr/>
          <p:nvPr/>
        </p:nvSpPr>
        <p:spPr>
          <a:xfrm>
            <a:off x="4216946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1402054" y="1921316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¿Dónde se usa el </a:t>
            </a:r>
            <a:r>
              <a:rPr lang="es-MX" dirty="0" err="1"/>
              <a:t>Bat</a:t>
            </a:r>
            <a:r>
              <a:rPr lang="es-MX" dirty="0"/>
              <a:t> </a:t>
            </a:r>
            <a:r>
              <a:rPr lang="es-MX" dirty="0" err="1"/>
              <a:t>Algorithm</a:t>
            </a:r>
            <a:r>
              <a:rPr lang="es-MX" dirty="0"/>
              <a:t>?</a:t>
            </a:r>
            <a:endParaRPr dirty="0"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4"/>
          </p:nvPr>
        </p:nvSpPr>
        <p:spPr>
          <a:xfrm>
            <a:off x="414336" y="2771344"/>
            <a:ext cx="2849067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MX" dirty="0"/>
              <a:t>Diseño de antenas en ingeniería</a:t>
            </a:r>
            <a:endParaRPr dirty="0"/>
          </a:p>
        </p:txBody>
      </p:sp>
      <p:sp>
        <p:nvSpPr>
          <p:cNvPr id="577" name="Google Shape;577;p37"/>
          <p:cNvSpPr txBox="1">
            <a:spLocks noGrp="1"/>
          </p:cNvSpPr>
          <p:nvPr>
            <p:ph type="subTitle" idx="5"/>
          </p:nvPr>
        </p:nvSpPr>
        <p:spPr>
          <a:xfrm>
            <a:off x="3166757" y="2696989"/>
            <a:ext cx="277944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CO" dirty="0"/>
              <a:t>Predicción en machine </a:t>
            </a:r>
            <a:r>
              <a:rPr lang="es-CO" dirty="0" err="1"/>
              <a:t>learning</a:t>
            </a:r>
            <a:r>
              <a:rPr lang="es-CO" dirty="0"/>
              <a:t>.</a:t>
            </a:r>
            <a:endParaRPr dirty="0"/>
          </a:p>
        </p:txBody>
      </p:sp>
      <p:sp>
        <p:nvSpPr>
          <p:cNvPr id="578" name="Google Shape;578;p37"/>
          <p:cNvSpPr txBox="1">
            <a:spLocks noGrp="1"/>
          </p:cNvSpPr>
          <p:nvPr>
            <p:ph type="subTitle" idx="6"/>
          </p:nvPr>
        </p:nvSpPr>
        <p:spPr>
          <a:xfrm>
            <a:off x="5877150" y="2696989"/>
            <a:ext cx="277944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MX" dirty="0"/>
              <a:t>Optimización de rutas de transporte</a:t>
            </a:r>
            <a:endParaRPr dirty="0"/>
          </a:p>
        </p:txBody>
      </p:sp>
      <p:sp>
        <p:nvSpPr>
          <p:cNvPr id="579" name="Google Shape;579;p37"/>
          <p:cNvSpPr/>
          <p:nvPr/>
        </p:nvSpPr>
        <p:spPr>
          <a:xfrm>
            <a:off x="4380612" y="2005098"/>
            <a:ext cx="382768" cy="29899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7113770" y="1952796"/>
            <a:ext cx="382765" cy="367810"/>
            <a:chOff x="-62890750" y="3747425"/>
            <a:chExt cx="330825" cy="317900"/>
          </a:xfrm>
        </p:grpSpPr>
        <p:sp>
          <p:nvSpPr>
            <p:cNvPr id="581" name="Google Shape;581;p3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37"/>
          <p:cNvGrpSpPr/>
          <p:nvPr/>
        </p:nvGrpSpPr>
        <p:grpSpPr>
          <a:xfrm>
            <a:off x="1611598" y="2035032"/>
            <a:ext cx="291920" cy="286112"/>
            <a:chOff x="-60988625" y="3740800"/>
            <a:chExt cx="316650" cy="310350"/>
          </a:xfrm>
        </p:grpSpPr>
        <p:sp>
          <p:nvSpPr>
            <p:cNvPr id="596" name="Google Shape;596;p37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A4285BBE-0F01-4B47-92DA-AE8FCD78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84" y="3202144"/>
            <a:ext cx="2027300" cy="16184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8A170FF-1129-453D-9D38-A5D8DC9D4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141" y="3100816"/>
            <a:ext cx="1684270" cy="1263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6DDE72A-E7A7-4085-8CB7-00E9F610E0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55" t="16252" r="20847" b="14864"/>
          <a:stretch/>
        </p:blipFill>
        <p:spPr>
          <a:xfrm>
            <a:off x="1312433" y="3338807"/>
            <a:ext cx="914399" cy="1114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dirty="0"/>
              <a:t>Pros y contras</a:t>
            </a:r>
            <a:endParaRPr dirty="0"/>
          </a:p>
        </p:txBody>
      </p:sp>
      <p:sp>
        <p:nvSpPr>
          <p:cNvPr id="699" name="Google Shape;699;p40"/>
          <p:cNvSpPr txBox="1">
            <a:spLocks noGrp="1"/>
          </p:cNvSpPr>
          <p:nvPr>
            <p:ph type="subTitle" idx="1"/>
          </p:nvPr>
        </p:nvSpPr>
        <p:spPr>
          <a:xfrm>
            <a:off x="4796200" y="2865901"/>
            <a:ext cx="27369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CO" dirty="0"/>
              <a:t>Sensible a parámetros iniciales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MX" dirty="0"/>
              <a:t>No siempre garantiza el óptimo global</a:t>
            </a:r>
            <a:endParaRPr dirty="0"/>
          </a:p>
        </p:txBody>
      </p:sp>
      <p:sp>
        <p:nvSpPr>
          <p:cNvPr id="700" name="Google Shape;700;p40"/>
          <p:cNvSpPr txBox="1">
            <a:spLocks noGrp="1"/>
          </p:cNvSpPr>
          <p:nvPr>
            <p:ph type="subTitle" idx="2"/>
          </p:nvPr>
        </p:nvSpPr>
        <p:spPr>
          <a:xfrm>
            <a:off x="1389650" y="2909598"/>
            <a:ext cx="27369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O" dirty="0"/>
              <a:t>Buen equilibrio exploración-explotación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s-CO" dirty="0"/>
              <a:t>Rápido y escalable</a:t>
            </a:r>
          </a:p>
        </p:txBody>
      </p:sp>
      <p:sp>
        <p:nvSpPr>
          <p:cNvPr id="701" name="Google Shape;701;p40"/>
          <p:cNvSpPr txBox="1">
            <a:spLocks noGrp="1"/>
          </p:cNvSpPr>
          <p:nvPr>
            <p:ph type="subTitle" idx="3"/>
          </p:nvPr>
        </p:nvSpPr>
        <p:spPr>
          <a:xfrm>
            <a:off x="4441150" y="2479698"/>
            <a:ext cx="2736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CO" dirty="0"/>
              <a:t>Desventajas</a:t>
            </a:r>
            <a:endParaRPr dirty="0"/>
          </a:p>
        </p:txBody>
      </p:sp>
      <p:sp>
        <p:nvSpPr>
          <p:cNvPr id="702" name="Google Shape;702;p40"/>
          <p:cNvSpPr txBox="1">
            <a:spLocks noGrp="1"/>
          </p:cNvSpPr>
          <p:nvPr>
            <p:ph type="subTitle" idx="4"/>
          </p:nvPr>
        </p:nvSpPr>
        <p:spPr>
          <a:xfrm>
            <a:off x="720000" y="2479698"/>
            <a:ext cx="2736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CO" dirty="0"/>
              <a:t>Ventajas</a:t>
            </a:r>
          </a:p>
        </p:txBody>
      </p:sp>
      <p:sp>
        <p:nvSpPr>
          <p:cNvPr id="703" name="Google Shape;703;p40"/>
          <p:cNvSpPr/>
          <p:nvPr/>
        </p:nvSpPr>
        <p:spPr>
          <a:xfrm>
            <a:off x="1733400" y="1740063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0"/>
          <p:cNvSpPr/>
          <p:nvPr/>
        </p:nvSpPr>
        <p:spPr>
          <a:xfrm>
            <a:off x="5454550" y="1740063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0"/>
          <p:cNvGrpSpPr/>
          <p:nvPr/>
        </p:nvGrpSpPr>
        <p:grpSpPr>
          <a:xfrm>
            <a:off x="5639155" y="1907571"/>
            <a:ext cx="340890" cy="178912"/>
            <a:chOff x="2084325" y="363300"/>
            <a:chExt cx="484150" cy="254100"/>
          </a:xfrm>
        </p:grpSpPr>
        <p:sp>
          <p:nvSpPr>
            <p:cNvPr id="706" name="Google Shape;706;p40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8" name="Google Shape;708;p40"/>
          <p:cNvGrpSpPr/>
          <p:nvPr/>
        </p:nvGrpSpPr>
        <p:grpSpPr>
          <a:xfrm>
            <a:off x="1917152" y="1827396"/>
            <a:ext cx="342580" cy="339271"/>
            <a:chOff x="5049725" y="1435050"/>
            <a:chExt cx="486550" cy="481850"/>
          </a:xfrm>
        </p:grpSpPr>
        <p:sp>
          <p:nvSpPr>
            <p:cNvPr id="709" name="Google Shape;709;p40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2;p40">
            <a:extLst>
              <a:ext uri="{FF2B5EF4-FFF2-40B4-BE49-F238E27FC236}">
                <a16:creationId xmlns:a16="http://schemas.microsoft.com/office/drawing/2014/main" id="{FDB37103-AC96-4ADB-8A2D-421902109F7D}"/>
              </a:ext>
            </a:extLst>
          </p:cNvPr>
          <p:cNvSpPr txBox="1">
            <a:spLocks/>
          </p:cNvSpPr>
          <p:nvPr/>
        </p:nvSpPr>
        <p:spPr>
          <a:xfrm>
            <a:off x="3203550" y="2356800"/>
            <a:ext cx="27369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2400" dirty="0">
                <a:solidFill>
                  <a:schemeClr val="bg1"/>
                </a:solidFill>
              </a:rPr>
              <a:t>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242</Words>
  <Application>Microsoft Office PowerPoint</Application>
  <PresentationFormat>Presentación en pantalla (16:9)</PresentationFormat>
  <Paragraphs>58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Manrope</vt:lpstr>
      <vt:lpstr>Proxima Nova Semibold</vt:lpstr>
      <vt:lpstr>Arial</vt:lpstr>
      <vt:lpstr>Archivo Black</vt:lpstr>
      <vt:lpstr>Proxima Nova</vt:lpstr>
      <vt:lpstr>Archivo</vt:lpstr>
      <vt:lpstr>DM Sans</vt:lpstr>
      <vt:lpstr>Business Administration School Center by Slidesgo</vt:lpstr>
      <vt:lpstr>Slidesgo Final Pages</vt:lpstr>
      <vt:lpstr>Algoritmo Murciélago Bat Algorithm</vt:lpstr>
      <vt:lpstr>¿Qué son los algoritmos bioinspirados?</vt:lpstr>
      <vt:lpstr>¿Cómo funciona el Algoritmo Murciélago?</vt:lpstr>
      <vt:lpstr>Flujo del algoritmo</vt:lpstr>
      <vt:lpstr>Presentación de PowerPoint</vt:lpstr>
      <vt:lpstr>Implementación en Python</vt:lpstr>
      <vt:lpstr>¿Dónde se usa el Bat Algorithm?</vt:lpstr>
      <vt:lpstr>Pros y contras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Administration School Center</dc:title>
  <dc:creator>Eu DiazV08</dc:creator>
  <cp:lastModifiedBy>Eu DiazV08</cp:lastModifiedBy>
  <cp:revision>14</cp:revision>
  <dcterms:modified xsi:type="dcterms:W3CDTF">2025-05-07T03:18:39Z</dcterms:modified>
</cp:coreProperties>
</file>