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00" r:id="rId2"/>
    <p:sldId id="355" r:id="rId3"/>
    <p:sldId id="418" r:id="rId4"/>
    <p:sldId id="323" r:id="rId5"/>
    <p:sldId id="411" r:id="rId6"/>
    <p:sldId id="412" r:id="rId7"/>
    <p:sldId id="328" r:id="rId8"/>
    <p:sldId id="414" r:id="rId9"/>
    <p:sldId id="413" r:id="rId10"/>
    <p:sldId id="416" r:id="rId11"/>
    <p:sldId id="417" r:id="rId12"/>
    <p:sldId id="366" r:id="rId13"/>
    <p:sldId id="419" r:id="rId14"/>
    <p:sldId id="420" r:id="rId15"/>
    <p:sldId id="422" r:id="rId16"/>
    <p:sldId id="421" r:id="rId17"/>
    <p:sldId id="434" r:id="rId18"/>
    <p:sldId id="353" r:id="rId19"/>
    <p:sldId id="372" r:id="rId20"/>
  </p:sldIdLst>
  <p:sldSz cx="10360025" cy="7223125"/>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a:srgbClr val="649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51FCF38-6E97-414D-A8F5-AF0F7FB805AA}" styleName="表样式 1 12">
    <a:wholeTbl>
      <a:tcTxStyle>
        <a:fontRef idx="none">
          <a:srgbClr val="000000"/>
        </a:fontRef>
      </a:tcTxStyle>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rgbClr val="FFFFFF"/>
          </a:solidFill>
        </a:fill>
      </a:tcStyle>
    </a:wholeTbl>
    <a:band2H>
      <a:tcStyle>
        <a:tcBdr/>
        <a:fill>
          <a:solidFill>
            <a:schemeClr val="accent1">
              <a:lumMod val="10000"/>
              <a:lumOff val="90000"/>
            </a:schemeClr>
          </a:solidFill>
        </a:fill>
      </a:tcStyle>
    </a:band2H>
    <a:band1V>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lumMod val="10000"/>
              <a:lumOff val="90000"/>
            </a:schemeClr>
          </a:solidFill>
        </a:fill>
      </a:tcStyle>
    </a:band1V>
    <a:lastCol>
      <a:tcTxStyle b="on">
        <a:fontRef idx="none">
          <a:srgbClr val="08090C"/>
        </a:fontRef>
      </a:tcTxStyle>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lumMod val="20000"/>
              <a:lumOff val="80000"/>
            </a:schemeClr>
          </a:solidFill>
        </a:fill>
      </a:tcStyle>
    </a:lastCol>
    <a:firstCol>
      <a:tcTxStyle b="on">
        <a:fontRef idx="none">
          <a:srgbClr val="08090C"/>
        </a:fontRef>
      </a:tcTxStyle>
      <a:tcStyle>
        <a:tcBdr>
          <a:left>
            <a:ln>
              <a:noFill/>
            </a:ln>
          </a:left>
          <a:right>
            <a:ln>
              <a:no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lumMod val="20000"/>
              <a:lumOff val="80000"/>
            </a:schemeClr>
          </a:solidFill>
        </a:fill>
      </a:tcStyle>
    </a:firstCol>
    <a:lastRow>
      <a:tcTxStyle b="on">
        <a:fontRef idx="none">
          <a:schemeClr val="accent1"/>
        </a:fontRef>
      </a:tcTxStyle>
      <a:tcStyle>
        <a:tcBdr>
          <a:left>
            <a:ln>
              <a:noFill/>
            </a:ln>
          </a:left>
          <a:right>
            <a:ln>
              <a:noFill/>
            </a:ln>
          </a:right>
          <a:top>
            <a:ln w="9525" cmpd="sng">
              <a:solidFill>
                <a:schemeClr val="accent1"/>
              </a:solidFill>
            </a:ln>
          </a:top>
          <a:bottom>
            <a:ln w="9525" cmpd="sng">
              <a:solidFill>
                <a:schemeClr val="accent1"/>
              </a:solidFill>
            </a:ln>
          </a:bottom>
          <a:insideH>
            <a:ln>
              <a:noFill/>
            </a:ln>
          </a:insideH>
          <a:insideV>
            <a:ln>
              <a:noFill/>
            </a:ln>
          </a:insideV>
        </a:tcBdr>
        <a:fill>
          <a:solidFill>
            <a:srgbClr val="FFFFFF"/>
          </a:solidFill>
        </a:fill>
      </a:tcStyle>
    </a:lastRow>
    <a:firstRow>
      <a:tcTxStyle b="on">
        <a:fontRef idx="none">
          <a:srgbClr val="FFFFFF"/>
        </a:fontRef>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5" autoAdjust="0"/>
    <p:restoredTop sz="94660"/>
  </p:normalViewPr>
  <p:slideViewPr>
    <p:cSldViewPr snapToGrid="0">
      <p:cViewPr varScale="1">
        <p:scale>
          <a:sx n="59" d="100"/>
          <a:sy n="59" d="100"/>
        </p:scale>
        <p:origin x="56" y="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2024/12/17</a:t>
            </a:fld>
            <a:endParaRPr lang="zh-CN" altLang="en-US"/>
          </a:p>
        </p:txBody>
      </p:sp>
      <p:sp>
        <p:nvSpPr>
          <p:cNvPr id="4" name="幻灯片图像占位符 3"/>
          <p:cNvSpPr>
            <a:spLocks noGrp="1" noRot="1" noChangeAspect="1"/>
          </p:cNvSpPr>
          <p:nvPr>
            <p:ph type="sldImg" idx="2"/>
          </p:nvPr>
        </p:nvSpPr>
        <p:spPr>
          <a:xfrm>
            <a:off x="1215825" y="1143000"/>
            <a:ext cx="442634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16025" y="1143000"/>
            <a:ext cx="442595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16025" y="1143000"/>
            <a:ext cx="442595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16025" y="1143000"/>
            <a:ext cx="442595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16025" y="1143000"/>
            <a:ext cx="442595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59001" y="4463178"/>
            <a:ext cx="1208670" cy="256376"/>
          </a:xfrm>
        </p:spPr>
        <p:txBody>
          <a:bodyPr/>
          <a:lstStyle/>
          <a:p>
            <a:fld id="{1D8BD707-D9CF-40AE-B4C6-C98DA3205C09}" type="datetimeFigureOut">
              <a:rPr lang="en-US" smtClean="0"/>
              <a:t>12/17/2024</a:t>
            </a:fld>
            <a:endParaRPr lang="en-US"/>
          </a:p>
        </p:txBody>
      </p:sp>
      <p:sp>
        <p:nvSpPr>
          <p:cNvPr id="3" name="Footer Placeholder 2"/>
          <p:cNvSpPr>
            <a:spLocks noGrp="1"/>
          </p:cNvSpPr>
          <p:nvPr>
            <p:ph type="ftr" sz="quarter" idx="11"/>
          </p:nvPr>
        </p:nvSpPr>
        <p:spPr>
          <a:xfrm>
            <a:off x="1769838" y="4463178"/>
            <a:ext cx="1640337" cy="256376"/>
          </a:xfrm>
        </p:spPr>
        <p:txBody>
          <a:bodyPr/>
          <a:lstStyle/>
          <a:p>
            <a:endParaRPr lang="en-US"/>
          </a:p>
        </p:txBody>
      </p:sp>
      <p:sp>
        <p:nvSpPr>
          <p:cNvPr id="4" name="Slide Number Placeholder 3"/>
          <p:cNvSpPr>
            <a:spLocks noGrp="1"/>
          </p:cNvSpPr>
          <p:nvPr>
            <p:ph type="sldNum" sz="quarter" idx="12"/>
          </p:nvPr>
        </p:nvSpPr>
        <p:spPr>
          <a:xfrm>
            <a:off x="3712342" y="4463178"/>
            <a:ext cx="1208670" cy="256376"/>
          </a:xfrm>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3.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png"/><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18.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slideLayout" Target="../slideLayouts/slideLayout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image" Target="../media/image20.png"/><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image" Target="../media/image3.png"/><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2.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1.png"/><Relationship Id="rId5" Type="http://schemas.openxmlformats.org/officeDocument/2006/relationships/tags" Target="../tags/tag67.xml"/><Relationship Id="rId10" Type="http://schemas.openxmlformats.org/officeDocument/2006/relationships/slideLayout" Target="../slideLayouts/slideLayout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1.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5.pn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slideLayout" Target="../slideLayouts/slideLayout1.xml"/><Relationship Id="rId4"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Layout" Target="../slideLayouts/slideLayout1.xml"/><Relationship Id="rId4" Type="http://schemas.openxmlformats.org/officeDocument/2006/relationships/tags" Target="../tags/tag3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450" y="4879424"/>
            <a:ext cx="10193020" cy="1969835"/>
          </a:xfrm>
          <a:prstGeom prst="rect">
            <a:avLst/>
          </a:prstGeom>
          <a:noFill/>
        </p:spPr>
        <p:txBody>
          <a:bodyPr wrap="square" rtlCol="0">
            <a:spAutoFit/>
          </a:bodyPr>
          <a:lstStyle/>
          <a:p>
            <a:pPr>
              <a:lnSpc>
                <a:spcPct val="130000"/>
              </a:lnSpc>
            </a:pPr>
            <a:r>
              <a:rPr lang="zh-CN" altLang="en-US" sz="3600" b="1" dirty="0">
                <a:solidFill>
                  <a:schemeClr val="tx1"/>
                </a:solidFill>
                <a:latin typeface="Times New Roman" panose="02020603050405020304" pitchFamily="18" charset="0"/>
                <a:ea typeface="楷体" panose="02010609060101010101" charset="-122"/>
                <a:cs typeface="Times New Roman" panose="02020603050405020304" pitchFamily="18" charset="0"/>
              </a:rPr>
              <a:t>市场摩擦异象与最优均值方差权重计算</a:t>
            </a:r>
            <a:endParaRPr lang="en-US" altLang="zh-CN" sz="3600"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资产管理第</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12</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组</a:t>
            </a:r>
          </a:p>
          <a:p>
            <a:pPr>
              <a:lnSpc>
                <a:spcPct val="130000"/>
              </a:lnSpc>
            </a:pPr>
            <a:endPar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30000"/>
              </a:lnSpc>
            </a:pP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小组成员：戴著</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司马菀玥</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王鹏鉴</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妙含笑</a:t>
            </a:r>
          </a:p>
        </p:txBody>
      </p:sp>
      <p:grpSp>
        <p:nvGrpSpPr>
          <p:cNvPr id="2" name="组合 1"/>
          <p:cNvGrpSpPr/>
          <p:nvPr/>
        </p:nvGrpSpPr>
        <p:grpSpPr>
          <a:xfrm>
            <a:off x="4445" y="352608"/>
            <a:ext cx="10360025" cy="4345411"/>
            <a:chOff x="4445" y="639445"/>
            <a:chExt cx="10360025" cy="4345411"/>
          </a:xfrm>
        </p:grpSpPr>
        <p:sp>
          <p:nvSpPr>
            <p:cNvPr id="27" name="矩形 26"/>
            <p:cNvSpPr/>
            <p:nvPr/>
          </p:nvSpPr>
          <p:spPr>
            <a:xfrm>
              <a:off x="4445" y="64008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矩形 27"/>
            <p:cNvSpPr/>
            <p:nvPr>
              <p:custDataLst>
                <p:tags r:id="rId1"/>
              </p:custDataLst>
            </p:nvPr>
          </p:nvSpPr>
          <p:spPr>
            <a:xfrm>
              <a:off x="4445" y="286131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custDataLst>
                <p:tags r:id="rId2"/>
              </p:custDataLst>
            </p:nvPr>
          </p:nvSpPr>
          <p:spPr>
            <a:xfrm>
              <a:off x="768985" y="640080"/>
              <a:ext cx="2698750" cy="2100580"/>
            </a:xfrm>
            <a:prstGeom prst="rect">
              <a:avLst/>
            </a:prstGeom>
            <a:solidFill>
              <a:srgbClr val="1E4E79"/>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custDataLst>
                <p:tags r:id="rId3"/>
              </p:custDataLst>
            </p:nvPr>
          </p:nvSpPr>
          <p:spPr>
            <a:xfrm>
              <a:off x="768985" y="2876550"/>
              <a:ext cx="3746500" cy="2100580"/>
            </a:xfrm>
            <a:prstGeom prst="rect">
              <a:avLst/>
            </a:prstGeom>
            <a:solidFill>
              <a:srgbClr val="1E4E79"/>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1" name="图片 30"/>
            <p:cNvPicPr>
              <a:picLocks noChangeAspect="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a:xfrm>
              <a:off x="4642485" y="2876761"/>
              <a:ext cx="3150235" cy="2100157"/>
            </a:xfrm>
            <a:prstGeom prst="rect">
              <a:avLst/>
            </a:prstGeom>
          </p:spPr>
        </p:pic>
        <p:pic>
          <p:nvPicPr>
            <p:cNvPr id="33" name="图片 3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l="15335" r="15335"/>
            <a:stretch>
              <a:fillRect/>
            </a:stretch>
          </p:blipFill>
          <p:spPr>
            <a:xfrm>
              <a:off x="3594735" y="639445"/>
              <a:ext cx="2167890" cy="2083435"/>
            </a:xfrm>
            <a:prstGeom prst="rect">
              <a:avLst/>
            </a:prstGeom>
          </p:spPr>
        </p:pic>
        <p:pic>
          <p:nvPicPr>
            <p:cNvPr id="35" name="图片 34"/>
            <p:cNvPicPr>
              <a:picLocks noChangeAspect="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a:xfrm>
              <a:off x="5891087" y="641350"/>
              <a:ext cx="3743575" cy="2087880"/>
            </a:xfrm>
            <a:prstGeom prst="rect">
              <a:avLst/>
            </a:prstGeom>
          </p:spPr>
        </p:pic>
        <p:pic>
          <p:nvPicPr>
            <p:cNvPr id="36" name="图片 35"/>
            <p:cNvPicPr>
              <a:picLocks noChangeAspect="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a:xfrm>
              <a:off x="7919721" y="2868401"/>
              <a:ext cx="1684574" cy="2116455"/>
            </a:xfrm>
            <a:prstGeom prst="rect">
              <a:avLst/>
            </a:prstGeom>
          </p:spPr>
        </p:pic>
        <p:sp>
          <p:nvSpPr>
            <p:cNvPr id="37" name="矩形 36"/>
            <p:cNvSpPr/>
            <p:nvPr>
              <p:custDataLst>
                <p:tags r:id="rId8"/>
              </p:custDataLst>
            </p:nvPr>
          </p:nvSpPr>
          <p:spPr>
            <a:xfrm>
              <a:off x="9726930" y="286131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8" name="矩形 37"/>
            <p:cNvSpPr/>
            <p:nvPr>
              <p:custDataLst>
                <p:tags r:id="rId9"/>
              </p:custDataLst>
            </p:nvPr>
          </p:nvSpPr>
          <p:spPr>
            <a:xfrm>
              <a:off x="9726930" y="64135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514330" y="99338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3</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cxnSp>
        <p:nvCxnSpPr>
          <p:cNvPr id="52" name="直接连接符 51"/>
          <p:cNvCxnSpPr/>
          <p:nvPr/>
        </p:nvCxnSpPr>
        <p:spPr>
          <a:xfrm>
            <a:off x="0" y="6948170"/>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custDataLst>
              <p:tags r:id="rId1"/>
            </p:custDataLst>
          </p:nvPr>
        </p:nvSpPr>
        <p:spPr>
          <a:xfrm>
            <a:off x="0" y="374650"/>
            <a:ext cx="8978265"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异象筛选：显著性</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 </a:t>
            </a:r>
            <a:r>
              <a:rPr lang="en-US" altLang="zh-CN" sz="24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sym typeface="+mn-ea"/>
              </a:rPr>
              <a:t>&amp; </a:t>
            </a: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相关性</a:t>
            </a:r>
          </a:p>
        </p:txBody>
      </p:sp>
      <p:cxnSp>
        <p:nvCxnSpPr>
          <p:cNvPr id="3" name="直接连接符 2"/>
          <p:cNvCxnSpPr/>
          <p:nvPr/>
        </p:nvCxnSpPr>
        <p:spPr>
          <a:xfrm>
            <a:off x="780154" y="1339001"/>
            <a:ext cx="8776970" cy="1333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62965" y="962660"/>
            <a:ext cx="2517140" cy="398780"/>
          </a:xfrm>
          <a:prstGeom prst="rect">
            <a:avLst/>
          </a:prstGeom>
          <a:noFill/>
        </p:spPr>
        <p:txBody>
          <a:bodyPr wrap="square" rtlCol="0">
            <a:spAutoFit/>
          </a:bodyPr>
          <a:lstStyle/>
          <a:p>
            <a:pPr algn="l">
              <a:buClrTx/>
              <a:buSzTx/>
              <a:buFontTx/>
            </a:pPr>
            <a:r>
              <a:rPr lang="zh-CN" altLang="en-US" sz="2000" b="1" dirty="0">
                <a:latin typeface="楷体" panose="02010609060101010101" charset="-122"/>
                <a:ea typeface="楷体" panose="02010609060101010101" charset="-122"/>
                <a:cs typeface="Calibri" panose="020F0502020204030204" pitchFamily="34" charset="0"/>
              </a:rPr>
              <a:t>筛选过程</a:t>
            </a:r>
          </a:p>
        </p:txBody>
      </p:sp>
      <p:sp>
        <p:nvSpPr>
          <p:cNvPr id="7" name="文本框 6"/>
          <p:cNvSpPr txBox="1"/>
          <p:nvPr/>
        </p:nvSpPr>
        <p:spPr>
          <a:xfrm>
            <a:off x="422910" y="1501775"/>
            <a:ext cx="8903970" cy="1504950"/>
          </a:xfrm>
          <a:prstGeom prst="rect">
            <a:avLst/>
          </a:prstGeom>
          <a:noFill/>
        </p:spPr>
        <p:txBody>
          <a:bodyPr wrap="square" rtlCol="0">
            <a:noAutofit/>
          </a:bodyPr>
          <a:lstStyle/>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对于每一对相关性绝对值大于或等于</a:t>
            </a:r>
            <a:r>
              <a:rPr lang="en-US" altLang="zh-CN" dirty="0">
                <a:solidFill>
                  <a:schemeClr val="tx1"/>
                </a:solidFill>
                <a:latin typeface="楷体" panose="02010609060101010101" charset="-122"/>
                <a:ea typeface="楷体" panose="02010609060101010101" charset="-122"/>
              </a:rPr>
              <a:t>0.5</a:t>
            </a:r>
            <a:r>
              <a:rPr lang="zh-CN" altLang="en-US" dirty="0">
                <a:solidFill>
                  <a:schemeClr val="tx1"/>
                </a:solidFill>
                <a:latin typeface="楷体" panose="02010609060101010101" charset="-122"/>
                <a:ea typeface="楷体" panose="02010609060101010101" charset="-122"/>
              </a:rPr>
              <a:t>的异象，比较它们的年化夏普比率。夏普比率更高的指标被保留</a:t>
            </a:r>
            <a:r>
              <a:rPr lang="en-US" altLang="zh-CN" dirty="0">
                <a:solidFill>
                  <a:schemeClr val="tx1"/>
                </a:solidFill>
                <a:latin typeface="楷体" panose="02010609060101010101" charset="-122"/>
                <a:ea typeface="楷体" panose="02010609060101010101" charset="-122"/>
              </a:rPr>
              <a:t>.</a:t>
            </a:r>
          </a:p>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经过筛选，保留了两个异象：</a:t>
            </a:r>
            <a:r>
              <a:rPr lang="en-US" altLang="zh-CN" dirty="0">
                <a:solidFill>
                  <a:schemeClr val="tx1"/>
                </a:solidFill>
                <a:latin typeface="楷体" panose="02010609060101010101" charset="-122"/>
                <a:ea typeface="楷体" panose="02010609060101010101" charset="-122"/>
              </a:rPr>
              <a:t>'esba', 'ami3'</a:t>
            </a:r>
          </a:p>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下图展示了</a:t>
            </a:r>
            <a:r>
              <a:rPr lang="en-US" altLang="zh-CN" dirty="0">
                <a:solidFill>
                  <a:schemeClr val="tx1"/>
                </a:solidFill>
                <a:latin typeface="楷体" panose="02010609060101010101" charset="-122"/>
                <a:ea typeface="楷体" panose="02010609060101010101" charset="-122"/>
              </a:rPr>
              <a:t>esba</a:t>
            </a:r>
            <a:r>
              <a:rPr lang="zh-CN" altLang="en-US" dirty="0">
                <a:solidFill>
                  <a:schemeClr val="tx1"/>
                </a:solidFill>
                <a:latin typeface="楷体" panose="02010609060101010101" charset="-122"/>
                <a:ea typeface="楷体" panose="02010609060101010101" charset="-122"/>
              </a:rPr>
              <a:t>的多头组合和多空组合的累计收益率</a:t>
            </a:r>
            <a:endParaRPr lang="en-US" altLang="zh-CN" dirty="0">
              <a:solidFill>
                <a:schemeClr val="tx1"/>
              </a:solidFill>
              <a:latin typeface="楷体" panose="02010609060101010101" charset="-122"/>
              <a:ea typeface="楷体" panose="02010609060101010101" charset="-122"/>
            </a:endParaRPr>
          </a:p>
          <a:p>
            <a:pPr marL="342900" indent="-342900" algn="l">
              <a:buClrTx/>
              <a:buSzTx/>
              <a:buFont typeface="Arial" panose="020B0604020202020204" pitchFamily="34" charset="0"/>
              <a:buChar char="•"/>
            </a:pPr>
            <a:endParaRPr lang="zh-CN" altLang="en-US" dirty="0">
              <a:solidFill>
                <a:schemeClr val="tx1"/>
              </a:solidFill>
              <a:latin typeface="楷体" panose="02010609060101010101" charset="-122"/>
              <a:ea typeface="楷体" panose="02010609060101010101" charset="-122"/>
            </a:endParaRPr>
          </a:p>
          <a:p>
            <a:pPr marL="342900" indent="-342900" algn="l">
              <a:buClrTx/>
              <a:buSzTx/>
              <a:buFont typeface="Arial" panose="020B0604020202020204" pitchFamily="34" charset="0"/>
              <a:buChar char="•"/>
            </a:pPr>
            <a:endParaRPr lang="zh-CN" altLang="en-US" sz="2000" dirty="0">
              <a:solidFill>
                <a:srgbClr val="1E4E79"/>
              </a:solidFill>
              <a:latin typeface="楷体" panose="02010609060101010101" charset="-122"/>
              <a:ea typeface="楷体" panose="02010609060101010101" charset="-122"/>
            </a:endParaRPr>
          </a:p>
        </p:txBody>
      </p:sp>
      <p:sp>
        <p:nvSpPr>
          <p:cNvPr id="15"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异象筛选</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pic>
        <p:nvPicPr>
          <p:cNvPr id="12" name="图片 11" descr="7b6baa60b40ca68198c3e2ba9c26289"/>
          <p:cNvPicPr>
            <a:picLocks noChangeAspect="1"/>
          </p:cNvPicPr>
          <p:nvPr/>
        </p:nvPicPr>
        <p:blipFill>
          <a:blip r:embed="rId4"/>
          <a:stretch>
            <a:fillRect/>
          </a:stretch>
        </p:blipFill>
        <p:spPr>
          <a:xfrm>
            <a:off x="170815" y="2473416"/>
            <a:ext cx="9808845" cy="4904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514330" y="99338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3</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cxnSp>
        <p:nvCxnSpPr>
          <p:cNvPr id="52" name="直接连接符 51"/>
          <p:cNvCxnSpPr/>
          <p:nvPr/>
        </p:nvCxnSpPr>
        <p:spPr>
          <a:xfrm>
            <a:off x="0" y="6948170"/>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custDataLst>
              <p:tags r:id="rId1"/>
            </p:custDataLst>
          </p:nvPr>
        </p:nvSpPr>
        <p:spPr>
          <a:xfrm>
            <a:off x="0" y="374650"/>
            <a:ext cx="8978265"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异象筛选：显著性</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 </a:t>
            </a:r>
            <a:r>
              <a:rPr lang="en-US" altLang="zh-CN" sz="24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sym typeface="+mn-ea"/>
              </a:rPr>
              <a:t>&amp;</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 </a:t>
            </a: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相关性</a:t>
            </a:r>
          </a:p>
        </p:txBody>
      </p:sp>
      <p:cxnSp>
        <p:nvCxnSpPr>
          <p:cNvPr id="3" name="直接连接符 2"/>
          <p:cNvCxnSpPr/>
          <p:nvPr/>
        </p:nvCxnSpPr>
        <p:spPr>
          <a:xfrm>
            <a:off x="780154" y="1339001"/>
            <a:ext cx="8776970" cy="1333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62965" y="962660"/>
            <a:ext cx="2517140" cy="398780"/>
          </a:xfrm>
          <a:prstGeom prst="rect">
            <a:avLst/>
          </a:prstGeom>
          <a:noFill/>
        </p:spPr>
        <p:txBody>
          <a:bodyPr wrap="square" rtlCol="0">
            <a:spAutoFit/>
          </a:bodyPr>
          <a:lstStyle/>
          <a:p>
            <a:pPr algn="l">
              <a:buClrTx/>
              <a:buSzTx/>
              <a:buFontTx/>
            </a:pPr>
            <a:r>
              <a:rPr lang="zh-CN" altLang="en-US" sz="2000" b="1" dirty="0">
                <a:latin typeface="楷体" panose="02010609060101010101" charset="-122"/>
                <a:ea typeface="楷体" panose="02010609060101010101" charset="-122"/>
                <a:cs typeface="Calibri" panose="020F0502020204030204" pitchFamily="34" charset="0"/>
              </a:rPr>
              <a:t>筛选过程</a:t>
            </a:r>
          </a:p>
        </p:txBody>
      </p:sp>
      <p:sp>
        <p:nvSpPr>
          <p:cNvPr id="7" name="文本框 6"/>
          <p:cNvSpPr txBox="1"/>
          <p:nvPr/>
        </p:nvSpPr>
        <p:spPr>
          <a:xfrm>
            <a:off x="422910" y="1501775"/>
            <a:ext cx="8903970" cy="1504950"/>
          </a:xfrm>
          <a:prstGeom prst="rect">
            <a:avLst/>
          </a:prstGeom>
          <a:noFill/>
        </p:spPr>
        <p:txBody>
          <a:bodyPr wrap="square" rtlCol="0">
            <a:noAutofit/>
          </a:bodyPr>
          <a:lstStyle/>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对于每一对相关性绝对值大于或等于</a:t>
            </a:r>
            <a:r>
              <a:rPr lang="en-US" altLang="zh-CN" dirty="0">
                <a:solidFill>
                  <a:schemeClr val="tx1"/>
                </a:solidFill>
                <a:latin typeface="楷体" panose="02010609060101010101" charset="-122"/>
                <a:ea typeface="楷体" panose="02010609060101010101" charset="-122"/>
              </a:rPr>
              <a:t>0.5</a:t>
            </a:r>
            <a:r>
              <a:rPr lang="zh-CN" altLang="en-US" dirty="0">
                <a:solidFill>
                  <a:schemeClr val="tx1"/>
                </a:solidFill>
                <a:latin typeface="楷体" panose="02010609060101010101" charset="-122"/>
                <a:ea typeface="楷体" panose="02010609060101010101" charset="-122"/>
              </a:rPr>
              <a:t>的异象，比较它们的年化夏普比率。夏普比率更高的指标被保留</a:t>
            </a:r>
            <a:r>
              <a:rPr lang="en-US" altLang="zh-CN" dirty="0">
                <a:solidFill>
                  <a:schemeClr val="tx1"/>
                </a:solidFill>
                <a:latin typeface="楷体" panose="02010609060101010101" charset="-122"/>
                <a:ea typeface="楷体" panose="02010609060101010101" charset="-122"/>
              </a:rPr>
              <a:t>.</a:t>
            </a:r>
          </a:p>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经过筛选，保留了两个异象：</a:t>
            </a:r>
            <a:r>
              <a:rPr lang="en-US" altLang="zh-CN" dirty="0">
                <a:solidFill>
                  <a:schemeClr val="tx1"/>
                </a:solidFill>
                <a:latin typeface="楷体" panose="02010609060101010101" charset="-122"/>
                <a:ea typeface="楷体" panose="02010609060101010101" charset="-122"/>
              </a:rPr>
              <a:t>'esba', 'ami3'</a:t>
            </a:r>
          </a:p>
          <a:p>
            <a:pPr marL="342900" indent="-342900" algn="l">
              <a:buClrTx/>
              <a:buSzTx/>
              <a:buFont typeface="Arial" panose="020B0604020202020204" pitchFamily="34" charset="0"/>
              <a:buChar char="•"/>
            </a:pPr>
            <a:r>
              <a:rPr lang="zh-CN" altLang="en-US" dirty="0">
                <a:solidFill>
                  <a:schemeClr val="tx1"/>
                </a:solidFill>
                <a:latin typeface="楷体" panose="02010609060101010101" charset="-122"/>
                <a:ea typeface="楷体" panose="02010609060101010101" charset="-122"/>
              </a:rPr>
              <a:t>下图展示了</a:t>
            </a:r>
            <a:r>
              <a:rPr lang="en-US" altLang="zh-CN" dirty="0">
                <a:solidFill>
                  <a:schemeClr val="tx1"/>
                </a:solidFill>
                <a:latin typeface="楷体" panose="02010609060101010101" charset="-122"/>
                <a:ea typeface="楷体" panose="02010609060101010101" charset="-122"/>
              </a:rPr>
              <a:t>ami3</a:t>
            </a:r>
            <a:r>
              <a:rPr lang="zh-CN" altLang="en-US" dirty="0">
                <a:solidFill>
                  <a:schemeClr val="tx1"/>
                </a:solidFill>
                <a:latin typeface="楷体" panose="02010609060101010101" charset="-122"/>
                <a:ea typeface="楷体" panose="02010609060101010101" charset="-122"/>
              </a:rPr>
              <a:t>的多头组合和多空组合的累计收益率</a:t>
            </a:r>
            <a:endParaRPr lang="en-US" altLang="zh-CN" dirty="0">
              <a:solidFill>
                <a:schemeClr val="tx1"/>
              </a:solidFill>
              <a:latin typeface="楷体" panose="02010609060101010101" charset="-122"/>
              <a:ea typeface="楷体" panose="02010609060101010101" charset="-122"/>
            </a:endParaRPr>
          </a:p>
          <a:p>
            <a:pPr marL="342900" indent="-342900" algn="l">
              <a:buClrTx/>
              <a:buSzTx/>
              <a:buFont typeface="Arial" panose="020B0604020202020204" pitchFamily="34" charset="0"/>
              <a:buChar char="•"/>
            </a:pPr>
            <a:endParaRPr lang="zh-CN" altLang="en-US" dirty="0">
              <a:solidFill>
                <a:schemeClr val="tx1"/>
              </a:solidFill>
              <a:latin typeface="楷体" panose="02010609060101010101" charset="-122"/>
              <a:ea typeface="楷体" panose="02010609060101010101" charset="-122"/>
            </a:endParaRPr>
          </a:p>
          <a:p>
            <a:pPr marL="342900" indent="-342900" algn="l">
              <a:buClrTx/>
              <a:buSzTx/>
              <a:buFont typeface="Arial" panose="020B0604020202020204" pitchFamily="34" charset="0"/>
              <a:buChar char="•"/>
            </a:pPr>
            <a:endParaRPr lang="zh-CN" altLang="en-US" sz="2000" dirty="0">
              <a:solidFill>
                <a:srgbClr val="1E4E79"/>
              </a:solidFill>
              <a:latin typeface="楷体" panose="02010609060101010101" charset="-122"/>
              <a:ea typeface="楷体" panose="02010609060101010101" charset="-122"/>
            </a:endParaRPr>
          </a:p>
        </p:txBody>
      </p:sp>
      <p:sp>
        <p:nvSpPr>
          <p:cNvPr id="15"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异象筛选</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pic>
        <p:nvPicPr>
          <p:cNvPr id="10" name="图片 9" descr="a428a12e872ec17b640cebad2932557"/>
          <p:cNvPicPr>
            <a:picLocks noChangeAspect="1"/>
          </p:cNvPicPr>
          <p:nvPr/>
        </p:nvPicPr>
        <p:blipFill>
          <a:blip r:embed="rId4"/>
          <a:stretch>
            <a:fillRect/>
          </a:stretch>
        </p:blipFill>
        <p:spPr>
          <a:xfrm>
            <a:off x="229870" y="2521585"/>
            <a:ext cx="9665970" cy="4832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274"/>
          <p:cNvSpPr/>
          <p:nvPr/>
        </p:nvSpPr>
        <p:spPr>
          <a:xfrm>
            <a:off x="0" y="-50800"/>
            <a:ext cx="10367645" cy="4476750"/>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pic>
        <p:nvPicPr>
          <p:cNvPr id="304" name="picture 304"/>
          <p:cNvPicPr>
            <a:picLocks noChangeAspect="1"/>
          </p:cNvPicPr>
          <p:nvPr/>
        </p:nvPicPr>
        <p:blipFill>
          <a:blip r:embed="rId3"/>
          <a:stretch>
            <a:fillRect/>
          </a:stretch>
        </p:blipFill>
        <p:spPr>
          <a:xfrm rot="21600000">
            <a:off x="-7620" y="6916292"/>
            <a:ext cx="10360025" cy="12191"/>
          </a:xfrm>
          <a:prstGeom prst="rect">
            <a:avLst/>
          </a:prstGeom>
        </p:spPr>
      </p:pic>
      <p:cxnSp>
        <p:nvCxnSpPr>
          <p:cNvPr id="14" name="直接连接符 13"/>
          <p:cNvCxnSpPr>
            <a:stCxn id="304" idx="1"/>
            <a:endCxn id="304" idx="3"/>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658495" y="2472055"/>
            <a:ext cx="8841740" cy="1106805"/>
          </a:xfrm>
          <a:prstGeom prst="rect">
            <a:avLst/>
          </a:prstGeom>
          <a:noFill/>
        </p:spPr>
        <p:txBody>
          <a:bodyPr wrap="square" rtlCol="0">
            <a:spAutoFit/>
          </a:bodyPr>
          <a:lstStyle/>
          <a:p>
            <a:pPr>
              <a:lnSpc>
                <a:spcPct val="150000"/>
              </a:lnSpc>
            </a:pPr>
            <a:r>
              <a:rPr lang="zh-CN" altLang="en-US" sz="2200" dirty="0">
                <a:solidFill>
                  <a:schemeClr val="bg1"/>
                </a:solidFill>
                <a:latin typeface="楷体" panose="02010609060101010101" charset="-122"/>
                <a:ea typeface="楷体" panose="02010609060101010101" charset="-122"/>
              </a:rPr>
              <a:t>    在接下来的部分中，我们尝试通过引用</a:t>
            </a:r>
            <a:r>
              <a:rPr lang="en-US" altLang="zh-CN" sz="2200" dirty="0">
                <a:solidFill>
                  <a:schemeClr val="bg1"/>
                </a:solidFill>
                <a:latin typeface="楷体" panose="02010609060101010101" charset="-122"/>
                <a:ea typeface="楷体" panose="02010609060101010101" charset="-122"/>
              </a:rPr>
              <a:t>Ao</a:t>
            </a:r>
            <a:r>
              <a:rPr lang="zh-CN" altLang="en-US" sz="2200" dirty="0">
                <a:solidFill>
                  <a:schemeClr val="bg1"/>
                </a:solidFill>
                <a:latin typeface="楷体" panose="02010609060101010101" charset="-122"/>
                <a:ea typeface="楷体" panose="02010609060101010101" charset="-122"/>
              </a:rPr>
              <a:t>（</a:t>
            </a:r>
            <a:r>
              <a:rPr lang="en-US" altLang="zh-CN" sz="2200" dirty="0">
                <a:solidFill>
                  <a:schemeClr val="bg1"/>
                </a:solidFill>
                <a:latin typeface="楷体" panose="02010609060101010101" charset="-122"/>
                <a:ea typeface="楷体" panose="02010609060101010101" charset="-122"/>
              </a:rPr>
              <a:t>2019</a:t>
            </a:r>
            <a:r>
              <a:rPr lang="zh-CN" altLang="en-US" sz="2200" dirty="0">
                <a:solidFill>
                  <a:schemeClr val="bg1"/>
                </a:solidFill>
                <a:latin typeface="楷体" panose="02010609060101010101" charset="-122"/>
                <a:ea typeface="楷体" panose="02010609060101010101" charset="-122"/>
              </a:rPr>
              <a:t>年）的文章，基于我们之前构建的众多异常投资组合，寻找最优的均值</a:t>
            </a:r>
            <a:r>
              <a:rPr lang="en-US" altLang="zh-CN" sz="2200" dirty="0">
                <a:solidFill>
                  <a:schemeClr val="bg1"/>
                </a:solidFill>
                <a:latin typeface="楷体" panose="02010609060101010101" charset="-122"/>
                <a:ea typeface="楷体" panose="02010609060101010101" charset="-122"/>
              </a:rPr>
              <a:t>-</a:t>
            </a:r>
            <a:r>
              <a:rPr lang="zh-CN" altLang="en-US" sz="2200" dirty="0">
                <a:solidFill>
                  <a:schemeClr val="bg1"/>
                </a:solidFill>
                <a:latin typeface="楷体" panose="02010609060101010101" charset="-122"/>
                <a:ea typeface="楷体" panose="02010609060101010101" charset="-122"/>
              </a:rPr>
              <a:t>方差投资组合。</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68280" y="107339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0</a:t>
            </a:r>
          </a:p>
        </p:txBody>
      </p:sp>
      <p:sp>
        <p:nvSpPr>
          <p:cNvPr id="5" name="文本框 4"/>
          <p:cNvSpPr txBox="1"/>
          <p:nvPr/>
        </p:nvSpPr>
        <p:spPr>
          <a:xfrm>
            <a:off x="851924" y="1596141"/>
            <a:ext cx="8592866" cy="92202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我们选取沪深</a:t>
            </a:r>
            <a:r>
              <a:rPr lang="en-US" altLang="zh-CN" dirty="0">
                <a:latin typeface="楷体" panose="02010609060101010101" charset="-122"/>
                <a:ea typeface="楷体" panose="02010609060101010101" charset="-122"/>
              </a:rPr>
              <a:t>300</a:t>
            </a:r>
            <a:r>
              <a:rPr lang="zh-CN" altLang="en-US" dirty="0">
                <a:latin typeface="楷体" panose="02010609060101010101" charset="-122"/>
                <a:ea typeface="楷体" panose="02010609060101010101" charset="-122"/>
              </a:rPr>
              <a:t>指数的</a:t>
            </a:r>
            <a:r>
              <a:rPr lang="en-US" altLang="zh-CN" dirty="0">
                <a:latin typeface="楷体" panose="02010609060101010101" charset="-122"/>
                <a:ea typeface="楷体" panose="02010609060101010101" charset="-122"/>
              </a:rPr>
              <a:t>300</a:t>
            </a:r>
            <a:r>
              <a:rPr lang="zh-CN" altLang="en-US" dirty="0">
                <a:latin typeface="楷体" panose="02010609060101010101" charset="-122"/>
                <a:ea typeface="楷体" panose="02010609060101010101" charset="-122"/>
              </a:rPr>
              <a:t>只成分股作为个股，以及之前筛选出的异象投资组合作为我们的资产池。然后我们计算这个资产池中各个资产的最优权重。</a:t>
            </a:r>
          </a:p>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使用滚动窗口策略（</a:t>
            </a:r>
            <a:r>
              <a:rPr lang="en-US" altLang="zh-CN" dirty="0">
                <a:latin typeface="楷体" panose="02010609060101010101" charset="-122"/>
                <a:ea typeface="楷体" panose="02010609060101010101" charset="-122"/>
              </a:rPr>
              <a:t>T=120</a:t>
            </a:r>
            <a:r>
              <a:rPr lang="zh-CN" altLang="en-US" dirty="0">
                <a:latin typeface="楷体" panose="02010609060101010101" charset="-122"/>
                <a:ea typeface="楷体" panose="02010609060101010101" charset="-122"/>
              </a:rPr>
              <a:t>）来计算每只股票的权重。</a:t>
            </a:r>
          </a:p>
        </p:txBody>
      </p:sp>
      <p:cxnSp>
        <p:nvCxnSpPr>
          <p:cNvPr id="40" name="直接连接符 39"/>
          <p:cNvCxnSpPr/>
          <p:nvPr/>
        </p:nvCxnSpPr>
        <p:spPr>
          <a:xfrm flipV="1">
            <a:off x="634104" y="1405804"/>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98138" y="1028978"/>
            <a:ext cx="6121400" cy="40011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分析</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策略构建：异象投资组合与沪深</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300</a:t>
            </a: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成分股的权重计算</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sp>
        <p:nvSpPr>
          <p:cNvPr id="3" name="rect"/>
          <p:cNvSpPr/>
          <p:nvPr/>
        </p:nvSpPr>
        <p:spPr>
          <a:xfrm>
            <a:off x="389870" y="286536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1</a:t>
            </a:r>
          </a:p>
        </p:txBody>
      </p:sp>
      <p:sp>
        <p:nvSpPr>
          <p:cNvPr id="4" name="文本框 3"/>
          <p:cNvSpPr txBox="1"/>
          <p:nvPr/>
        </p:nvSpPr>
        <p:spPr>
          <a:xfrm>
            <a:off x="873514" y="3388111"/>
            <a:ext cx="8592866" cy="3693319"/>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solidFill>
                  <a:srgbClr val="1E4E79"/>
                </a:solidFill>
                <a:latin typeface="楷体" panose="02010609060101010101" charset="-122"/>
                <a:ea typeface="楷体" panose="02010609060101010101" charset="-122"/>
              </a:rPr>
              <a:t>抽样选择股票：</a:t>
            </a:r>
            <a:r>
              <a:rPr lang="zh-CN" altLang="en-US" dirty="0">
                <a:latin typeface="楷体" panose="02010609060101010101" charset="-122"/>
                <a:ea typeface="楷体" panose="02010609060101010101" charset="-122"/>
              </a:rPr>
              <a:t>由于资产池中的股票数量过多，直接计算所有股票的夏普比率会存在维度过高导致数据量不够的问题。因此，我们从资产池中随机抽取</a:t>
            </a:r>
            <a:r>
              <a:rPr lang="en-US" altLang="zh-CN" dirty="0">
                <a:latin typeface="楷体" panose="02010609060101010101" charset="-122"/>
                <a:ea typeface="楷体" panose="02010609060101010101" charset="-122"/>
              </a:rPr>
              <a:t>50</a:t>
            </a:r>
            <a:r>
              <a:rPr lang="zh-CN" altLang="en-US" dirty="0">
                <a:latin typeface="楷体" panose="02010609060101010101" charset="-122"/>
                <a:ea typeface="楷体" panose="02010609060101010101" charset="-122"/>
              </a:rPr>
              <a:t>只股票作为一个子池，并计算子池的总夏普比以及相关因子。重复上述抽样和计算夏普比率的过程多次，选择那些夏普比率位于所有计算结果的</a:t>
            </a:r>
            <a:r>
              <a:rPr lang="en-US" altLang="zh-CN" dirty="0">
                <a:latin typeface="楷体" panose="02010609060101010101" charset="-122"/>
                <a:ea typeface="楷体" panose="02010609060101010101" charset="-122"/>
              </a:rPr>
              <a:t>95%</a:t>
            </a:r>
            <a:r>
              <a:rPr lang="zh-CN" altLang="en-US" dirty="0">
                <a:latin typeface="楷体" panose="02010609060101010101" charset="-122"/>
                <a:ea typeface="楷体" panose="02010609060101010101" charset="-122"/>
              </a:rPr>
              <a:t>分位数以上的股票。</a:t>
            </a:r>
          </a:p>
          <a:p>
            <a:pPr marL="342900" indent="-342900">
              <a:buFont typeface="Arial" panose="020B0604020202020204" pitchFamily="34" charset="0"/>
              <a:buChar char="•"/>
            </a:pPr>
            <a:r>
              <a:rPr lang="zh-CN" altLang="en-US" b="1" dirty="0">
                <a:solidFill>
                  <a:srgbClr val="1E4E79"/>
                </a:solidFill>
                <a:latin typeface="楷体" panose="02010609060101010101" charset="-122"/>
                <a:ea typeface="楷体" panose="02010609060101010101" charset="-122"/>
              </a:rPr>
              <a:t>总夏普比率：</a:t>
            </a: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a:p>
            <a:pPr marL="342900" indent="-342900" algn="l">
              <a:buClrTx/>
              <a:buSzTx/>
              <a:buFont typeface="Arial" panose="020B0604020202020204" pitchFamily="34" charset="0"/>
              <a:buChar char="•"/>
            </a:pPr>
            <a:r>
              <a:rPr lang="zh-CN" altLang="en-US" b="1" dirty="0">
                <a:solidFill>
                  <a:srgbClr val="1E4E79"/>
                </a:solidFill>
                <a:latin typeface="楷体" panose="02010609060101010101" charset="-122"/>
                <a:ea typeface="楷体" panose="02010609060101010101" charset="-122"/>
              </a:rPr>
              <a:t>无偏估计器：</a:t>
            </a: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这里的</a:t>
            </a:r>
            <a:r>
              <a:rPr lang="en-US" altLang="zh-CN" dirty="0">
                <a:latin typeface="楷体" panose="02010609060101010101" charset="-122"/>
                <a:ea typeface="楷体" panose="02010609060101010101" charset="-122"/>
              </a:rPr>
              <a:t>θ</a:t>
            </a:r>
            <a:r>
              <a:rPr lang="zh-CN" altLang="en-US" dirty="0">
                <a:latin typeface="楷体" panose="02010609060101010101" charset="-122"/>
                <a:ea typeface="楷体" panose="02010609060101010101" charset="-122"/>
              </a:rPr>
              <a:t>都表示夏普比</a:t>
            </a:r>
          </a:p>
          <a:p>
            <a:pPr marL="342900" indent="-342900">
              <a:buFont typeface="Arial" panose="020B0604020202020204" pitchFamily="34" charset="0"/>
              <a:buChar char="•"/>
            </a:pPr>
            <a:endParaRPr lang="zh-CN" altLang="en-US" dirty="0">
              <a:latin typeface="楷体" panose="02010609060101010101" charset="-122"/>
              <a:ea typeface="楷体" panose="02010609060101010101" charset="-122"/>
            </a:endParaRPr>
          </a:p>
        </p:txBody>
      </p:sp>
      <p:cxnSp>
        <p:nvCxnSpPr>
          <p:cNvPr id="6" name="直接连接符 5"/>
          <p:cNvCxnSpPr/>
          <p:nvPr/>
        </p:nvCxnSpPr>
        <p:spPr>
          <a:xfrm flipV="1">
            <a:off x="655694" y="3197774"/>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19728" y="2820948"/>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步骤</a:t>
            </a:r>
            <a:r>
              <a:rPr lang="en-US" altLang="zh-CN" sz="2000" b="1" dirty="0">
                <a:latin typeface="楷体" panose="02010609060101010101" charset="-122"/>
                <a:ea typeface="楷体" panose="02010609060101010101" charset="-122"/>
                <a:cs typeface="Calibri" panose="020F0502020204030204" pitchFamily="34" charset="0"/>
              </a:rPr>
              <a:t>1</a:t>
            </a:r>
            <a:endParaRPr lang="zh-CN" altLang="en-US" sz="2000" b="1" dirty="0">
              <a:latin typeface="楷体" panose="02010609060101010101" charset="-122"/>
              <a:ea typeface="楷体" panose="02010609060101010101" charset="-122"/>
              <a:cs typeface="Calibri" panose="020F0502020204030204" pitchFamily="34" charset="0"/>
            </a:endParaRPr>
          </a:p>
        </p:txBody>
      </p:sp>
      <p:pic>
        <p:nvPicPr>
          <p:cNvPr id="1533290126" name="图片 1"/>
          <p:cNvPicPr>
            <a:picLocks noChangeAspect="1"/>
          </p:cNvPicPr>
          <p:nvPr/>
        </p:nvPicPr>
        <p:blipFill>
          <a:blip r:embed="rId4">
            <a:clrChange>
              <a:clrFrom>
                <a:srgbClr val="FFFFFF">
                  <a:alpha val="100000"/>
                </a:srgbClr>
              </a:clrFrom>
              <a:clrTo>
                <a:srgbClr val="FFFFFF">
                  <a:alpha val="100000"/>
                  <a:alpha val="0"/>
                </a:srgbClr>
              </a:clrTo>
            </a:clrChange>
          </a:blip>
          <a:srcRect b="7967"/>
          <a:stretch>
            <a:fillRect/>
          </a:stretch>
        </p:blipFill>
        <p:spPr>
          <a:xfrm>
            <a:off x="3767455" y="4599940"/>
            <a:ext cx="2628900" cy="718820"/>
          </a:xfrm>
          <a:prstGeom prst="rect">
            <a:avLst/>
          </a:prstGeom>
        </p:spPr>
      </p:pic>
      <p:pic>
        <p:nvPicPr>
          <p:cNvPr id="1028175062" name="图片 1"/>
          <p:cNvPicPr>
            <a:picLocks noChangeAspect="1"/>
          </p:cNvPicPr>
          <p:nvPr/>
        </p:nvPicPr>
        <p:blipFill>
          <a:blip r:embed="rId5">
            <a:clrChange>
              <a:clrFrom>
                <a:srgbClr val="FFFFFF">
                  <a:alpha val="100000"/>
                </a:srgbClr>
              </a:clrFrom>
              <a:clrTo>
                <a:srgbClr val="FFFFFF">
                  <a:alpha val="100000"/>
                  <a:alpha val="0"/>
                </a:srgbClr>
              </a:clrTo>
            </a:clrChange>
          </a:blip>
          <a:srcRect r="3588"/>
          <a:stretch>
            <a:fillRect/>
          </a:stretch>
        </p:blipFill>
        <p:spPr>
          <a:xfrm>
            <a:off x="2654300" y="5501640"/>
            <a:ext cx="5085080" cy="894080"/>
          </a:xfrm>
          <a:prstGeom prst="rect">
            <a:avLst/>
          </a:prstGeom>
        </p:spPr>
      </p:pic>
      <p:cxnSp>
        <p:nvCxnSpPr>
          <p:cNvPr id="29" name="直接连接符 28"/>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68280" y="107339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2</a:t>
            </a:r>
          </a:p>
        </p:txBody>
      </p:sp>
      <p:sp>
        <p:nvSpPr>
          <p:cNvPr id="5" name="文本框 4"/>
          <p:cNvSpPr txBox="1"/>
          <p:nvPr/>
        </p:nvSpPr>
        <p:spPr>
          <a:xfrm>
            <a:off x="275590" y="1578610"/>
            <a:ext cx="4493895" cy="645160"/>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solidFill>
                  <a:srgbClr val="1E4E79"/>
                </a:solidFill>
                <a:latin typeface="楷体" panose="02010609060101010101" charset="-122"/>
                <a:ea typeface="楷体" panose="02010609060101010101" charset="-122"/>
              </a:rPr>
              <a:t>均值</a:t>
            </a:r>
            <a:r>
              <a:rPr lang="en-US" altLang="zh-CN" b="1" dirty="0">
                <a:solidFill>
                  <a:srgbClr val="1E4E79"/>
                </a:solidFill>
                <a:latin typeface="楷体" panose="02010609060101010101" charset="-122"/>
                <a:ea typeface="楷体" panose="02010609060101010101" charset="-122"/>
              </a:rPr>
              <a:t>-</a:t>
            </a:r>
            <a:r>
              <a:rPr lang="zh-CN" altLang="en-US" b="1" dirty="0">
                <a:solidFill>
                  <a:srgbClr val="1E4E79"/>
                </a:solidFill>
                <a:latin typeface="楷体" panose="02010609060101010101" charset="-122"/>
                <a:ea typeface="楷体" panose="02010609060101010101" charset="-122"/>
              </a:rPr>
              <a:t>方差投资组合优化：</a:t>
            </a:r>
            <a:r>
              <a:rPr lang="zh-CN" altLang="en-US" dirty="0">
                <a:latin typeface="楷体" panose="02010609060101010101" charset="-122"/>
                <a:ea typeface="楷体" panose="02010609060101010101" charset="-122"/>
              </a:rPr>
              <a:t>在给定风险约束下寻找最优权重。目标函数如下：</a:t>
            </a:r>
          </a:p>
        </p:txBody>
      </p:sp>
      <p:cxnSp>
        <p:nvCxnSpPr>
          <p:cNvPr id="40" name="直接连接符 39"/>
          <p:cNvCxnSpPr/>
          <p:nvPr/>
        </p:nvCxnSpPr>
        <p:spPr>
          <a:xfrm flipV="1">
            <a:off x="634104" y="1405804"/>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98138" y="1028978"/>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步骤</a:t>
            </a:r>
            <a:r>
              <a:rPr lang="en-US" altLang="zh-CN" sz="2000" b="1" dirty="0">
                <a:latin typeface="楷体" panose="02010609060101010101" charset="-122"/>
                <a:ea typeface="楷体" panose="02010609060101010101" charset="-122"/>
                <a:cs typeface="Calibri" panose="020F0502020204030204" pitchFamily="34" charset="0"/>
              </a:rPr>
              <a:t>2</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策略构建：异象投资组合与沪深</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300</a:t>
            </a: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成分股的权重计算</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29" name="直接连接符 28"/>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cxnSp>
        <p:nvCxnSpPr>
          <p:cNvPr id="21" name="直线连接符 20"/>
          <p:cNvCxnSpPr/>
          <p:nvPr/>
        </p:nvCxnSpPr>
        <p:spPr>
          <a:xfrm>
            <a:off x="5175567" y="1440923"/>
            <a:ext cx="4445" cy="5481320"/>
          </a:xfrm>
          <a:prstGeom prst="line">
            <a:avLst/>
          </a:prstGeom>
          <a:ln w="28575">
            <a:solidFill>
              <a:srgbClr val="1E4E79"/>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79695" y="1505585"/>
            <a:ext cx="4855210" cy="36830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左边的公式等同于以下形式：</a:t>
            </a:r>
          </a:p>
        </p:txBody>
      </p:sp>
      <p:pic>
        <p:nvPicPr>
          <p:cNvPr id="9" name="图片 8"/>
          <p:cNvPicPr>
            <a:picLocks noChangeAspect="1"/>
          </p:cNvPicPr>
          <p:nvPr/>
        </p:nvPicPr>
        <p:blipFill>
          <a:blip r:embed="rId4"/>
          <a:stretch>
            <a:fillRect/>
          </a:stretch>
        </p:blipFill>
        <p:spPr>
          <a:xfrm>
            <a:off x="1057275" y="2374900"/>
            <a:ext cx="3133725" cy="571500"/>
          </a:xfrm>
          <a:prstGeom prst="rect">
            <a:avLst/>
          </a:prstGeom>
        </p:spPr>
      </p:pic>
      <p:pic>
        <p:nvPicPr>
          <p:cNvPr id="10" name="图片 9"/>
          <p:cNvPicPr>
            <a:picLocks noChangeAspect="1"/>
          </p:cNvPicPr>
          <p:nvPr/>
        </p:nvPicPr>
        <p:blipFill>
          <a:blip r:embed="rId5"/>
          <a:stretch>
            <a:fillRect/>
          </a:stretch>
        </p:blipFill>
        <p:spPr>
          <a:xfrm>
            <a:off x="473075" y="3060065"/>
            <a:ext cx="4657725" cy="581025"/>
          </a:xfrm>
          <a:prstGeom prst="rect">
            <a:avLst/>
          </a:prstGeom>
        </p:spPr>
      </p:pic>
      <p:sp>
        <p:nvSpPr>
          <p:cNvPr id="13" name="文本框 12"/>
          <p:cNvSpPr txBox="1"/>
          <p:nvPr/>
        </p:nvSpPr>
        <p:spPr>
          <a:xfrm>
            <a:off x="275590" y="3834765"/>
            <a:ext cx="4855210" cy="2030095"/>
          </a:xfrm>
          <a:prstGeom prst="rect">
            <a:avLst/>
          </a:prstGeom>
          <a:noFill/>
        </p:spPr>
        <p:txBody>
          <a:bodyPr wrap="square" rtlCol="0" anchor="t">
            <a:spAutoFit/>
          </a:bodyPr>
          <a:lstStyle/>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E(w</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rPr>
              <a:t>r) </a:t>
            </a:r>
            <a:r>
              <a:rPr lang="zh-CN" altLang="en-US" dirty="0">
                <a:latin typeface="Times New Roman" panose="02020603050405020304" pitchFamily="18" charset="0"/>
                <a:ea typeface="楷体" panose="02010609060101010101" charset="-122"/>
                <a:cs typeface="Times New Roman" panose="02020603050405020304" pitchFamily="18" charset="0"/>
              </a:rPr>
              <a:t>是投资组合的预期收益，其中</a:t>
            </a:r>
            <a:r>
              <a:rPr lang="en-US" altLang="zh-CN" dirty="0">
                <a:latin typeface="Times New Roman" panose="02020603050405020304" pitchFamily="18" charset="0"/>
                <a:ea typeface="楷体" panose="02010609060101010101" charset="-122"/>
                <a:cs typeface="Times New Roman" panose="02020603050405020304" pitchFamily="18" charset="0"/>
              </a:rPr>
              <a:t>w </a:t>
            </a:r>
            <a:r>
              <a:rPr lang="zh-CN" altLang="en-US" dirty="0">
                <a:latin typeface="Times New Roman" panose="02020603050405020304" pitchFamily="18" charset="0"/>
                <a:ea typeface="楷体" panose="02010609060101010101" charset="-122"/>
                <a:cs typeface="Times New Roman" panose="02020603050405020304" pitchFamily="18" charset="0"/>
              </a:rPr>
              <a:t>是资产权重向量，</a:t>
            </a:r>
            <a:r>
              <a:rPr lang="en-US" altLang="zh-CN" dirty="0">
                <a:latin typeface="Times New Roman" panose="02020603050405020304" pitchFamily="18" charset="0"/>
                <a:ea typeface="楷体" panose="02010609060101010101" charset="-122"/>
                <a:cs typeface="Times New Roman" panose="02020603050405020304" pitchFamily="18" charset="0"/>
              </a:rPr>
              <a:t>r </a:t>
            </a:r>
            <a:r>
              <a:rPr lang="zh-CN" altLang="en-US" dirty="0">
                <a:latin typeface="Times New Roman" panose="02020603050405020304" pitchFamily="18" charset="0"/>
                <a:ea typeface="楷体" panose="02010609060101010101" charset="-122"/>
                <a:cs typeface="Times New Roman" panose="02020603050405020304" pitchFamily="18" charset="0"/>
              </a:rPr>
              <a:t>是资产回报率向量。</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w′μ</a:t>
            </a:r>
            <a:r>
              <a:rPr lang="zh-CN" altLang="en-US" dirty="0">
                <a:latin typeface="Times New Roman" panose="02020603050405020304" pitchFamily="18" charset="0"/>
                <a:ea typeface="楷体" panose="02010609060101010101" charset="-122"/>
                <a:cs typeface="Times New Roman" panose="02020603050405020304" pitchFamily="18" charset="0"/>
              </a:rPr>
              <a:t>表示投资组合的预期收益，</a:t>
            </a:r>
            <a:r>
              <a:rPr lang="en-US" altLang="zh-CN" dirty="0">
                <a:latin typeface="Times New Roman" panose="02020603050405020304" pitchFamily="18" charset="0"/>
                <a:ea typeface="楷体" panose="02010609060101010101" charset="-122"/>
                <a:cs typeface="Times New Roman" panose="02020603050405020304" pitchFamily="18" charset="0"/>
              </a:rPr>
              <a:t>μ</a:t>
            </a:r>
            <a:r>
              <a:rPr lang="zh-CN" altLang="en-US" dirty="0">
                <a:latin typeface="Times New Roman" panose="02020603050405020304" pitchFamily="18" charset="0"/>
                <a:ea typeface="楷体" panose="02010609060101010101" charset="-122"/>
                <a:cs typeface="Times New Roman" panose="02020603050405020304" pitchFamily="18" charset="0"/>
              </a:rPr>
              <a:t>是预期收益的向量。</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Var(w′r)</a:t>
            </a:r>
            <a:r>
              <a:rPr lang="zh-CN" altLang="en-US" dirty="0">
                <a:latin typeface="Times New Roman" panose="02020603050405020304" pitchFamily="18" charset="0"/>
                <a:ea typeface="楷体" panose="02010609060101010101" charset="-122"/>
                <a:cs typeface="Times New Roman" panose="02020603050405020304" pitchFamily="18" charset="0"/>
              </a:rPr>
              <a:t>是投资组合的方差，表示风险，</a:t>
            </a:r>
            <a:r>
              <a:rPr lang="en-US" altLang="zh-CN" dirty="0">
                <a:latin typeface="Times New Roman" panose="02020603050405020304" pitchFamily="18" charset="0"/>
                <a:ea typeface="楷体" panose="02010609060101010101" charset="-122"/>
                <a:cs typeface="Times New Roman" panose="02020603050405020304" pitchFamily="18" charset="0"/>
              </a:rPr>
              <a:t>Σ</a:t>
            </a:r>
            <a:r>
              <a:rPr lang="zh-CN" altLang="en-US" dirty="0">
                <a:latin typeface="Times New Roman" panose="02020603050405020304" pitchFamily="18" charset="0"/>
                <a:ea typeface="楷体" panose="02010609060101010101" charset="-122"/>
                <a:cs typeface="Times New Roman" panose="02020603050405020304" pitchFamily="18" charset="0"/>
              </a:rPr>
              <a:t>是资产回报的协方差矩阵。</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σ</a:t>
            </a:r>
            <a:r>
              <a:rPr lang="en-US" altLang="zh-CN" baseline="30000" dirty="0">
                <a:latin typeface="Times New Roman" panose="02020603050405020304" pitchFamily="18" charset="0"/>
                <a:ea typeface="楷体" panose="02010609060101010101" charset="-122"/>
                <a:cs typeface="Times New Roman" panose="02020603050405020304" pitchFamily="18" charset="0"/>
              </a:rPr>
              <a:t>2</a:t>
            </a:r>
            <a:r>
              <a:rPr lang="zh-CN" altLang="en-US" dirty="0">
                <a:latin typeface="Times New Roman" panose="02020603050405020304" pitchFamily="18" charset="0"/>
                <a:ea typeface="楷体" panose="02010609060101010101" charset="-122"/>
                <a:cs typeface="Times New Roman" panose="02020603050405020304" pitchFamily="18" charset="0"/>
              </a:rPr>
              <a:t>是允许的最大风险。</a:t>
            </a:r>
          </a:p>
        </p:txBody>
      </p:sp>
      <p:pic>
        <p:nvPicPr>
          <p:cNvPr id="14" name="图片 13"/>
          <p:cNvPicPr>
            <a:picLocks noChangeAspect="1"/>
          </p:cNvPicPr>
          <p:nvPr/>
        </p:nvPicPr>
        <p:blipFill>
          <a:blip r:embed="rId6"/>
          <a:stretch>
            <a:fillRect/>
          </a:stretch>
        </p:blipFill>
        <p:spPr>
          <a:xfrm>
            <a:off x="5602605" y="1873885"/>
            <a:ext cx="4008120" cy="995045"/>
          </a:xfrm>
          <a:prstGeom prst="rect">
            <a:avLst/>
          </a:prstGeom>
        </p:spPr>
      </p:pic>
      <p:pic>
        <p:nvPicPr>
          <p:cNvPr id="15" name="图片 14"/>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6120765" y="2747645"/>
            <a:ext cx="2971800" cy="704850"/>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5224145" y="3323590"/>
                <a:ext cx="4855210" cy="2618474"/>
              </a:xfrm>
              <a:prstGeom prst="rect">
                <a:avLst/>
              </a:prstGeom>
              <a:noFill/>
            </p:spPr>
            <p:txBody>
              <a:bodyPr wrap="square" rtlCol="0" anchor="t">
                <a:spAutoFit/>
              </a:bodyPr>
              <a:lstStyle/>
              <a:p>
                <a:pPr marL="342900" indent="-342900">
                  <a:buFont typeface="Arial" panose="020B0604020202020204" pitchFamily="34" charset="0"/>
                  <a:buChar char="•"/>
                </a:pPr>
                <a14:m>
                  <m:oMath xmlns:m="http://schemas.openxmlformats.org/officeDocument/2006/math">
                    <m:sSubSup>
                      <m:sSubSupPr>
                        <m:ctrlPr>
                          <a:rPr lang="en-US" altLang="zh-CN" i="1" dirty="0" smtClean="0">
                            <a:latin typeface="Cambria Math" panose="02040503050406030204" pitchFamily="18" charset="0"/>
                            <a:ea typeface="楷体" panose="02010609060101010101" charset="-122"/>
                            <a:cs typeface="Times New Roman" panose="02020603050405020304" pitchFamily="18" charset="0"/>
                          </a:rPr>
                        </m:ctrlPr>
                      </m:sSubSupPr>
                      <m:e>
                        <m:acc>
                          <m:accPr>
                            <m:chr m:val="̂"/>
                            <m:ctrlPr>
                              <a:rPr lang="en-US" altLang="zh-CN" i="1" dirty="0" smtClean="0">
                                <a:latin typeface="Cambria Math" panose="02040503050406030204" pitchFamily="18" charset="0"/>
                                <a:ea typeface="楷体" panose="02010609060101010101" charset="-122"/>
                                <a:cs typeface="Times New Roman" panose="02020603050405020304" pitchFamily="18" charset="0"/>
                              </a:rPr>
                            </m:ctrlPr>
                          </m:accPr>
                          <m:e>
                            <m:r>
                              <m:rPr>
                                <m:sty m:val="p"/>
                              </m:rPr>
                              <a:rPr lang="en-US" altLang="zh-CN" i="1" dirty="0">
                                <a:latin typeface="Cambria Math" panose="02040503050406030204" pitchFamily="18" charset="0"/>
                                <a:ea typeface="楷体" panose="02010609060101010101" charset="-122"/>
                                <a:cs typeface="Times New Roman" panose="02020603050405020304" pitchFamily="18" charset="0"/>
                              </a:rPr>
                              <m:t>w</m:t>
                            </m:r>
                          </m:e>
                        </m:acc>
                      </m:e>
                      <m:sub>
                        <m:r>
                          <m:rPr>
                            <m:sty m:val="p"/>
                          </m:rPr>
                          <a:rPr lang="en-US" altLang="zh-CN" i="1" dirty="0">
                            <a:latin typeface="Cambria Math" panose="02040503050406030204" pitchFamily="18" charset="0"/>
                            <a:ea typeface="楷体" panose="02010609060101010101" charset="-122"/>
                            <a:cs typeface="Times New Roman" panose="02020603050405020304" pitchFamily="18" charset="0"/>
                          </a:rPr>
                          <m:t>u</m:t>
                        </m:r>
                      </m:sub>
                      <m:sup>
                        <m:r>
                          <a:rPr lang="en-US" altLang="zh-CN" b="0" i="1" dirty="0" smtClean="0">
                            <a:latin typeface="Cambria Math" panose="02040503050406030204" pitchFamily="18" charset="0"/>
                            <a:ea typeface="楷体" panose="02010609060101010101" charset="-122"/>
                            <a:cs typeface="Times New Roman" panose="02020603050405020304" pitchFamily="18" charset="0"/>
                          </a:rPr>
                          <m:t>∗</m:t>
                        </m:r>
                      </m:sup>
                    </m:sSubSup>
                  </m:oMath>
                </a14:m>
                <a:r>
                  <a:rPr lang="zh-CN" altLang="en-US" dirty="0">
                    <a:latin typeface="Times New Roman" panose="02020603050405020304" pitchFamily="18" charset="0"/>
                    <a:ea typeface="楷体" panose="02010609060101010101" charset="-122"/>
                    <a:cs typeface="Times New Roman" panose="02020603050405020304" pitchFamily="18" charset="0"/>
                  </a:rPr>
                  <a:t>是通过</a:t>
                </a:r>
                <a:r>
                  <a:rPr lang="en-US" altLang="zh-CN" dirty="0">
                    <a:latin typeface="Times New Roman" panose="02020603050405020304" pitchFamily="18" charset="0"/>
                    <a:ea typeface="楷体" panose="02010609060101010101" charset="-122"/>
                    <a:cs typeface="Times New Roman" panose="02020603050405020304" pitchFamily="18" charset="0"/>
                  </a:rPr>
                  <a:t>Lasso</a:t>
                </a:r>
                <a:r>
                  <a:rPr lang="zh-CN" altLang="en-US" dirty="0">
                    <a:latin typeface="Times New Roman" panose="02020603050405020304" pitchFamily="18" charset="0"/>
                    <a:ea typeface="楷体" panose="02010609060101010101" charset="-122"/>
                    <a:cs typeface="Times New Roman" panose="02020603050405020304" pitchFamily="18" charset="0"/>
                  </a:rPr>
                  <a:t>回归得到的最优权重。</a:t>
                </a:r>
              </a:p>
              <a:p>
                <a:pPr marL="342900" indent="-34290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ea typeface="楷体" panose="02010609060101010101" charset="-122"/>
                            <a:cs typeface="Times New Roman" panose="02020603050405020304" pitchFamily="18" charset="0"/>
                          </a:rPr>
                        </m:ctrlPr>
                      </m:sSubPr>
                      <m:e>
                        <m:acc>
                          <m:accPr>
                            <m:chr m:val="̂"/>
                            <m:ctrlPr>
                              <a:rPr lang="en-US" altLang="zh-CN" i="1" smtClean="0">
                                <a:latin typeface="Cambria Math" panose="02040503050406030204" pitchFamily="18" charset="0"/>
                                <a:ea typeface="楷体" panose="02010609060101010101" charset="-122"/>
                                <a:cs typeface="Times New Roman" panose="02020603050405020304" pitchFamily="18" charset="0"/>
                              </a:rPr>
                            </m:ctrlPr>
                          </m:accPr>
                          <m:e>
                            <m:r>
                              <m:rPr>
                                <m:sty m:val="p"/>
                              </m:rPr>
                              <a:rPr lang="en-US" altLang="zh-CN" i="1">
                                <a:latin typeface="Cambria Math" panose="02040503050406030204" pitchFamily="18" charset="0"/>
                                <a:ea typeface="楷体" panose="02010609060101010101" charset="-122"/>
                                <a:cs typeface="Times New Roman" panose="02020603050405020304" pitchFamily="18" charset="0"/>
                              </a:rPr>
                              <m:t>r</m:t>
                            </m:r>
                          </m:e>
                        </m:acc>
                      </m:e>
                      <m:sub>
                        <m:r>
                          <m:rPr>
                            <m:sty m:val="p"/>
                          </m:rPr>
                          <a:rPr lang="en-US" altLang="zh-CN" i="1">
                            <a:latin typeface="Cambria Math" panose="02040503050406030204" pitchFamily="18" charset="0"/>
                            <a:ea typeface="楷体" panose="02010609060101010101" charset="-122"/>
                            <a:cs typeface="Times New Roman" panose="02020603050405020304" pitchFamily="18" charset="0"/>
                          </a:rPr>
                          <m:t>c</m:t>
                        </m:r>
                      </m:sub>
                    </m:sSub>
                  </m:oMath>
                </a14:m>
                <a:r>
                  <a:rPr lang="zh-CN" altLang="en-US" dirty="0">
                    <a:latin typeface="Times New Roman" panose="02020603050405020304" pitchFamily="18" charset="0"/>
                    <a:ea typeface="楷体" panose="02010609060101010101" charset="-122"/>
                    <a:cs typeface="Times New Roman" panose="02020603050405020304" pitchFamily="18" charset="0"/>
                  </a:rPr>
                  <a:t>是基于夏普比计算得到的预期收益。</a:t>
                </a:r>
              </a:p>
              <a:p>
                <a:pPr marL="342900" indent="-34290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ea typeface="楷体" panose="02010609060101010101" charset="-122"/>
                            <a:cs typeface="Times New Roman" panose="02020603050405020304" pitchFamily="18" charset="0"/>
                          </a:rPr>
                        </m:ctrlPr>
                      </m:sSubPr>
                      <m:e>
                        <m:acc>
                          <m:accPr>
                            <m:chr m:val="̂"/>
                            <m:ctrlPr>
                              <a:rPr lang="en-US" altLang="zh-CN" i="1" smtClean="0">
                                <a:latin typeface="Cambria Math" panose="02040503050406030204" pitchFamily="18" charset="0"/>
                                <a:ea typeface="楷体" panose="02010609060101010101" charset="-122"/>
                                <a:cs typeface="Times New Roman" panose="02020603050405020304" pitchFamily="18" charset="0"/>
                              </a:rPr>
                            </m:ctrlPr>
                          </m:accPr>
                          <m:e>
                            <m:r>
                              <a:rPr lang="en-US" altLang="zh-CN" b="0" i="1" smtClean="0">
                                <a:latin typeface="Cambria Math" panose="02040503050406030204" pitchFamily="18" charset="0"/>
                                <a:ea typeface="楷体" panose="02010609060101010101" charset="-122"/>
                                <a:cs typeface="Times New Roman" panose="02020603050405020304" pitchFamily="18" charset="0"/>
                              </a:rPr>
                              <m:t>𝑈</m:t>
                            </m:r>
                          </m:e>
                        </m:acc>
                      </m:e>
                      <m:sub>
                        <m:r>
                          <m:rPr>
                            <m:sty m:val="p"/>
                          </m:rPr>
                          <a:rPr lang="en-US" altLang="zh-CN" i="1">
                            <a:latin typeface="Cambria Math" panose="02040503050406030204" pitchFamily="18" charset="0"/>
                            <a:ea typeface="楷体" panose="02010609060101010101" charset="-122"/>
                            <a:cs typeface="Times New Roman" panose="02020603050405020304" pitchFamily="18" charset="0"/>
                          </a:rPr>
                          <m:t>t</m:t>
                        </m:r>
                      </m:sub>
                    </m:sSub>
                    <m:r>
                      <a:rPr lang="en-US" altLang="zh-CN" i="1">
                        <a:latin typeface="Cambria Math" panose="02040503050406030204" pitchFamily="18" charset="0"/>
                        <a:ea typeface="楷体" panose="02010609060101010101" charset="-122"/>
                        <a:cs typeface="Times New Roman" panose="02020603050405020304" pitchFamily="18" charset="0"/>
                      </a:rPr>
                      <m:t> </m:t>
                    </m:r>
                  </m:oMath>
                </a14:m>
                <a:r>
                  <a:rPr lang="zh-CN" altLang="en-US" dirty="0">
                    <a:latin typeface="Times New Roman" panose="02020603050405020304" pitchFamily="18" charset="0"/>
                    <a:ea typeface="楷体" panose="02010609060101010101" charset="-122"/>
                    <a:cs typeface="Times New Roman" panose="02020603050405020304" pitchFamily="18" charset="0"/>
                  </a:rPr>
                  <a:t>是残差项，即股票回报与异常投资组合回归后的残差。</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||w||</a:t>
                </a:r>
                <a:r>
                  <a:rPr lang="en-US" altLang="zh-CN" baseline="-25000" dirty="0">
                    <a:latin typeface="Times New Roman" panose="02020603050405020304" pitchFamily="18" charset="0"/>
                    <a:ea typeface="楷体" panose="02010609060101010101" charset="-122"/>
                    <a:cs typeface="Times New Roman" panose="02020603050405020304" pitchFamily="18" charset="0"/>
                  </a:rPr>
                  <a:t>1</a:t>
                </a:r>
                <a:r>
                  <a:rPr lang="zh-CN" altLang="en-US" dirty="0">
                    <a:latin typeface="Times New Roman" panose="02020603050405020304" pitchFamily="18" charset="0"/>
                    <a:ea typeface="楷体" panose="02010609060101010101" charset="-122"/>
                    <a:cs typeface="Times New Roman" panose="02020603050405020304" pitchFamily="18" charset="0"/>
                  </a:rPr>
                  <a:t>是权重向量的</a:t>
                </a:r>
                <a:r>
                  <a:rPr lang="en-US" altLang="zh-CN" dirty="0">
                    <a:latin typeface="Times New Roman" panose="02020603050405020304" pitchFamily="18" charset="0"/>
                    <a:ea typeface="楷体" panose="02010609060101010101" charset="-122"/>
                    <a:cs typeface="Times New Roman" panose="02020603050405020304" pitchFamily="18" charset="0"/>
                  </a:rPr>
                  <a:t>L</a:t>
                </a:r>
                <a:r>
                  <a:rPr lang="en-US" altLang="zh-CN" sz="1400" dirty="0">
                    <a:latin typeface="Times New Roman" panose="02020603050405020304" pitchFamily="18" charset="0"/>
                    <a:ea typeface="楷体" panose="02010609060101010101" charset="-122"/>
                    <a:cs typeface="Times New Roman" panose="02020603050405020304" pitchFamily="18" charset="0"/>
                  </a:rPr>
                  <a:t>1</a:t>
                </a:r>
                <a:r>
                  <a:rPr lang="zh-CN" altLang="en-US" dirty="0">
                    <a:latin typeface="Times New Roman" panose="02020603050405020304" pitchFamily="18" charset="0"/>
                    <a:ea typeface="楷体" panose="02010609060101010101" charset="-122"/>
                    <a:cs typeface="Times New Roman" panose="02020603050405020304" pitchFamily="18" charset="0"/>
                  </a:rPr>
                  <a:t>范数，即权重的绝对值之和。旨在向模型中引入稀疏性。</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λ</a:t>
                </a:r>
                <a:r>
                  <a:rPr lang="zh-CN" altLang="en-US" dirty="0">
                    <a:latin typeface="Times New Roman" panose="02020603050405020304" pitchFamily="18" charset="0"/>
                    <a:ea typeface="楷体" panose="02010609060101010101" charset="-122"/>
                    <a:cs typeface="Times New Roman" panose="02020603050405020304" pitchFamily="18" charset="0"/>
                  </a:rPr>
                  <a:t>是正则化参数，用于控制模型的复杂度和防止过拟合。</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charset="-122"/>
                    <a:cs typeface="Times New Roman" panose="02020603050405020304" pitchFamily="18" charset="0"/>
                  </a:rPr>
                  <a:t>c</a:t>
                </a:r>
                <a:r>
                  <a:rPr lang="zh-CN" altLang="en-US" dirty="0">
                    <a:latin typeface="Times New Roman" panose="02020603050405020304" pitchFamily="18" charset="0"/>
                    <a:ea typeface="楷体" panose="02010609060101010101" charset="-122"/>
                    <a:cs typeface="Times New Roman" panose="02020603050405020304" pitchFamily="18" charset="0"/>
                  </a:rPr>
                  <a:t>基于夏普比计算得出：</a:t>
                </a:r>
              </a:p>
            </p:txBody>
          </p:sp>
        </mc:Choice>
        <mc:Fallback xmlns="">
          <p:sp>
            <p:nvSpPr>
              <p:cNvPr id="17" name="文本框 16"/>
              <p:cNvSpPr txBox="1">
                <a:spLocks noRot="1" noChangeAspect="1" noMove="1" noResize="1" noEditPoints="1" noAdjustHandles="1" noChangeArrowheads="1" noChangeShapeType="1" noTextEdit="1"/>
              </p:cNvSpPr>
              <p:nvPr/>
            </p:nvSpPr>
            <p:spPr>
              <a:xfrm>
                <a:off x="5224145" y="3323590"/>
                <a:ext cx="4855210" cy="2618474"/>
              </a:xfrm>
              <a:prstGeom prst="rect">
                <a:avLst/>
              </a:prstGeom>
              <a:blipFill rotWithShape="1">
                <a:blip r:embed="rId8"/>
                <a:stretch>
                  <a:fillRect b="14"/>
                </a:stretch>
              </a:blipFill>
            </p:spPr>
            <p:txBody>
              <a:bodyPr/>
              <a:lstStyle/>
              <a:p>
                <a:r>
                  <a:rPr lang="zh-CN" altLang="en-US">
                    <a:noFill/>
                  </a:rPr>
                  <a:t> </a:t>
                </a:r>
              </a:p>
            </p:txBody>
          </p:sp>
        </mc:Fallback>
      </mc:AlternateContent>
      <p:pic>
        <p:nvPicPr>
          <p:cNvPr id="4" name="图片 3"/>
          <p:cNvPicPr>
            <a:picLocks noChangeAspect="1"/>
          </p:cNvPicPr>
          <p:nvPr/>
        </p:nvPicPr>
        <p:blipFill>
          <a:blip r:embed="rId9"/>
          <a:stretch>
            <a:fillRect/>
          </a:stretch>
        </p:blipFill>
        <p:spPr>
          <a:xfrm>
            <a:off x="6671310" y="5939682"/>
            <a:ext cx="2514600" cy="83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custDataLst>
              <p:tags r:id="rId1"/>
            </p:custDataLst>
          </p:nvPr>
        </p:nvSpPr>
        <p:spPr>
          <a:xfrm>
            <a:off x="368280" y="107339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3</a:t>
            </a:r>
          </a:p>
        </p:txBody>
      </p:sp>
      <p:sp>
        <p:nvSpPr>
          <p:cNvPr id="5" name="文本框 4"/>
          <p:cNvSpPr txBox="1"/>
          <p:nvPr/>
        </p:nvSpPr>
        <p:spPr>
          <a:xfrm>
            <a:off x="275590" y="1578610"/>
            <a:ext cx="4493895" cy="1476375"/>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对于调整变量</a:t>
            </a:r>
            <a:r>
              <a:rPr lang="en-US" altLang="zh-CN" dirty="0">
                <a:latin typeface="楷体" panose="02010609060101010101" charset="-122"/>
                <a:ea typeface="楷体" panose="02010609060101010101" charset="-122"/>
              </a:rPr>
              <a:t>λ</a:t>
            </a:r>
            <a:r>
              <a:rPr lang="zh-CN" altLang="en-US" dirty="0">
                <a:latin typeface="楷体" panose="02010609060101010101" charset="-122"/>
                <a:ea typeface="楷体" panose="02010609060101010101" charset="-122"/>
              </a:rPr>
              <a:t>，我们计算解决方案路径，以获得最小化风险与给定风险约束之间差异的调整变量。我们引入了</a:t>
            </a:r>
            <a:r>
              <a:rPr lang="en-US" altLang="zh-CN" dirty="0">
                <a:latin typeface="楷体" panose="02010609060101010101" charset="-122"/>
                <a:ea typeface="楷体" panose="02010609060101010101" charset="-122"/>
              </a:rPr>
              <a:t>10</a:t>
            </a:r>
            <a:r>
              <a:rPr lang="zh-CN" altLang="en-US" dirty="0">
                <a:latin typeface="楷体" panose="02010609060101010101" charset="-122"/>
                <a:ea typeface="楷体" panose="02010609060101010101" charset="-122"/>
              </a:rPr>
              <a:t>折交叉验证程序以避免过拟合。</a:t>
            </a:r>
          </a:p>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图中展示了不同</a:t>
            </a:r>
            <a:r>
              <a:rPr lang="en-US" altLang="zh-CN" dirty="0">
                <a:latin typeface="楷体" panose="02010609060101010101" charset="-122"/>
                <a:ea typeface="楷体" panose="02010609060101010101" charset="-122"/>
              </a:rPr>
              <a:t>λ</a:t>
            </a:r>
            <a:r>
              <a:rPr lang="zh-CN" altLang="en-US" dirty="0">
                <a:latin typeface="楷体" panose="02010609060101010101" charset="-122"/>
                <a:ea typeface="楷体" panose="02010609060101010101" charset="-122"/>
              </a:rPr>
              <a:t>值下投资组合的风险。</a:t>
            </a:r>
            <a:endParaRPr lang="en-US" altLang="zh-CN" dirty="0">
              <a:latin typeface="楷体" panose="02010609060101010101" charset="-122"/>
              <a:ea typeface="楷体" panose="02010609060101010101" charset="-122"/>
            </a:endParaRPr>
          </a:p>
        </p:txBody>
      </p:sp>
      <p:cxnSp>
        <p:nvCxnSpPr>
          <p:cNvPr id="40" name="直接连接符 39"/>
          <p:cNvCxnSpPr/>
          <p:nvPr>
            <p:custDataLst>
              <p:tags r:id="rId2"/>
            </p:custDataLst>
          </p:nvPr>
        </p:nvCxnSpPr>
        <p:spPr>
          <a:xfrm flipV="1">
            <a:off x="634104" y="1413931"/>
            <a:ext cx="4252595" cy="508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custDataLst>
              <p:tags r:id="rId3"/>
            </p:custDataLst>
          </p:nvPr>
        </p:nvSpPr>
        <p:spPr>
          <a:xfrm>
            <a:off x="798195" y="1028700"/>
            <a:ext cx="151257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步骤</a:t>
            </a:r>
            <a:r>
              <a:rPr lang="en-US" altLang="zh-CN" sz="2000" b="1" dirty="0">
                <a:latin typeface="楷体" panose="02010609060101010101" charset="-122"/>
                <a:ea typeface="楷体" panose="02010609060101010101" charset="-122"/>
                <a:cs typeface="Calibri" panose="020F0502020204030204" pitchFamily="34" charset="0"/>
              </a:rPr>
              <a:t>3</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4"/>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策略构建：异象投资组合与沪深</a:t>
            </a:r>
            <a:r>
              <a:rPr lang="en-US" altLang="zh-CN"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300</a:t>
            </a: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成分股的权重计算</a:t>
            </a:r>
          </a:p>
        </p:txBody>
      </p:sp>
      <p:sp>
        <p:nvSpPr>
          <p:cNvPr id="16" name="textbox 288"/>
          <p:cNvSpPr/>
          <p:nvPr>
            <p:custDataLst>
              <p:tags r:id="rId5"/>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29" name="直接连接符 28"/>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cxnSp>
        <p:nvCxnSpPr>
          <p:cNvPr id="21" name="直线连接符 20"/>
          <p:cNvCxnSpPr/>
          <p:nvPr/>
        </p:nvCxnSpPr>
        <p:spPr>
          <a:xfrm>
            <a:off x="5126672" y="1440923"/>
            <a:ext cx="4445" cy="5481320"/>
          </a:xfrm>
          <a:prstGeom prst="line">
            <a:avLst/>
          </a:prstGeom>
          <a:ln w="28575">
            <a:solidFill>
              <a:srgbClr val="1E4E79"/>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79695" y="1505585"/>
            <a:ext cx="4855210" cy="1198880"/>
          </a:xfrm>
          <a:prstGeom prst="rect">
            <a:avLst/>
          </a:prstGeom>
          <a:noFill/>
        </p:spPr>
        <p:txBody>
          <a:bodyPr wrap="square" rtlCol="0" anchor="t">
            <a:spAutoFit/>
          </a:bodyPr>
          <a:lstStyle/>
          <a:p>
            <a:pPr marL="342900" indent="-342900">
              <a:buFont typeface="Arial" panose="020B0604020202020204" pitchFamily="34" charset="0"/>
              <a:buChar char="•"/>
            </a:pPr>
            <a:r>
              <a:rPr lang="en-US" altLang="zh-CN"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Lasso</a:t>
            </a: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回归</a:t>
            </a:r>
            <a:r>
              <a:rPr lang="en-US" altLang="zh-CN"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然后我们使用</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LASSO</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回归来得到每只股票的权重，表示为</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w</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，并使用以下公式计算异常投资组合（因子）和股票的权重。</a:t>
            </a:r>
          </a:p>
        </p:txBody>
      </p:sp>
      <p:sp>
        <p:nvSpPr>
          <p:cNvPr id="3" name="rect"/>
          <p:cNvSpPr/>
          <p:nvPr>
            <p:custDataLst>
              <p:tags r:id="rId6"/>
            </p:custDataLst>
          </p:nvPr>
        </p:nvSpPr>
        <p:spPr>
          <a:xfrm>
            <a:off x="5259050" y="108482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4</a:t>
            </a:r>
          </a:p>
        </p:txBody>
      </p:sp>
      <p:cxnSp>
        <p:nvCxnSpPr>
          <p:cNvPr id="4" name="直接连接符 3"/>
          <p:cNvCxnSpPr/>
          <p:nvPr>
            <p:custDataLst>
              <p:tags r:id="rId7"/>
            </p:custDataLst>
          </p:nvPr>
        </p:nvCxnSpPr>
        <p:spPr>
          <a:xfrm flipV="1">
            <a:off x="5524874" y="1425361"/>
            <a:ext cx="4252595" cy="508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8"/>
            </p:custDataLst>
          </p:nvPr>
        </p:nvSpPr>
        <p:spPr>
          <a:xfrm>
            <a:off x="5845175" y="1049655"/>
            <a:ext cx="151257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步骤</a:t>
            </a:r>
            <a:r>
              <a:rPr lang="en-US" altLang="zh-CN" sz="2000" b="1" dirty="0">
                <a:latin typeface="楷体" panose="02010609060101010101" charset="-122"/>
                <a:ea typeface="楷体" panose="02010609060101010101" charset="-122"/>
                <a:cs typeface="Calibri" panose="020F0502020204030204" pitchFamily="34" charset="0"/>
              </a:rPr>
              <a:t>4</a:t>
            </a:r>
          </a:p>
        </p:txBody>
      </p:sp>
      <p:pic>
        <p:nvPicPr>
          <p:cNvPr id="975163949" name="图片 1"/>
          <p:cNvPicPr>
            <a:picLocks noChangeAspect="1"/>
          </p:cNvPicPr>
          <p:nvPr/>
        </p:nvPicPr>
        <p:blipFill>
          <a:blip r:embed="rId13">
            <a:clrChange>
              <a:clrFrom>
                <a:srgbClr val="FFFFFF">
                  <a:alpha val="100000"/>
                </a:srgbClr>
              </a:clrFrom>
              <a:clrTo>
                <a:srgbClr val="FFFFFF">
                  <a:alpha val="100000"/>
                  <a:alpha val="0"/>
                </a:srgbClr>
              </a:clrTo>
            </a:clrChange>
          </a:blip>
          <a:srcRect t="11299"/>
          <a:stretch>
            <a:fillRect/>
          </a:stretch>
        </p:blipFill>
        <p:spPr>
          <a:xfrm>
            <a:off x="5259070" y="2643505"/>
            <a:ext cx="5274310" cy="832485"/>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5224145" y="3475990"/>
                <a:ext cx="4855210" cy="2086725"/>
              </a:xfrm>
              <a:prstGeom prst="rect">
                <a:avLst/>
              </a:prstGeom>
              <a:noFill/>
            </p:spPr>
            <p:txBody>
              <a:bodyPr wrap="square" rtlCol="0" anchor="t">
                <a:spAutoFit/>
              </a:bodyPr>
              <a:lstStyle/>
              <a:p>
                <a:pPr marL="342900" indent="-342900">
                  <a:buFont typeface="Arial" panose="020B0604020202020204" pitchFamily="34" charset="0"/>
                  <a:buChar char="•"/>
                </a:pPr>
                <a14:m>
                  <m:oMath xmlns:m="http://schemas.openxmlformats.org/officeDocument/2006/math">
                    <m:acc>
                      <m:accPr>
                        <m:chr m:val="̂"/>
                        <m:ctrlPr>
                          <a:rPr lang="en-US" altLang="zh-CN" i="1" dirty="0" smtClean="0">
                            <a:latin typeface="Cambria Math" panose="02040503050406030204" pitchFamily="18" charset="0"/>
                            <a:ea typeface="楷体" panose="02010609060101010101" charset="-122"/>
                            <a:cs typeface="Times New Roman" panose="02020603050405020304" pitchFamily="18" charset="0"/>
                          </a:rPr>
                        </m:ctrlPr>
                      </m:accPr>
                      <m:e>
                        <m:sSub>
                          <m:sSubPr>
                            <m:ctrlPr>
                              <a:rPr lang="en-US" altLang="zh-CN" b="0" i="1" dirty="0" smtClean="0">
                                <a:latin typeface="Cambria Math" panose="02040503050406030204" pitchFamily="18" charset="0"/>
                                <a:ea typeface="楷体" panose="02010609060101010101" charset="-122"/>
                                <a:cs typeface="Times New Roman" panose="02020603050405020304" pitchFamily="18" charset="0"/>
                              </a:rPr>
                            </m:ctrlPr>
                          </m:sSubPr>
                          <m:e>
                            <m:r>
                              <m:rPr>
                                <m:sty m:val="p"/>
                              </m:rPr>
                              <a:rPr lang="en-US" altLang="zh-CN" i="1" dirty="0">
                                <a:latin typeface="Cambria Math" panose="02040503050406030204" pitchFamily="18" charset="0"/>
                                <a:ea typeface="楷体" panose="02010609060101010101" charset="-122"/>
                                <a:cs typeface="Times New Roman" panose="02020603050405020304" pitchFamily="18" charset="0"/>
                              </a:rPr>
                              <m:t>w</m:t>
                            </m:r>
                          </m:e>
                          <m:sub>
                            <m:r>
                              <a:rPr lang="en-US" altLang="zh-CN" b="0" i="1" dirty="0" smtClean="0">
                                <a:latin typeface="Cambria Math" panose="02040503050406030204" pitchFamily="18" charset="0"/>
                                <a:ea typeface="楷体" panose="02010609060101010101" charset="-122"/>
                                <a:cs typeface="Times New Roman" panose="02020603050405020304" pitchFamily="18" charset="0"/>
                              </a:rPr>
                              <m:t>𝑎𝑙𝑙</m:t>
                            </m:r>
                          </m:sub>
                        </m:sSub>
                      </m:e>
                    </m:acc>
                  </m:oMath>
                </a14:m>
                <a:r>
                  <a:rPr lang="zh-CN" altLang="en-US" dirty="0">
                    <a:latin typeface="Times New Roman" panose="02020603050405020304" pitchFamily="18" charset="0"/>
                    <a:ea typeface="楷体" panose="02010609060101010101" charset="-122"/>
                    <a:cs typeface="Times New Roman" panose="02020603050405020304" pitchFamily="18" charset="0"/>
                  </a:rPr>
                  <a:t>表示整体的权重向量，它包括了因子（异象投资组合）的权重</a:t>
                </a:r>
                <a14:m>
                  <m:oMath xmlns:m="http://schemas.openxmlformats.org/officeDocument/2006/math">
                    <m:acc>
                      <m:accPr>
                        <m:chr m:val="̂"/>
                        <m:ctrlPr>
                          <a:rPr lang="en-US" altLang="zh-CN" i="1" dirty="0">
                            <a:latin typeface="Cambria Math" panose="02040503050406030204" pitchFamily="18" charset="0"/>
                            <a:ea typeface="楷体" panose="02010609060101010101" charset="-122"/>
                            <a:cs typeface="Times New Roman" panose="02020603050405020304" pitchFamily="18" charset="0"/>
                          </a:rPr>
                        </m:ctrlPr>
                      </m:accPr>
                      <m:e>
                        <m:sSub>
                          <m:sSubPr>
                            <m:ctrlPr>
                              <a:rPr lang="en-US" altLang="zh-CN" i="1" dirty="0">
                                <a:latin typeface="Cambria Math" panose="02040503050406030204" pitchFamily="18" charset="0"/>
                                <a:ea typeface="楷体" panose="02010609060101010101" charset="-122"/>
                                <a:cs typeface="Times New Roman" panose="02020603050405020304" pitchFamily="18" charset="0"/>
                              </a:rPr>
                            </m:ctrlPr>
                          </m:sSubPr>
                          <m:e>
                            <m:r>
                              <m:rPr>
                                <m:sty m:val="p"/>
                              </m:rPr>
                              <a:rPr lang="en-US" altLang="zh-CN" i="1" dirty="0">
                                <a:latin typeface="Cambria Math" panose="02040503050406030204" pitchFamily="18" charset="0"/>
                                <a:ea typeface="楷体" panose="02010609060101010101" charset="-122"/>
                                <a:cs typeface="Times New Roman" panose="02020603050405020304" pitchFamily="18" charset="0"/>
                              </a:rPr>
                              <m:t>w</m:t>
                            </m:r>
                          </m:e>
                          <m:sub>
                            <m:r>
                              <a:rPr lang="en-US" altLang="zh-CN" b="0" i="1" dirty="0" smtClean="0">
                                <a:latin typeface="Cambria Math" panose="02040503050406030204" pitchFamily="18" charset="0"/>
                                <a:ea typeface="楷体" panose="02010609060101010101" charset="-122"/>
                                <a:cs typeface="Times New Roman" panose="02020603050405020304" pitchFamily="18" charset="0"/>
                              </a:rPr>
                              <m:t>𝑓</m:t>
                            </m:r>
                          </m:sub>
                        </m:sSub>
                      </m:e>
                    </m:acc>
                  </m:oMath>
                </a14:m>
                <a:r>
                  <a:rPr lang="zh-CN" altLang="en-US" dirty="0">
                    <a:latin typeface="Times New Roman" panose="02020603050405020304" pitchFamily="18" charset="0"/>
                    <a:ea typeface="楷体" panose="02010609060101010101" charset="-122"/>
                    <a:cs typeface="Times New Roman" panose="02020603050405020304" pitchFamily="18" charset="0"/>
                  </a:rPr>
                  <a:t>和个股的权重</a:t>
                </a:r>
                <a:r>
                  <a:rPr lang="en-US" altLang="zh-CN" dirty="0">
                    <a:latin typeface="Times New Roman" panose="02020603050405020304" pitchFamily="18" charset="0"/>
                    <a:ea typeface="楷体" panose="02010609060101010101" charset="-122"/>
                    <a:cs typeface="Times New Roman" panose="02020603050405020304" pitchFamily="18" charset="0"/>
                  </a:rPr>
                  <a:t> </a:t>
                </a:r>
                <a14:m>
                  <m:oMath xmlns:m="http://schemas.openxmlformats.org/officeDocument/2006/math">
                    <m:acc>
                      <m:accPr>
                        <m:chr m:val="̂"/>
                        <m:ctrlPr>
                          <a:rPr lang="en-US" altLang="zh-CN" i="1" dirty="0">
                            <a:latin typeface="Cambria Math" panose="02040503050406030204" pitchFamily="18" charset="0"/>
                            <a:ea typeface="楷体" panose="02010609060101010101" charset="-122"/>
                            <a:cs typeface="Times New Roman" panose="02020603050405020304" pitchFamily="18" charset="0"/>
                          </a:rPr>
                        </m:ctrlPr>
                      </m:accPr>
                      <m:e>
                        <m:r>
                          <a:rPr lang="en-US" altLang="zh-CN" b="0" i="1" dirty="0" smtClean="0">
                            <a:latin typeface="Cambria Math" panose="02040503050406030204" pitchFamily="18" charset="0"/>
                            <a:ea typeface="楷体" panose="02010609060101010101" charset="-122"/>
                            <a:cs typeface="Times New Roman" panose="02020603050405020304" pitchFamily="18" charset="0"/>
                          </a:rPr>
                          <m:t>𝑤</m:t>
                        </m:r>
                      </m:e>
                    </m:acc>
                    <m:r>
                      <a:rPr lang="en-US" altLang="zh-CN" i="1" dirty="0">
                        <a:latin typeface="Cambria Math" panose="02040503050406030204" pitchFamily="18" charset="0"/>
                        <a:ea typeface="楷体" panose="02010609060101010101" charset="-122"/>
                        <a:cs typeface="Times New Roman" panose="02020603050405020304" pitchFamily="18" charset="0"/>
                      </a:rPr>
                      <m:t> </m:t>
                    </m:r>
                  </m:oMath>
                </a14:m>
                <a:r>
                  <a:rPr lang="zh-CN" altLang="en-US" dirty="0">
                    <a:latin typeface="Times New Roman" panose="02020603050405020304" pitchFamily="18" charset="0"/>
                    <a:ea typeface="楷体" panose="02010609060101010101" charset="-122"/>
                    <a:cs typeface="Times New Roman" panose="02020603050405020304" pitchFamily="18" charset="0"/>
                  </a:rPr>
                  <a:t>。</a:t>
                </a:r>
              </a:p>
              <a:p>
                <a:pPr marL="342900" indent="-342900">
                  <a:buFont typeface="Arial" panose="020B0604020202020204" pitchFamily="34" charset="0"/>
                  <a:buChar char="•"/>
                </a:pPr>
                <a:r>
                  <a:rPr lang="en-US" altLang="zh-CN" dirty="0">
                    <a:latin typeface="Times New Roman" panose="02020603050405020304" pitchFamily="18" charset="0"/>
                    <a:ea typeface="楷体" panose="02010609060101010101" charset="-122"/>
                    <a:cs typeface="Times New Roman" panose="02020603050405020304" pitchFamily="18" charset="0"/>
                  </a:rPr>
                  <a:t>σ </a:t>
                </a:r>
                <a:r>
                  <a:rPr lang="zh-CN" altLang="en-US" dirty="0">
                    <a:latin typeface="Times New Roman" panose="02020603050405020304" pitchFamily="18" charset="0"/>
                    <a:ea typeface="楷体" panose="02010609060101010101" charset="-122"/>
                    <a:cs typeface="Times New Roman" panose="02020603050405020304" pitchFamily="18" charset="0"/>
                  </a:rPr>
                  <a:t>是风险约束。</a:t>
                </a:r>
              </a:p>
              <a:p>
                <a:pPr marL="342900" indent="-342900">
                  <a:buFont typeface="Arial" panose="020B0604020202020204" pitchFamily="34" charset="0"/>
                  <a:buChar char="•"/>
                </a:pPr>
                <a14:m>
                  <m:oMath xmlns:m="http://schemas.openxmlformats.org/officeDocument/2006/math">
                    <m:acc>
                      <m:accPr>
                        <m:chr m:val="̂"/>
                        <m:ctrlPr>
                          <a:rPr lang="en-US" altLang="zh-CN" i="1" dirty="0" smtClean="0">
                            <a:latin typeface="Cambria Math" panose="02040503050406030204" pitchFamily="18" charset="0"/>
                            <a:ea typeface="楷体" panose="02010609060101010101" charset="-122"/>
                            <a:cs typeface="Times New Roman" panose="02020603050405020304" pitchFamily="18" charset="0"/>
                          </a:rPr>
                        </m:ctrlPr>
                      </m:accPr>
                      <m:e>
                        <m:r>
                          <m:rPr>
                            <m:sty m:val="p"/>
                          </m:rPr>
                          <a:rPr lang="en-US" altLang="zh-CN" i="1" dirty="0">
                            <a:latin typeface="Cambria Math" panose="02040503050406030204" pitchFamily="18" charset="0"/>
                            <a:ea typeface="楷体" panose="02010609060101010101" charset="-122"/>
                            <a:cs typeface="Times New Roman" panose="02020603050405020304" pitchFamily="18" charset="0"/>
                          </a:rPr>
                          <m:t>β</m:t>
                        </m:r>
                      </m:e>
                    </m:acc>
                    <m:r>
                      <a:rPr lang="en-US" altLang="zh-CN" b="0" i="0" dirty="0" smtClean="0">
                        <a:latin typeface="Cambria Math" panose="02040503050406030204" pitchFamily="18" charset="0"/>
                        <a:ea typeface="楷体" panose="02010609060101010101" charset="-122"/>
                        <a:cs typeface="Times New Roman" panose="02020603050405020304" pitchFamily="18" charset="0"/>
                      </a:rPr>
                      <m:t>′</m:t>
                    </m:r>
                  </m:oMath>
                </a14:m>
                <a:r>
                  <a:rPr lang="zh-CN" altLang="en-US" dirty="0">
                    <a:latin typeface="Times New Roman" panose="02020603050405020304" pitchFamily="18" charset="0"/>
                    <a:ea typeface="楷体" panose="02010609060101010101" charset="-122"/>
                    <a:cs typeface="Times New Roman" panose="02020603050405020304" pitchFamily="18" charset="0"/>
                  </a:rPr>
                  <a:t>是股票对因子回归的系数，表示股票收益对因子收益的敏感度。</a:t>
                </a:r>
              </a:p>
              <a:p>
                <a:pPr marL="342900" indent="-342900">
                  <a:buFont typeface="Arial" panose="020B0604020202020204" pitchFamily="34" charset="0"/>
                  <a:buChar char="•"/>
                </a:pPr>
                <a:endParaRPr lang="zh-CN" altLang="en-US" dirty="0">
                  <a:latin typeface="Times New Roman" panose="02020603050405020304" pitchFamily="18" charset="0"/>
                  <a:ea typeface="楷体" panose="02010609060101010101"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224145" y="3475990"/>
                <a:ext cx="4855210" cy="2086725"/>
              </a:xfrm>
              <a:prstGeom prst="rect">
                <a:avLst/>
              </a:prstGeom>
              <a:blipFill rotWithShape="1">
                <a:blip r:embed="rId14"/>
                <a:stretch>
                  <a:fillRect b="6"/>
                </a:stretch>
              </a:blipFill>
            </p:spPr>
            <p:txBody>
              <a:bodyPr/>
              <a:lstStyle/>
              <a:p>
                <a:r>
                  <a:rPr lang="zh-CN" altLang="en-US">
                    <a:noFill/>
                  </a:rPr>
                  <a:t> </a:t>
                </a:r>
              </a:p>
            </p:txBody>
          </p:sp>
        </mc:Fallback>
      </mc:AlternateContent>
      <p:sp>
        <p:nvSpPr>
          <p:cNvPr id="12" name="rect"/>
          <p:cNvSpPr/>
          <p:nvPr>
            <p:custDataLst>
              <p:tags r:id="rId9"/>
            </p:custDataLst>
          </p:nvPr>
        </p:nvSpPr>
        <p:spPr>
          <a:xfrm>
            <a:off x="5287625" y="5362818"/>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5</a:t>
            </a:r>
          </a:p>
        </p:txBody>
      </p:sp>
      <p:cxnSp>
        <p:nvCxnSpPr>
          <p:cNvPr id="19" name="直接连接符 18"/>
          <p:cNvCxnSpPr/>
          <p:nvPr>
            <p:custDataLst>
              <p:tags r:id="rId10"/>
            </p:custDataLst>
          </p:nvPr>
        </p:nvCxnSpPr>
        <p:spPr>
          <a:xfrm flipV="1">
            <a:off x="5553449" y="5703356"/>
            <a:ext cx="4252595" cy="508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1"/>
            </p:custDataLst>
          </p:nvPr>
        </p:nvSpPr>
        <p:spPr>
          <a:xfrm>
            <a:off x="5873750" y="5327650"/>
            <a:ext cx="151257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步骤</a:t>
            </a:r>
            <a:r>
              <a:rPr lang="en-US" altLang="zh-CN" sz="2000" b="1" dirty="0">
                <a:latin typeface="楷体" panose="02010609060101010101" charset="-122"/>
                <a:ea typeface="楷体" panose="02010609060101010101" charset="-122"/>
                <a:cs typeface="Calibri" panose="020F0502020204030204" pitchFamily="34" charset="0"/>
              </a:rPr>
              <a:t>5</a:t>
            </a:r>
          </a:p>
        </p:txBody>
      </p:sp>
      <p:sp>
        <p:nvSpPr>
          <p:cNvPr id="22" name="文本框 21"/>
          <p:cNvSpPr txBox="1"/>
          <p:nvPr/>
        </p:nvSpPr>
        <p:spPr>
          <a:xfrm>
            <a:off x="5285740" y="5820410"/>
            <a:ext cx="4493895" cy="92202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latin typeface="楷体" panose="02010609060101010101" charset="-122"/>
                <a:ea typeface="楷体" panose="02010609060101010101" charset="-122"/>
              </a:rPr>
              <a:t>计算下一期（</a:t>
            </a:r>
            <a:r>
              <a:rPr lang="en-US" altLang="zh-CN" dirty="0">
                <a:latin typeface="楷体" panose="02010609060101010101" charset="-122"/>
                <a:ea typeface="楷体" panose="02010609060101010101" charset="-122"/>
              </a:rPr>
              <a:t>t+1</a:t>
            </a:r>
            <a:r>
              <a:rPr lang="zh-CN" altLang="en-US" dirty="0">
                <a:latin typeface="楷体" panose="02010609060101010101" charset="-122"/>
                <a:ea typeface="楷体" panose="02010609060101010101" charset="-122"/>
              </a:rPr>
              <a:t>）的回报，以获得最终投资组合的收益率时间序列。</a:t>
            </a:r>
          </a:p>
          <a:p>
            <a:pPr indent="0">
              <a:buFont typeface="Arial" panose="020B0604020202020204" pitchFamily="34" charset="0"/>
              <a:buNone/>
            </a:pPr>
            <a:endParaRPr lang="en-US" altLang="zh-CN" dirty="0">
              <a:latin typeface="楷体" panose="02010609060101010101" charset="-122"/>
              <a:ea typeface="楷体" panose="02010609060101010101" charset="-122"/>
            </a:endParaRPr>
          </a:p>
        </p:txBody>
      </p:sp>
      <p:pic>
        <p:nvPicPr>
          <p:cNvPr id="7" name="图片 6"/>
          <p:cNvPicPr>
            <a:picLocks noChangeAspect="1"/>
          </p:cNvPicPr>
          <p:nvPr/>
        </p:nvPicPr>
        <p:blipFill>
          <a:blip r:embed="rId15">
            <a:clrChange>
              <a:clrFrom>
                <a:srgbClr val="FFFFFF">
                  <a:alpha val="100000"/>
                </a:srgbClr>
              </a:clrFrom>
              <a:clrTo>
                <a:srgbClr val="FFFFFF">
                  <a:alpha val="100000"/>
                  <a:alpha val="0"/>
                </a:srgbClr>
              </a:clrTo>
            </a:clrChange>
          </a:blip>
          <a:stretch>
            <a:fillRect/>
          </a:stretch>
        </p:blipFill>
        <p:spPr>
          <a:xfrm>
            <a:off x="506730" y="3103245"/>
            <a:ext cx="4031615" cy="37712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68280" y="137438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1</a:t>
            </a:r>
          </a:p>
        </p:txBody>
      </p:sp>
      <p:cxnSp>
        <p:nvCxnSpPr>
          <p:cNvPr id="40" name="直接连接符 39"/>
          <p:cNvCxnSpPr/>
          <p:nvPr/>
        </p:nvCxnSpPr>
        <p:spPr>
          <a:xfrm flipV="1">
            <a:off x="634104" y="1706794"/>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98138" y="1329968"/>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结果展示</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策略构建：最终投资组合的指标计算结果</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29" name="直接连接符 28"/>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graphicFrame>
        <p:nvGraphicFramePr>
          <p:cNvPr id="8" name="表格 7"/>
          <p:cNvGraphicFramePr/>
          <p:nvPr>
            <p:custDataLst>
              <p:tags r:id="rId3"/>
            </p:custDataLst>
            <p:extLst>
              <p:ext uri="{D42A27DB-BD31-4B8C-83A1-F6EECF244321}">
                <p14:modId xmlns:p14="http://schemas.microsoft.com/office/powerpoint/2010/main" val="2197582870"/>
              </p:ext>
            </p:extLst>
          </p:nvPr>
        </p:nvGraphicFramePr>
        <p:xfrm>
          <a:off x="557530" y="2549525"/>
          <a:ext cx="8990440" cy="2700020"/>
        </p:xfrm>
        <a:graphic>
          <a:graphicData uri="http://schemas.openxmlformats.org/drawingml/2006/table">
            <a:tbl>
              <a:tblPr firstRow="1" bandRow="1">
                <a:tableStyleId>{5C22544A-7EE6-4342-B048-85BDC9FD1C3A}</a:tableStyleId>
              </a:tblPr>
              <a:tblGrid>
                <a:gridCol w="1228090">
                  <a:extLst>
                    <a:ext uri="{9D8B030D-6E8A-4147-A177-3AD203B41FA5}">
                      <a16:colId xmlns:a16="http://schemas.microsoft.com/office/drawing/2014/main" val="20000"/>
                    </a:ext>
                  </a:extLst>
                </a:gridCol>
                <a:gridCol w="1101725">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gridCol w="1101725">
                  <a:extLst>
                    <a:ext uri="{9D8B030D-6E8A-4147-A177-3AD203B41FA5}">
                      <a16:colId xmlns:a16="http://schemas.microsoft.com/office/drawing/2014/main" val="20003"/>
                    </a:ext>
                  </a:extLst>
                </a:gridCol>
                <a:gridCol w="1101725">
                  <a:extLst>
                    <a:ext uri="{9D8B030D-6E8A-4147-A177-3AD203B41FA5}">
                      <a16:colId xmlns:a16="http://schemas.microsoft.com/office/drawing/2014/main" val="20004"/>
                    </a:ext>
                  </a:extLst>
                </a:gridCol>
                <a:gridCol w="1101725">
                  <a:extLst>
                    <a:ext uri="{9D8B030D-6E8A-4147-A177-3AD203B41FA5}">
                      <a16:colId xmlns:a16="http://schemas.microsoft.com/office/drawing/2014/main" val="20005"/>
                    </a:ext>
                  </a:extLst>
                </a:gridCol>
                <a:gridCol w="1101725">
                  <a:extLst>
                    <a:ext uri="{9D8B030D-6E8A-4147-A177-3AD203B41FA5}">
                      <a16:colId xmlns:a16="http://schemas.microsoft.com/office/drawing/2014/main" val="20006"/>
                    </a:ext>
                  </a:extLst>
                </a:gridCol>
                <a:gridCol w="1152000">
                  <a:extLst>
                    <a:ext uri="{9D8B030D-6E8A-4147-A177-3AD203B41FA5}">
                      <a16:colId xmlns:a16="http://schemas.microsoft.com/office/drawing/2014/main" val="20007"/>
                    </a:ext>
                  </a:extLst>
                </a:gridCol>
              </a:tblGrid>
              <a:tr h="749300">
                <a:tc>
                  <a:txBody>
                    <a:bodyPr/>
                    <a:lstStyle/>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因子名称</a:t>
                      </a:r>
                    </a:p>
                  </a:txBody>
                  <a:tcPr marL="101917" marR="101917" marT="76517" marB="76517" anchor="ctr">
                    <a:solidFill>
                      <a:srgbClr val="1E4E79"/>
                    </a:solidFill>
                  </a:tcPr>
                </a:tc>
                <a:tc>
                  <a:txBody>
                    <a:bodyPr/>
                    <a:lstStyle/>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年化</a:t>
                      </a:r>
                    </a:p>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收益率</a:t>
                      </a:r>
                    </a:p>
                  </a:txBody>
                  <a:tcPr marL="101917" marR="101917" marT="76517" marB="76517" anchor="ctr">
                    <a:solidFill>
                      <a:srgbClr val="1E4E79"/>
                    </a:solidFill>
                  </a:tcPr>
                </a:tc>
                <a:tc>
                  <a:txBody>
                    <a:bodyPr/>
                    <a:lstStyle/>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年化</a:t>
                      </a:r>
                    </a:p>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标准差</a:t>
                      </a:r>
                    </a:p>
                  </a:txBody>
                  <a:tcPr marL="101917" marR="101917" marT="76517" marB="76517" anchor="ctr">
                    <a:solidFill>
                      <a:srgbClr val="1E4E79"/>
                    </a:solidFill>
                  </a:tcPr>
                </a:tc>
                <a:tc>
                  <a:txBody>
                    <a:bodyPr/>
                    <a:lstStyle/>
                    <a:p>
                      <a:pPr algn="ctr">
                        <a:lnSpc>
                          <a:spcPct val="100000"/>
                        </a:lnSpc>
                      </a:pPr>
                      <a:r>
                        <a:rPr lang="en-US" altLang="zh-CN" sz="1600" b="1" i="0">
                          <a:solidFill>
                            <a:schemeClr val="bg1"/>
                          </a:solidFill>
                          <a:latin typeface="Times New Roman" panose="02020603050405020304" pitchFamily="18" charset="0"/>
                          <a:ea typeface="楷体" panose="02010609060101010101" charset="-122"/>
                          <a:cs typeface="Times New Roman" panose="02020603050405020304" pitchFamily="18" charset="0"/>
                        </a:rPr>
                        <a:t>t</a:t>
                      </a:r>
                      <a:r>
                        <a:rPr lang="zh-CN" altLang="en-US" sz="1600" b="1" i="0">
                          <a:solidFill>
                            <a:schemeClr val="bg1"/>
                          </a:solidFill>
                          <a:latin typeface="Times New Roman" panose="02020603050405020304" pitchFamily="18" charset="0"/>
                          <a:ea typeface="楷体" panose="02010609060101010101" charset="-122"/>
                          <a:cs typeface="Times New Roman" panose="02020603050405020304" pitchFamily="18" charset="0"/>
                        </a:rPr>
                        <a:t>统计量</a:t>
                      </a:r>
                    </a:p>
                  </a:txBody>
                  <a:tcPr marL="101917" marR="101917" marT="76517" marB="76517" anchor="ctr">
                    <a:solidFill>
                      <a:srgbClr val="1E4E79"/>
                    </a:solidFill>
                  </a:tcPr>
                </a:tc>
                <a:tc>
                  <a:txBody>
                    <a:bodyPr/>
                    <a:lstStyle/>
                    <a:p>
                      <a:pPr algn="ctr">
                        <a:lnSpc>
                          <a:spcPct val="100000"/>
                        </a:lnSpc>
                      </a:pPr>
                      <a:r>
                        <a:rPr lang="en-US" altLang="zh-CN" sz="1600" b="1" i="0">
                          <a:solidFill>
                            <a:schemeClr val="bg1"/>
                          </a:solidFill>
                          <a:latin typeface="Times New Roman" panose="02020603050405020304" pitchFamily="18" charset="0"/>
                          <a:ea typeface="楷体" panose="02010609060101010101" charset="-122"/>
                          <a:cs typeface="Times New Roman" panose="02020603050405020304" pitchFamily="18" charset="0"/>
                        </a:rPr>
                        <a:t>p</a:t>
                      </a:r>
                      <a:r>
                        <a:rPr lang="zh-CN" altLang="en-US" sz="1600" b="1" i="0">
                          <a:solidFill>
                            <a:schemeClr val="bg1"/>
                          </a:solidFill>
                          <a:latin typeface="Times New Roman" panose="02020603050405020304" pitchFamily="18" charset="0"/>
                          <a:ea typeface="楷体" panose="02010609060101010101" charset="-122"/>
                          <a:cs typeface="Times New Roman" panose="02020603050405020304" pitchFamily="18" charset="0"/>
                        </a:rPr>
                        <a:t>值</a:t>
                      </a:r>
                    </a:p>
                  </a:txBody>
                  <a:tcPr marL="101917" marR="101917" marT="76517" marB="76517" anchor="ctr">
                    <a:solidFill>
                      <a:srgbClr val="1E4E79"/>
                    </a:solidFill>
                  </a:tcPr>
                </a:tc>
                <a:tc>
                  <a:txBody>
                    <a:bodyPr/>
                    <a:lstStyle/>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年化</a:t>
                      </a:r>
                    </a:p>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夏普比</a:t>
                      </a:r>
                    </a:p>
                  </a:txBody>
                  <a:tcPr marL="101917" marR="101917" marT="76517" marB="76517" anchor="ctr">
                    <a:solidFill>
                      <a:srgbClr val="1E4E79"/>
                    </a:solidFill>
                  </a:tcPr>
                </a:tc>
                <a:tc>
                  <a:txBody>
                    <a:bodyPr/>
                    <a:lstStyle/>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最大</a:t>
                      </a:r>
                    </a:p>
                    <a:p>
                      <a:pPr algn="ctr">
                        <a:lnSpc>
                          <a:spcPct val="100000"/>
                        </a:lnSpc>
                      </a:pPr>
                      <a:r>
                        <a:rPr lang="zh-CN" altLang="en-US" sz="1600" b="1" i="0">
                          <a:solidFill>
                            <a:schemeClr val="bg1"/>
                          </a:solidFill>
                          <a:latin typeface="Times New Roman" panose="02020603050405020304" pitchFamily="18" charset="0"/>
                          <a:ea typeface="楷体" panose="02010609060101010101" charset="-122"/>
                        </a:rPr>
                        <a:t>回撤率</a:t>
                      </a:r>
                    </a:p>
                  </a:txBody>
                  <a:tcPr marL="101917" marR="101917" marT="76517" marB="76517" anchor="ctr">
                    <a:solidFill>
                      <a:srgbClr val="1E4E79"/>
                    </a:solidFill>
                  </a:tcPr>
                </a:tc>
                <a:tc>
                  <a:txBody>
                    <a:bodyPr/>
                    <a:lstStyle/>
                    <a:p>
                      <a:pPr algn="ctr">
                        <a:lnSpc>
                          <a:spcPct val="100000"/>
                        </a:lnSpc>
                        <a:buNone/>
                      </a:pPr>
                      <a:r>
                        <a:rPr lang="zh-CN" altLang="en-US" sz="1600" b="1" i="0" dirty="0">
                          <a:solidFill>
                            <a:schemeClr val="bg1"/>
                          </a:solidFill>
                          <a:latin typeface="Times New Roman" panose="02020603050405020304" pitchFamily="18" charset="0"/>
                          <a:ea typeface="楷体" panose="02010609060101010101" charset="-122"/>
                        </a:rPr>
                        <a:t>超额</a:t>
                      </a:r>
                    </a:p>
                    <a:p>
                      <a:pPr algn="ctr">
                        <a:lnSpc>
                          <a:spcPct val="100000"/>
                        </a:lnSpc>
                        <a:buNone/>
                      </a:pPr>
                      <a:r>
                        <a:rPr lang="zh-CN" altLang="en-US" sz="1600" b="1" i="0" dirty="0">
                          <a:solidFill>
                            <a:schemeClr val="bg1"/>
                          </a:solidFill>
                          <a:latin typeface="Times New Roman" panose="02020603050405020304" pitchFamily="18" charset="0"/>
                          <a:ea typeface="楷体" panose="02010609060101010101" charset="-122"/>
                        </a:rPr>
                        <a:t>收益率</a:t>
                      </a:r>
                    </a:p>
                  </a:txBody>
                  <a:tcPr marL="101917" marR="101917" marT="76517" marB="76517" anchor="ctr">
                    <a:solidFill>
                      <a:srgbClr val="1E4E79"/>
                    </a:solidFill>
                  </a:tcPr>
                </a:tc>
                <a:extLst>
                  <a:ext uri="{0D108BD9-81ED-4DB2-BD59-A6C34878D82A}">
                    <a16:rowId xmlns:a16="http://schemas.microsoft.com/office/drawing/2014/main" val="10000"/>
                  </a:ext>
                </a:extLst>
              </a:tr>
              <a:tr h="975360">
                <a:tc>
                  <a:txBody>
                    <a:bodyPr/>
                    <a:lstStyle/>
                    <a:p>
                      <a:pPr algn="ctr">
                        <a:lnSpc>
                          <a:spcPct val="100000"/>
                        </a:lnSpc>
                      </a:pPr>
                      <a:r>
                        <a:rPr lang="en-US" altLang="zh-CN" sz="1600" b="1" i="0" dirty="0">
                          <a:solidFill>
                            <a:srgbClr val="060607"/>
                          </a:solidFill>
                          <a:latin typeface="Times New Roman" panose="02020603050405020304" pitchFamily="18" charset="0"/>
                          <a:ea typeface="楷体" panose="02010609060101010101" charset="-122"/>
                        </a:rPr>
                        <a:t>Ami3+Esba</a:t>
                      </a:r>
                      <a:endParaRPr lang="zh-CN" altLang="en-US" sz="1600" b="1" i="0" dirty="0">
                        <a:solidFill>
                          <a:srgbClr val="060607"/>
                        </a:solidFill>
                        <a:latin typeface="Times New Roman" panose="02020603050405020304" pitchFamily="18" charset="0"/>
                        <a:ea typeface="楷体" panose="02010609060101010101" charset="-122"/>
                      </a:endParaRP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-4.67%</a:t>
                      </a: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13.17%</a:t>
                      </a: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-0.91</a:t>
                      </a: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0.3658</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-0.35</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-36.61%</a:t>
                      </a:r>
                    </a:p>
                  </a:txBody>
                  <a:tcPr marL="101917" marR="101917" marT="76517" marB="76517" anchor="ctr"/>
                </a:tc>
                <a:tc>
                  <a:txBody>
                    <a:bodyPr/>
                    <a:lstStyle/>
                    <a:p>
                      <a:pPr algn="ctr">
                        <a:lnSpc>
                          <a:spcPct val="100000"/>
                        </a:lnSpc>
                        <a:buNone/>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    -0.4%</a:t>
                      </a:r>
                    </a:p>
                  </a:txBody>
                  <a:tcPr marL="101917" marR="101917" marT="76517" marB="76517" anchor="ctr"/>
                </a:tc>
                <a:extLst>
                  <a:ext uri="{0D108BD9-81ED-4DB2-BD59-A6C34878D82A}">
                    <a16:rowId xmlns:a16="http://schemas.microsoft.com/office/drawing/2014/main" val="10001"/>
                  </a:ext>
                </a:extLst>
              </a:tr>
              <a:tr h="975360">
                <a:tc>
                  <a:txBody>
                    <a:bodyPr/>
                    <a:lstStyle/>
                    <a:p>
                      <a:pPr algn="ctr">
                        <a:lnSpc>
                          <a:spcPct val="100000"/>
                        </a:lnSpc>
                      </a:pPr>
                      <a:r>
                        <a:rPr lang="zh-CN" altLang="en-US" sz="16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加入</a:t>
                      </a:r>
                      <a:r>
                        <a:rPr lang="en-US" altLang="zh-CN" sz="16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CH3</a:t>
                      </a:r>
                    </a:p>
                    <a:p>
                      <a:pPr algn="ctr">
                        <a:lnSpc>
                          <a:spcPct val="100000"/>
                        </a:lnSpc>
                      </a:pPr>
                      <a:r>
                        <a:rPr lang="zh-CN" altLang="en-US" sz="16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因子后</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11.35%</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7.88%</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3.69</a:t>
                      </a:r>
                    </a:p>
                  </a:txBody>
                  <a:tcPr marL="101917" marR="101917" marT="76517" marB="76517" anchor="ctr"/>
                </a:tc>
                <a:tc>
                  <a:txBody>
                    <a:bodyPr/>
                    <a:lstStyle/>
                    <a:p>
                      <a:pPr algn="ctr">
                        <a:lnSpc>
                          <a:spcPct val="100000"/>
                        </a:lnSpc>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0.0004</a:t>
                      </a: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1.44</a:t>
                      </a:r>
                    </a:p>
                  </a:txBody>
                  <a:tcPr marL="101917" marR="101917" marT="76517" marB="76517" anchor="ctr"/>
                </a:tc>
                <a:tc>
                  <a:txBody>
                    <a:bodyPr/>
                    <a:lstStyle/>
                    <a:p>
                      <a:pPr algn="ctr">
                        <a:lnSpc>
                          <a:spcPct val="100000"/>
                        </a:lnSpc>
                      </a:pPr>
                      <a:r>
                        <a:rPr lang="en-US" altLang="zh-CN" sz="1800" b="1" i="0">
                          <a:solidFill>
                            <a:srgbClr val="060607"/>
                          </a:solidFill>
                          <a:latin typeface="Times New Roman" panose="02020603050405020304" pitchFamily="18" charset="0"/>
                          <a:ea typeface="楷体" panose="02010609060101010101" charset="-122"/>
                          <a:cs typeface="Times New Roman" panose="02020603050405020304" pitchFamily="18" charset="0"/>
                        </a:rPr>
                        <a:t>-4.53%</a:t>
                      </a:r>
                    </a:p>
                  </a:txBody>
                  <a:tcPr marL="101917" marR="101917" marT="76517" marB="76517" anchor="ctr"/>
                </a:tc>
                <a:tc>
                  <a:txBody>
                    <a:bodyPr/>
                    <a:lstStyle/>
                    <a:p>
                      <a:pPr algn="ctr">
                        <a:lnSpc>
                          <a:spcPct val="100000"/>
                        </a:lnSpc>
                        <a:buNone/>
                      </a:pPr>
                      <a:r>
                        <a:rPr lang="en-US" altLang="zh-CN" sz="1800" b="1" i="0" dirty="0">
                          <a:solidFill>
                            <a:srgbClr val="060607"/>
                          </a:solidFill>
                          <a:latin typeface="Times New Roman" panose="02020603050405020304" pitchFamily="18" charset="0"/>
                          <a:ea typeface="楷体" panose="02010609060101010101" charset="-122"/>
                          <a:cs typeface="Times New Roman" panose="02020603050405020304" pitchFamily="18" charset="0"/>
                        </a:rPr>
                        <a:t>0.4%***</a:t>
                      </a:r>
                      <a:endParaRPr lang="zh-CN" altLang="en-US" sz="1800" b="1" i="0" dirty="0">
                        <a:solidFill>
                          <a:srgbClr val="060607"/>
                        </a:solidFill>
                        <a:latin typeface="Times New Roman" panose="02020603050405020304" pitchFamily="18" charset="0"/>
                        <a:ea typeface="楷体" panose="02010609060101010101" charset="-122"/>
                        <a:cs typeface="Times New Roman" panose="02020603050405020304" pitchFamily="18" charset="0"/>
                      </a:endParaRPr>
                    </a:p>
                  </a:txBody>
                  <a:tcPr marL="101917" marR="101917" marT="76517" marB="76517"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68280" y="137438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2</a:t>
            </a:r>
          </a:p>
        </p:txBody>
      </p:sp>
      <p:cxnSp>
        <p:nvCxnSpPr>
          <p:cNvPr id="40" name="直接连接符 39"/>
          <p:cNvCxnSpPr/>
          <p:nvPr/>
        </p:nvCxnSpPr>
        <p:spPr>
          <a:xfrm flipV="1">
            <a:off x="634104" y="1706794"/>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98138" y="1329968"/>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结果展示</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策略构建：最终投资组合的指标计算结果</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29" name="直接连接符 28"/>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168900" y="2805430"/>
            <a:ext cx="5183505" cy="2962910"/>
          </a:xfrm>
          <a:prstGeom prst="rect">
            <a:avLst/>
          </a:prstGeom>
        </p:spPr>
      </p:pic>
      <p:pic>
        <p:nvPicPr>
          <p:cNvPr id="4" name="图片 3"/>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112395" y="2801620"/>
            <a:ext cx="4958715" cy="2893695"/>
          </a:xfrm>
          <a:prstGeom prst="rect">
            <a:avLst/>
          </a:prstGeom>
        </p:spPr>
      </p:pic>
      <p:cxnSp>
        <p:nvCxnSpPr>
          <p:cNvPr id="5" name="直接连接符 4"/>
          <p:cNvCxnSpPr/>
          <p:nvPr/>
        </p:nvCxnSpPr>
        <p:spPr>
          <a:xfrm>
            <a:off x="5104130" y="1710690"/>
            <a:ext cx="17780" cy="5183505"/>
          </a:xfrm>
          <a:prstGeom prst="line">
            <a:avLst/>
          </a:prstGeom>
          <a:ln>
            <a:solidFill>
              <a:schemeClr val="bg2">
                <a:lumMod val="75000"/>
              </a:schemeClr>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1184275" y="1991995"/>
            <a:ext cx="2805430" cy="337185"/>
          </a:xfrm>
          <a:prstGeom prst="rect">
            <a:avLst/>
          </a:prstGeom>
          <a:solidFill>
            <a:srgbClr val="1E4E79"/>
          </a:solidFill>
        </p:spPr>
        <p:txBody>
          <a:bodyPr wrap="square" rtlCol="0" anchor="t">
            <a:spAutoFit/>
          </a:bodyPr>
          <a:lstStyle/>
          <a:p>
            <a:pPr algn="ctr">
              <a:lnSpc>
                <a:spcPct val="100000"/>
              </a:lnSpc>
            </a:pPr>
            <a:r>
              <a:rPr lang="en-US" altLang="zh-CN" sz="1600" b="1" dirty="0">
                <a:solidFill>
                  <a:schemeClr val="bg1"/>
                </a:solidFill>
                <a:latin typeface="Times New Roman" panose="02020603050405020304" pitchFamily="18" charset="0"/>
                <a:ea typeface="楷体" panose="02010609060101010101" charset="-122"/>
                <a:sym typeface="+mn-ea"/>
              </a:rPr>
              <a:t>Ami3 + Esba</a:t>
            </a:r>
          </a:p>
        </p:txBody>
      </p:sp>
      <p:sp>
        <p:nvSpPr>
          <p:cNvPr id="7" name="文本框 6"/>
          <p:cNvSpPr txBox="1"/>
          <p:nvPr/>
        </p:nvSpPr>
        <p:spPr>
          <a:xfrm>
            <a:off x="6536055" y="1991995"/>
            <a:ext cx="2607310" cy="337185"/>
          </a:xfrm>
          <a:prstGeom prst="rect">
            <a:avLst/>
          </a:prstGeom>
          <a:solidFill>
            <a:srgbClr val="1E4E79"/>
          </a:solidFill>
        </p:spPr>
        <p:txBody>
          <a:bodyPr wrap="square" rtlCol="0" anchor="t">
            <a:spAutoFit/>
          </a:bodyPr>
          <a:lstStyle/>
          <a:p>
            <a:pPr lvl="0" algn="ctr">
              <a:buClrTx/>
              <a:buSzTx/>
              <a:buFontTx/>
            </a:pPr>
            <a:r>
              <a:rPr lang="en-US" altLang="zh-CN" sz="1600" b="1" dirty="0">
                <a:solidFill>
                  <a:schemeClr val="bg1"/>
                </a:solidFill>
                <a:latin typeface="Times New Roman" panose="02020603050405020304" pitchFamily="18" charset="0"/>
                <a:ea typeface="楷体" panose="02010609060101010101" charset="-122"/>
                <a:sym typeface="+mn-ea"/>
              </a:rPr>
              <a:t>加入CH3因子后</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picture 304"/>
          <p:cNvPicPr>
            <a:picLocks noChangeAspect="1"/>
          </p:cNvPicPr>
          <p:nvPr/>
        </p:nvPicPr>
        <p:blipFill>
          <a:blip r:embed="rId3"/>
          <a:stretch>
            <a:fillRect/>
          </a:stretch>
        </p:blipFill>
        <p:spPr>
          <a:xfrm rot="21600000">
            <a:off x="-7620" y="6916292"/>
            <a:ext cx="10360025" cy="12191"/>
          </a:xfrm>
          <a:prstGeom prst="rect">
            <a:avLst/>
          </a:prstGeom>
        </p:spPr>
      </p:pic>
      <p:cxnSp>
        <p:nvCxnSpPr>
          <p:cNvPr id="14" name="直接连接符 13"/>
          <p:cNvCxnSpPr>
            <a:stCxn id="304" idx="1"/>
            <a:endCxn id="304" idx="3"/>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452175" y="1596390"/>
            <a:ext cx="9455673" cy="4523105"/>
          </a:xfrm>
          <a:prstGeom prst="rect">
            <a:avLst/>
          </a:prstGeom>
          <a:noFill/>
        </p:spPr>
        <p:txBody>
          <a:bodyPr wrap="square" rtlCol="0">
            <a:spAutoFit/>
          </a:bodyPr>
          <a:lstStyle/>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rPr>
              <a:t>[1]Ao, Mengmeng, Li Yingying, and Xinghua Zheng. "Approaching mean-variance efficiency for large portfolios." The Review of Financial Studies 32, no. 7 (2019): 2890-2919.</a:t>
            </a:r>
          </a:p>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1600" dirty="0">
                <a:latin typeface="Times New Roman" panose="02020603050405020304" pitchFamily="18" charset="0"/>
                <a:ea typeface="楷体" panose="02010609060101010101" charset="-122"/>
                <a:cs typeface="Times New Roman" panose="02020603050405020304" pitchFamily="18" charset="0"/>
              </a:rPr>
              <a:t>Carpenter, Jennifer N., Fangzhou Lu, and Robert F. Whitelaw. "The real value of China’s stock market." Journal of Financial Economics 139, no. 3 (2021): 679-696.</a:t>
            </a:r>
          </a:p>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1600" dirty="0">
                <a:latin typeface="Times New Roman" panose="02020603050405020304" pitchFamily="18" charset="0"/>
                <a:ea typeface="楷体" panose="02010609060101010101" charset="-122"/>
                <a:cs typeface="Times New Roman" panose="02020603050405020304" pitchFamily="18" charset="0"/>
              </a:rPr>
              <a:t>Fama, Eugene F., and Kenneth R. French. "Size and book‐to‐market factors in earnings and returns." The journal of finance 50, no. 1 (1995): 131-155.</a:t>
            </a:r>
          </a:p>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[4]</a:t>
            </a:r>
            <a:r>
              <a:rPr lang="en-US" altLang="zh-CN" sz="1600" dirty="0">
                <a:latin typeface="Times New Roman" panose="02020603050405020304" pitchFamily="18" charset="0"/>
                <a:ea typeface="楷体" panose="02010609060101010101" charset="-122"/>
                <a:cs typeface="Times New Roman" panose="02020603050405020304" pitchFamily="18" charset="0"/>
              </a:rPr>
              <a:t>Hou, Kewei, Chen Xue, and Lu Zhang. "Digesting anomalies: An investment approach." The Review of Financial Studies 28, no. 3 (2015): 650-705.</a:t>
            </a:r>
          </a:p>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[5]</a:t>
            </a:r>
            <a:r>
              <a:rPr lang="en-US" altLang="zh-CN" sz="1600" dirty="0">
                <a:latin typeface="Times New Roman" panose="02020603050405020304" pitchFamily="18" charset="0"/>
                <a:ea typeface="楷体" panose="02010609060101010101" charset="-122"/>
                <a:cs typeface="Times New Roman" panose="02020603050405020304" pitchFamily="18" charset="0"/>
              </a:rPr>
              <a:t>Li, Zhibing, Laura Xiaolei Liu, Xiaoyu Liu, and K. C. John Wei. "Replicating and digesting anomalies in the Chinese A-share market." Management Science 70, no. 8 (2024): 5066-5090.</a:t>
            </a:r>
          </a:p>
          <a:p>
            <a:pPr algn="just">
              <a:lnSpc>
                <a:spcPct val="150000"/>
              </a:lnSpc>
            </a:pP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[6]</a:t>
            </a:r>
            <a:r>
              <a:rPr lang="en-US" altLang="zh-CN" sz="1600" dirty="0">
                <a:latin typeface="Times New Roman" panose="02020603050405020304" pitchFamily="18" charset="0"/>
                <a:ea typeface="楷体" panose="02010609060101010101" charset="-122"/>
                <a:cs typeface="Times New Roman" panose="02020603050405020304" pitchFamily="18" charset="0"/>
              </a:rPr>
              <a:t>Liu, Jianan, Robert F. Stambaugh, and Yu Yuan. "Size and value in China." Journal of financial economics 134, no. 1 (2019): 48-69.</a:t>
            </a:r>
          </a:p>
        </p:txBody>
      </p:sp>
      <p:sp>
        <p:nvSpPr>
          <p:cNvPr id="4" name="textbox 274"/>
          <p:cNvSpPr/>
          <p:nvPr/>
        </p:nvSpPr>
        <p:spPr>
          <a:xfrm>
            <a:off x="-7620" y="-50797"/>
            <a:ext cx="10367645" cy="928368"/>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5" name="文本框 4"/>
          <p:cNvSpPr txBox="1"/>
          <p:nvPr/>
        </p:nvSpPr>
        <p:spPr>
          <a:xfrm>
            <a:off x="0" y="265894"/>
            <a:ext cx="10360025" cy="460375"/>
          </a:xfrm>
          <a:prstGeom prst="rect">
            <a:avLst/>
          </a:prstGeom>
          <a:noFill/>
        </p:spPr>
        <p:txBody>
          <a:bodyPr wrap="square" rtlCol="0">
            <a:spAutoFit/>
          </a:bodyPr>
          <a:lstStyle/>
          <a:p>
            <a:pPr algn="ct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参考文献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5" y="352608"/>
            <a:ext cx="10360025" cy="4345411"/>
            <a:chOff x="4445" y="639445"/>
            <a:chExt cx="10360025" cy="4345411"/>
          </a:xfrm>
        </p:grpSpPr>
        <p:sp>
          <p:nvSpPr>
            <p:cNvPr id="27" name="矩形 26"/>
            <p:cNvSpPr/>
            <p:nvPr/>
          </p:nvSpPr>
          <p:spPr>
            <a:xfrm>
              <a:off x="4445" y="64008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矩形 27"/>
            <p:cNvSpPr/>
            <p:nvPr>
              <p:custDataLst>
                <p:tags r:id="rId1"/>
              </p:custDataLst>
            </p:nvPr>
          </p:nvSpPr>
          <p:spPr>
            <a:xfrm>
              <a:off x="4445" y="286131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custDataLst>
                <p:tags r:id="rId2"/>
              </p:custDataLst>
            </p:nvPr>
          </p:nvSpPr>
          <p:spPr>
            <a:xfrm>
              <a:off x="768985" y="640080"/>
              <a:ext cx="2698750" cy="2100580"/>
            </a:xfrm>
            <a:prstGeom prst="rect">
              <a:avLst/>
            </a:prstGeom>
            <a:solidFill>
              <a:srgbClr val="1E4E79"/>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custDataLst>
                <p:tags r:id="rId3"/>
              </p:custDataLst>
            </p:nvPr>
          </p:nvSpPr>
          <p:spPr>
            <a:xfrm>
              <a:off x="768985" y="2876550"/>
              <a:ext cx="3746500" cy="2100580"/>
            </a:xfrm>
            <a:prstGeom prst="rect">
              <a:avLst/>
            </a:prstGeom>
            <a:solidFill>
              <a:srgbClr val="1E4E79"/>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1" name="图片 30"/>
            <p:cNvPicPr>
              <a:picLocks noChangeAspect="1"/>
            </p:cNvPicPr>
            <p:nvPr>
              <p:custDataLst>
                <p:tags r:id="rId4"/>
              </p:custDataLst>
            </p:nvPr>
          </p:nvPicPr>
          <p:blipFill>
            <a:blip r:embed="rId11">
              <a:extLst>
                <a:ext uri="{28A0092B-C50C-407E-A947-70E740481C1C}">
                  <a14:useLocalDpi xmlns:a14="http://schemas.microsoft.com/office/drawing/2010/main" val="0"/>
                </a:ext>
              </a:extLst>
            </a:blip>
            <a:srcRect/>
            <a:stretch>
              <a:fillRect/>
            </a:stretch>
          </p:blipFill>
          <p:spPr>
            <a:xfrm>
              <a:off x="4642485" y="2876761"/>
              <a:ext cx="3150235" cy="2100157"/>
            </a:xfrm>
            <a:prstGeom prst="rect">
              <a:avLst/>
            </a:prstGeom>
          </p:spPr>
        </p:pic>
        <p:pic>
          <p:nvPicPr>
            <p:cNvPr id="33" name="图片 3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rcRect l="15335" r="15335"/>
            <a:stretch>
              <a:fillRect/>
            </a:stretch>
          </p:blipFill>
          <p:spPr>
            <a:xfrm>
              <a:off x="3594735" y="639445"/>
              <a:ext cx="2167890" cy="2083435"/>
            </a:xfrm>
            <a:prstGeom prst="rect">
              <a:avLst/>
            </a:prstGeom>
          </p:spPr>
        </p:pic>
        <p:pic>
          <p:nvPicPr>
            <p:cNvPr id="35" name="图片 34"/>
            <p:cNvPicPr>
              <a:picLocks noChangeAspect="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a:xfrm>
              <a:off x="5891087" y="641350"/>
              <a:ext cx="3743575" cy="2087880"/>
            </a:xfrm>
            <a:prstGeom prst="rect">
              <a:avLst/>
            </a:prstGeom>
          </p:spPr>
        </p:pic>
        <p:pic>
          <p:nvPicPr>
            <p:cNvPr id="36" name="图片 35"/>
            <p:cNvPicPr>
              <a:picLocks noChangeAspect="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a:xfrm>
              <a:off x="7919721" y="2868401"/>
              <a:ext cx="1684574" cy="2116455"/>
            </a:xfrm>
            <a:prstGeom prst="rect">
              <a:avLst/>
            </a:prstGeom>
          </p:spPr>
        </p:pic>
        <p:sp>
          <p:nvSpPr>
            <p:cNvPr id="37" name="矩形 36"/>
            <p:cNvSpPr/>
            <p:nvPr>
              <p:custDataLst>
                <p:tags r:id="rId8"/>
              </p:custDataLst>
            </p:nvPr>
          </p:nvSpPr>
          <p:spPr>
            <a:xfrm>
              <a:off x="9726930" y="286131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8" name="矩形 37"/>
            <p:cNvSpPr/>
            <p:nvPr>
              <p:custDataLst>
                <p:tags r:id="rId9"/>
              </p:custDataLst>
            </p:nvPr>
          </p:nvSpPr>
          <p:spPr>
            <a:xfrm>
              <a:off x="9726930" y="641350"/>
              <a:ext cx="637540" cy="2100580"/>
            </a:xfrm>
            <a:prstGeom prst="rect">
              <a:avLst/>
            </a:prstGeom>
            <a:solidFill>
              <a:srgbClr val="6493C8"/>
            </a:solidFill>
            <a:ln w="12700" cap="flat" cmpd="sng">
              <a:no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3" name="文本框 2"/>
          <p:cNvSpPr txBox="1"/>
          <p:nvPr/>
        </p:nvSpPr>
        <p:spPr>
          <a:xfrm>
            <a:off x="171450" y="4879424"/>
            <a:ext cx="10193020" cy="2011680"/>
          </a:xfrm>
          <a:prstGeom prst="rect">
            <a:avLst/>
          </a:prstGeom>
          <a:noFill/>
        </p:spPr>
        <p:txBody>
          <a:bodyPr wrap="square" rtlCol="0">
            <a:spAutoFit/>
          </a:bodyPr>
          <a:lstStyle/>
          <a:p>
            <a:pPr>
              <a:lnSpc>
                <a:spcPct val="130000"/>
              </a:lnSpc>
            </a:pPr>
            <a:r>
              <a:rPr lang="zh-CN" altLang="en-US" sz="3600" b="1" dirty="0">
                <a:latin typeface="Times New Roman" panose="02020603050405020304" pitchFamily="18" charset="0"/>
                <a:ea typeface="楷体" panose="02010609060101010101" charset="-122"/>
                <a:cs typeface="Times New Roman" panose="02020603050405020304" pitchFamily="18" charset="0"/>
              </a:rPr>
              <a:t>感谢观看！</a:t>
            </a:r>
            <a:endParaRPr lang="zh-CN" altLang="en-US" sz="3600"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资产管理第</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12</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组</a:t>
            </a:r>
          </a:p>
          <a:p>
            <a:pPr>
              <a:lnSpc>
                <a:spcPct val="130000"/>
              </a:lnSpc>
            </a:pPr>
            <a:endPar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30000"/>
              </a:lnSpc>
            </a:pP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小组成员：戴著</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司马菀玥</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王鹏鉴</a:t>
            </a: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妙含笑</a:t>
            </a:r>
            <a:endPar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picture 304"/>
          <p:cNvPicPr>
            <a:picLocks noChangeAspect="1"/>
          </p:cNvPicPr>
          <p:nvPr/>
        </p:nvPicPr>
        <p:blipFill>
          <a:blip r:embed="rId15"/>
          <a:stretch>
            <a:fillRect/>
          </a:stretch>
        </p:blipFill>
        <p:spPr>
          <a:xfrm rot="21600000">
            <a:off x="-7620" y="6916292"/>
            <a:ext cx="10360025" cy="12191"/>
          </a:xfrm>
          <a:prstGeom prst="rect">
            <a:avLst/>
          </a:prstGeom>
        </p:spPr>
      </p:pic>
      <p:cxnSp>
        <p:nvCxnSpPr>
          <p:cNvPr id="14" name="直接连接符 13"/>
          <p:cNvCxnSpPr>
            <a:stCxn id="304" idx="1"/>
            <a:endCxn id="304" idx="3"/>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grpSp>
        <p:nvGrpSpPr>
          <p:cNvPr id="19" name="组合 18"/>
          <p:cNvGrpSpPr/>
          <p:nvPr>
            <p:custDataLst>
              <p:tags r:id="rId1"/>
            </p:custDataLst>
          </p:nvPr>
        </p:nvGrpSpPr>
        <p:grpSpPr>
          <a:xfrm>
            <a:off x="1647955" y="2355506"/>
            <a:ext cx="6687728" cy="464384"/>
            <a:chOff x="3161410" y="2340665"/>
            <a:chExt cx="6687728" cy="464384"/>
          </a:xfrm>
        </p:grpSpPr>
        <p:sp>
          <p:nvSpPr>
            <p:cNvPr id="3" name="rect"/>
            <p:cNvSpPr/>
            <p:nvPr>
              <p:custDataLst>
                <p:tags r:id="rId10"/>
              </p:custDataLst>
            </p:nvPr>
          </p:nvSpPr>
          <p:spPr>
            <a:xfrm>
              <a:off x="3161410" y="2409049"/>
              <a:ext cx="396000" cy="396000"/>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1</a:t>
              </a:r>
              <a:endParaRPr lang="zh-CN" altLang="en-US" b="1" dirty="0">
                <a:solidFill>
                  <a:schemeClr val="bg1"/>
                </a:solidFill>
              </a:endParaRPr>
            </a:p>
          </p:txBody>
        </p:sp>
        <p:cxnSp>
          <p:nvCxnSpPr>
            <p:cNvPr id="4" name="直接连接符 3"/>
            <p:cNvCxnSpPr/>
            <p:nvPr>
              <p:custDataLst>
                <p:tags r:id="rId11"/>
              </p:custDataLst>
            </p:nvPr>
          </p:nvCxnSpPr>
          <p:spPr>
            <a:xfrm>
              <a:off x="3208775" y="2797629"/>
              <a:ext cx="6640363" cy="4194"/>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2"/>
              </p:custDataLst>
            </p:nvPr>
          </p:nvSpPr>
          <p:spPr>
            <a:xfrm>
              <a:off x="3688893" y="2340665"/>
              <a:ext cx="6028762" cy="461665"/>
            </a:xfrm>
            <a:prstGeom prst="rect">
              <a:avLst/>
            </a:prstGeom>
            <a:noFill/>
          </p:spPr>
          <p:txBody>
            <a:bodyPr wrap="square" rtlCol="0">
              <a:spAutoFit/>
            </a:bodyPr>
            <a:lstStyle/>
            <a:p>
              <a:pPr algn="l">
                <a:buClrTx/>
                <a:buSzTx/>
                <a:buFontTx/>
              </a:pPr>
              <a:r>
                <a:rPr lang="zh-CN" altLang="en-US" sz="2400" b="1" dirty="0">
                  <a:latin typeface="楷体" panose="02010609060101010101" charset="-122"/>
                  <a:ea typeface="楷体" panose="02010609060101010101" charset="-122"/>
                  <a:cs typeface="Calibri" panose="020F0502020204030204" pitchFamily="34" charset="0"/>
                </a:rPr>
                <a:t>异象复现</a:t>
              </a:r>
              <a:r>
                <a:rPr lang="en-US" altLang="zh-CN" sz="2400" b="1" dirty="0">
                  <a:latin typeface="楷体" panose="02010609060101010101" charset="-122"/>
                  <a:ea typeface="楷体" panose="02010609060101010101" charset="-122"/>
                  <a:cs typeface="Calibri" panose="020F0502020204030204" pitchFamily="34" charset="0"/>
                </a:rPr>
                <a:t>-</a:t>
              </a:r>
              <a:r>
                <a:rPr lang="zh-CN" altLang="en-US" sz="2400" b="1" dirty="0">
                  <a:latin typeface="楷体" panose="02010609060101010101" charset="-122"/>
                  <a:ea typeface="楷体" panose="02010609060101010101" charset="-122"/>
                  <a:cs typeface="Calibri" panose="020F0502020204030204" pitchFamily="34" charset="0"/>
                </a:rPr>
                <a:t>基于</a:t>
              </a:r>
              <a:r>
                <a:rPr lang="en-US" altLang="zh-CN" sz="2400" b="1" dirty="0">
                  <a:latin typeface="楷体" panose="02010609060101010101" charset="-122"/>
                  <a:ea typeface="楷体" panose="02010609060101010101" charset="-122"/>
                  <a:cs typeface="Calibri" panose="020F0502020204030204" pitchFamily="34" charset="0"/>
                </a:rPr>
                <a:t>Li(2024)</a:t>
              </a:r>
              <a:r>
                <a:rPr lang="zh-CN" altLang="en-US" sz="2400" b="1" dirty="0">
                  <a:latin typeface="楷体" panose="02010609060101010101" charset="-122"/>
                  <a:ea typeface="楷体" panose="02010609060101010101" charset="-122"/>
                  <a:cs typeface="Calibri" panose="020F0502020204030204" pitchFamily="34" charset="0"/>
                </a:rPr>
                <a:t>构造市场摩擦异象</a:t>
              </a:r>
            </a:p>
          </p:txBody>
        </p:sp>
      </p:grpSp>
      <p:sp>
        <p:nvSpPr>
          <p:cNvPr id="2" name="textbox 274"/>
          <p:cNvSpPr/>
          <p:nvPr/>
        </p:nvSpPr>
        <p:spPr>
          <a:xfrm>
            <a:off x="-7620" y="-50797"/>
            <a:ext cx="10367645" cy="928368"/>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6" name="文本框 5"/>
          <p:cNvSpPr txBox="1"/>
          <p:nvPr/>
        </p:nvSpPr>
        <p:spPr>
          <a:xfrm>
            <a:off x="0" y="157944"/>
            <a:ext cx="10360025" cy="584775"/>
          </a:xfrm>
          <a:prstGeom prst="rect">
            <a:avLst/>
          </a:prstGeom>
          <a:noFill/>
        </p:spPr>
        <p:txBody>
          <a:bodyPr wrap="square" rtlCol="0">
            <a:spAutoFit/>
          </a:bodyPr>
          <a:lstStyle/>
          <a:p>
            <a:pPr algn="ctr"/>
            <a:r>
              <a:rPr lang="zh-CN" altLang="en-US" sz="32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目录</a:t>
            </a:r>
          </a:p>
        </p:txBody>
      </p:sp>
      <p:grpSp>
        <p:nvGrpSpPr>
          <p:cNvPr id="9" name="组合 8"/>
          <p:cNvGrpSpPr/>
          <p:nvPr>
            <p:custDataLst>
              <p:tags r:id="rId2"/>
            </p:custDataLst>
          </p:nvPr>
        </p:nvGrpSpPr>
        <p:grpSpPr>
          <a:xfrm>
            <a:off x="1647955" y="3276854"/>
            <a:ext cx="6687728" cy="464384"/>
            <a:chOff x="3161410" y="2340665"/>
            <a:chExt cx="6687728" cy="464384"/>
          </a:xfrm>
        </p:grpSpPr>
        <p:sp>
          <p:nvSpPr>
            <p:cNvPr id="10" name="rect"/>
            <p:cNvSpPr/>
            <p:nvPr>
              <p:custDataLst>
                <p:tags r:id="rId7"/>
              </p:custDataLst>
            </p:nvPr>
          </p:nvSpPr>
          <p:spPr>
            <a:xfrm>
              <a:off x="3161410" y="2409049"/>
              <a:ext cx="396000" cy="396000"/>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2</a:t>
              </a:r>
              <a:endParaRPr lang="zh-CN" altLang="en-US" b="1" dirty="0">
                <a:solidFill>
                  <a:schemeClr val="bg1"/>
                </a:solidFill>
              </a:endParaRPr>
            </a:p>
          </p:txBody>
        </p:sp>
        <p:cxnSp>
          <p:nvCxnSpPr>
            <p:cNvPr id="11" name="直接连接符 10"/>
            <p:cNvCxnSpPr/>
            <p:nvPr>
              <p:custDataLst>
                <p:tags r:id="rId8"/>
              </p:custDataLst>
            </p:nvPr>
          </p:nvCxnSpPr>
          <p:spPr>
            <a:xfrm>
              <a:off x="3208775" y="2797629"/>
              <a:ext cx="6640363" cy="4194"/>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9"/>
              </p:custDataLst>
            </p:nvPr>
          </p:nvSpPr>
          <p:spPr>
            <a:xfrm>
              <a:off x="3688893" y="2340665"/>
              <a:ext cx="6028762" cy="460375"/>
            </a:xfrm>
            <a:prstGeom prst="rect">
              <a:avLst/>
            </a:prstGeom>
            <a:noFill/>
          </p:spPr>
          <p:txBody>
            <a:bodyPr wrap="square" rtlCol="0">
              <a:spAutoFit/>
            </a:bodyPr>
            <a:lstStyle/>
            <a:p>
              <a:pPr algn="l">
                <a:buClrTx/>
                <a:buSzTx/>
                <a:buFontTx/>
              </a:pPr>
              <a:r>
                <a:rPr lang="zh-CN" altLang="en-US" sz="2400" b="1" dirty="0">
                  <a:latin typeface="楷体" panose="02010609060101010101" charset="-122"/>
                  <a:ea typeface="楷体" panose="02010609060101010101" charset="-122"/>
                  <a:cs typeface="Calibri" panose="020F0502020204030204" pitchFamily="34" charset="0"/>
                </a:rPr>
                <a:t>异象筛选</a:t>
              </a:r>
            </a:p>
          </p:txBody>
        </p:sp>
      </p:grpSp>
      <p:grpSp>
        <p:nvGrpSpPr>
          <p:cNvPr id="13" name="组合 12"/>
          <p:cNvGrpSpPr/>
          <p:nvPr>
            <p:custDataLst>
              <p:tags r:id="rId3"/>
            </p:custDataLst>
          </p:nvPr>
        </p:nvGrpSpPr>
        <p:grpSpPr>
          <a:xfrm>
            <a:off x="1647955" y="4230029"/>
            <a:ext cx="7426195" cy="464384"/>
            <a:chOff x="3161410" y="2340665"/>
            <a:chExt cx="7426195" cy="464384"/>
          </a:xfrm>
        </p:grpSpPr>
        <p:sp>
          <p:nvSpPr>
            <p:cNvPr id="15" name="rect"/>
            <p:cNvSpPr/>
            <p:nvPr>
              <p:custDataLst>
                <p:tags r:id="rId4"/>
              </p:custDataLst>
            </p:nvPr>
          </p:nvSpPr>
          <p:spPr>
            <a:xfrm>
              <a:off x="3161410" y="2409049"/>
              <a:ext cx="396000" cy="396000"/>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3</a:t>
              </a:r>
              <a:endParaRPr lang="zh-CN" altLang="en-US" b="1" dirty="0">
                <a:solidFill>
                  <a:schemeClr val="bg1"/>
                </a:solidFill>
              </a:endParaRPr>
            </a:p>
          </p:txBody>
        </p:sp>
        <p:cxnSp>
          <p:nvCxnSpPr>
            <p:cNvPr id="16" name="直接连接符 15"/>
            <p:cNvCxnSpPr/>
            <p:nvPr>
              <p:custDataLst>
                <p:tags r:id="rId5"/>
              </p:custDataLst>
            </p:nvPr>
          </p:nvCxnSpPr>
          <p:spPr>
            <a:xfrm>
              <a:off x="3208775" y="2797629"/>
              <a:ext cx="6640363" cy="4194"/>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6"/>
              </p:custDataLst>
            </p:nvPr>
          </p:nvSpPr>
          <p:spPr>
            <a:xfrm>
              <a:off x="3688893" y="2340665"/>
              <a:ext cx="6898712" cy="461665"/>
            </a:xfrm>
            <a:prstGeom prst="rect">
              <a:avLst/>
            </a:prstGeom>
            <a:noFill/>
          </p:spPr>
          <p:txBody>
            <a:bodyPr wrap="square" rtlCol="0">
              <a:spAutoFit/>
            </a:bodyPr>
            <a:lstStyle/>
            <a:p>
              <a:pPr algn="l">
                <a:buClrTx/>
                <a:buSzTx/>
                <a:buFontTx/>
              </a:pPr>
              <a:r>
                <a:rPr lang="zh-CN" altLang="en-US" sz="2400" b="1" dirty="0">
                  <a:latin typeface="楷体" panose="02010609060101010101" charset="-122"/>
                  <a:ea typeface="楷体" panose="02010609060101010101" charset="-122"/>
                  <a:cs typeface="Calibri" panose="020F0502020204030204" pitchFamily="34" charset="0"/>
                </a:rPr>
                <a:t>策略构建</a:t>
              </a:r>
              <a:r>
                <a:rPr lang="en-US" altLang="zh-CN" sz="2400" b="1" dirty="0">
                  <a:latin typeface="楷体" panose="02010609060101010101" charset="-122"/>
                  <a:ea typeface="楷体" panose="02010609060101010101" charset="-122"/>
                  <a:cs typeface="Calibri" panose="020F0502020204030204" pitchFamily="34" charset="0"/>
                </a:rPr>
                <a:t>-</a:t>
              </a:r>
              <a:r>
                <a:rPr lang="zh-CN" altLang="en-US" sz="2400" b="1" dirty="0">
                  <a:latin typeface="楷体" panose="02010609060101010101" charset="-122"/>
                  <a:ea typeface="楷体" panose="02010609060101010101" charset="-122"/>
                  <a:cs typeface="Calibri" panose="020F0502020204030204" pitchFamily="34" charset="0"/>
                </a:rPr>
                <a:t>基于</a:t>
              </a:r>
              <a:r>
                <a:rPr lang="en-US" altLang="zh-CN" sz="2400" b="1" dirty="0">
                  <a:latin typeface="楷体" panose="02010609060101010101" charset="-122"/>
                  <a:ea typeface="楷体" panose="02010609060101010101" charset="-122"/>
                  <a:cs typeface="Calibri" panose="020F0502020204030204" pitchFamily="34" charset="0"/>
                </a:rPr>
                <a:t>Ao(2019)</a:t>
              </a:r>
              <a:r>
                <a:rPr lang="zh-CN" altLang="en-US" sz="2400" b="1" dirty="0">
                  <a:latin typeface="楷体" panose="02010609060101010101" charset="-122"/>
                  <a:ea typeface="楷体" panose="02010609060101010101" charset="-122"/>
                  <a:cs typeface="Calibri" panose="020F0502020204030204" pitchFamily="34" charset="0"/>
                </a:rPr>
                <a:t>计算最优均值方差权重</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box 274"/>
          <p:cNvSpPr/>
          <p:nvPr/>
        </p:nvSpPr>
        <p:spPr>
          <a:xfrm>
            <a:off x="0" y="-50800"/>
            <a:ext cx="10367645" cy="4476750"/>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pic>
        <p:nvPicPr>
          <p:cNvPr id="304" name="picture 304"/>
          <p:cNvPicPr>
            <a:picLocks noChangeAspect="1"/>
          </p:cNvPicPr>
          <p:nvPr/>
        </p:nvPicPr>
        <p:blipFill>
          <a:blip r:embed="rId3"/>
          <a:stretch>
            <a:fillRect/>
          </a:stretch>
        </p:blipFill>
        <p:spPr>
          <a:xfrm rot="21600000">
            <a:off x="-7620" y="6916292"/>
            <a:ext cx="10360025" cy="12191"/>
          </a:xfrm>
          <a:prstGeom prst="rect">
            <a:avLst/>
          </a:prstGeom>
        </p:spPr>
      </p:pic>
      <p:cxnSp>
        <p:nvCxnSpPr>
          <p:cNvPr id="14" name="直接连接符 13"/>
          <p:cNvCxnSpPr>
            <a:stCxn id="304" idx="1"/>
            <a:endCxn id="304" idx="3"/>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44680" y="2471816"/>
            <a:ext cx="8655424" cy="1106805"/>
          </a:xfrm>
          <a:prstGeom prst="rect">
            <a:avLst/>
          </a:prstGeom>
          <a:noFill/>
        </p:spPr>
        <p:txBody>
          <a:bodyPr wrap="square" rtlCol="0">
            <a:spAutoFit/>
          </a:bodyPr>
          <a:lstStyle/>
          <a:p>
            <a:pPr>
              <a:lnSpc>
                <a:spcPct val="150000"/>
              </a:lnSpc>
            </a:pPr>
            <a:r>
              <a:rPr lang="zh-CN" altLang="en-US" sz="2200" dirty="0">
                <a:solidFill>
                  <a:schemeClr val="bg1"/>
                </a:solidFill>
                <a:latin typeface="楷体" panose="02010609060101010101" charset="-122"/>
                <a:ea typeface="楷体" panose="02010609060101010101" charset="-122"/>
              </a:rPr>
              <a:t>    首先，我们尝试参考</a:t>
            </a:r>
            <a:r>
              <a:rPr lang="en-US" altLang="zh-CN" sz="2200" dirty="0">
                <a:solidFill>
                  <a:schemeClr val="bg1"/>
                </a:solidFill>
                <a:latin typeface="楷体" panose="02010609060101010101" charset="-122"/>
                <a:ea typeface="楷体" panose="02010609060101010101" charset="-122"/>
              </a:rPr>
              <a:t>Li</a:t>
            </a:r>
            <a:r>
              <a:rPr lang="zh-CN" altLang="en-US" sz="2200" dirty="0">
                <a:solidFill>
                  <a:schemeClr val="bg1"/>
                </a:solidFill>
                <a:latin typeface="楷体" panose="02010609060101010101" charset="-122"/>
                <a:ea typeface="楷体" panose="02010609060101010101" charset="-122"/>
              </a:rPr>
              <a:t>等人（</a:t>
            </a:r>
            <a:r>
              <a:rPr lang="en-US" altLang="zh-CN" sz="2200" dirty="0">
                <a:solidFill>
                  <a:schemeClr val="bg1"/>
                </a:solidFill>
                <a:latin typeface="楷体" panose="02010609060101010101" charset="-122"/>
                <a:ea typeface="楷体" panose="02010609060101010101" charset="-122"/>
              </a:rPr>
              <a:t>2024</a:t>
            </a:r>
            <a:r>
              <a:rPr lang="zh-CN" altLang="en-US" sz="2200" dirty="0">
                <a:solidFill>
                  <a:schemeClr val="bg1"/>
                </a:solidFill>
                <a:latin typeface="楷体" panose="02010609060101010101" charset="-122"/>
                <a:ea typeface="楷体" panose="02010609060101010101" charset="-122"/>
              </a:rPr>
              <a:t>年）的研究，复现中国</a:t>
            </a:r>
            <a:r>
              <a:rPr lang="en-US" altLang="zh-CN" sz="2200" dirty="0">
                <a:solidFill>
                  <a:schemeClr val="bg1"/>
                </a:solidFill>
                <a:latin typeface="楷体" panose="02010609060101010101" charset="-122"/>
                <a:ea typeface="楷体" panose="02010609060101010101" charset="-122"/>
              </a:rPr>
              <a:t>A</a:t>
            </a:r>
            <a:r>
              <a:rPr lang="zh-CN" altLang="en-US" sz="2200" dirty="0">
                <a:solidFill>
                  <a:schemeClr val="bg1"/>
                </a:solidFill>
                <a:latin typeface="楷体" panose="02010609060101010101" charset="-122"/>
                <a:ea typeface="楷体" panose="02010609060101010101" charset="-122"/>
              </a:rPr>
              <a:t>股市场中的部分异象变量，以构建投资组合。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539730" y="1098793"/>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1</a:t>
            </a:r>
            <a:endParaRPr lang="zh-CN" altLang="en-US" b="1" dirty="0">
              <a:solidFill>
                <a:schemeClr val="bg1"/>
              </a:solidFill>
            </a:endParaRPr>
          </a:p>
        </p:txBody>
      </p:sp>
      <p:sp>
        <p:nvSpPr>
          <p:cNvPr id="39" name="rect"/>
          <p:cNvSpPr/>
          <p:nvPr/>
        </p:nvSpPr>
        <p:spPr>
          <a:xfrm>
            <a:off x="5070713" y="1099406"/>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3</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cxnSp>
        <p:nvCxnSpPr>
          <p:cNvPr id="52" name="直接连接符 51"/>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异象复现：数据介绍</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3" name="直接连接符 2"/>
          <p:cNvCxnSpPr/>
          <p:nvPr/>
        </p:nvCxnSpPr>
        <p:spPr>
          <a:xfrm flipV="1">
            <a:off x="805554" y="1438696"/>
            <a:ext cx="3676650" cy="571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88365" y="1068070"/>
            <a:ext cx="2517140" cy="398780"/>
          </a:xfrm>
          <a:prstGeom prst="rect">
            <a:avLst/>
          </a:prstGeom>
          <a:noFill/>
        </p:spPr>
        <p:txBody>
          <a:bodyPr wrap="square" rtlCol="0">
            <a:spAutoFit/>
          </a:bodyPr>
          <a:lstStyle/>
          <a:p>
            <a:pPr algn="l">
              <a:buClrTx/>
              <a:buSzTx/>
              <a:buFontTx/>
            </a:pPr>
            <a:r>
              <a:rPr lang="zh-CN" altLang="en-US" sz="2000" b="1" dirty="0">
                <a:latin typeface="楷体" panose="02010609060101010101" charset="-122"/>
                <a:ea typeface="楷体" panose="02010609060101010101" charset="-122"/>
                <a:cs typeface="Calibri" panose="020F0502020204030204" pitchFamily="34" charset="0"/>
              </a:rPr>
              <a:t>数据来源</a:t>
            </a:r>
          </a:p>
        </p:txBody>
      </p:sp>
      <p:sp>
        <p:nvSpPr>
          <p:cNvPr id="7" name="文本框 6"/>
          <p:cNvSpPr txBox="1"/>
          <p:nvPr/>
        </p:nvSpPr>
        <p:spPr>
          <a:xfrm>
            <a:off x="539750" y="1610360"/>
            <a:ext cx="4166235" cy="2862322"/>
          </a:xfrm>
          <a:prstGeom prst="rect">
            <a:avLst/>
          </a:prstGeom>
          <a:noFill/>
        </p:spPr>
        <p:txBody>
          <a:bodyPr wrap="square" rtlCol="0">
            <a:spAutoFit/>
          </a:bodyPr>
          <a:lstStyle/>
          <a:p>
            <a:pPr marL="342900" indent="-342900" algn="l">
              <a:buClrTx/>
              <a:buSzTx/>
              <a:buFont typeface="Arial" panose="020B0604020202020204" pitchFamily="34" charset="0"/>
              <a:buChar char="•"/>
            </a:pPr>
            <a:r>
              <a:rPr lang="zh-CN" altLang="en-US" sz="1600" dirty="0">
                <a:latin typeface="Times New Roman" panose="02020603050405020304" pitchFamily="18" charset="0"/>
                <a:ea typeface="楷体" panose="02010609060101010101" charset="-122"/>
                <a:cs typeface="Times New Roman" panose="02020603050405020304" pitchFamily="18" charset="0"/>
              </a:rPr>
              <a:t>数据主要来源于中国股票市场和会计研究（</a:t>
            </a:r>
            <a:r>
              <a:rPr lang="en-US" altLang="zh-CN" sz="1600" dirty="0">
                <a:latin typeface="Times New Roman" panose="02020603050405020304" pitchFamily="18" charset="0"/>
                <a:ea typeface="楷体" panose="02010609060101010101" charset="-122"/>
                <a:cs typeface="Times New Roman" panose="02020603050405020304" pitchFamily="18" charset="0"/>
              </a:rPr>
              <a:t>CSMAR</a:t>
            </a:r>
            <a:r>
              <a:rPr lang="zh-CN" altLang="en-US" sz="1600" dirty="0">
                <a:latin typeface="Times New Roman" panose="02020603050405020304" pitchFamily="18" charset="0"/>
                <a:ea typeface="楷体" panose="02010609060101010101" charset="-122"/>
                <a:cs typeface="Times New Roman" panose="02020603050405020304" pitchFamily="18" charset="0"/>
              </a:rPr>
              <a:t>）数据库。</a:t>
            </a:r>
          </a:p>
          <a:p>
            <a:pPr marL="342900" indent="-342900" algn="l">
              <a:buClrTx/>
              <a:buSzTx/>
              <a:buFont typeface="Arial" panose="020B0604020202020204" pitchFamily="34" charset="0"/>
              <a:buChar char="•"/>
            </a:pPr>
            <a:r>
              <a:rPr lang="zh-CN" altLang="en-US" sz="1600" dirty="0">
                <a:latin typeface="Times New Roman" panose="02020603050405020304" pitchFamily="18" charset="0"/>
                <a:ea typeface="楷体" panose="02010609060101010101" charset="-122"/>
                <a:cs typeface="Times New Roman" panose="02020603050405020304" pitchFamily="18" charset="0"/>
              </a:rPr>
              <a:t>数据类型：</a:t>
            </a:r>
            <a:endPar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endParaRP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交易数据：来自</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CSMAR</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的中国股票市场交易数据库，包括股票回报、市场回报、现金红利再投资、流通股数量和</a:t>
            </a:r>
            <a:r>
              <a:rPr lang="zh-CN" altLang="en-US" sz="1600" dirty="0">
                <a:latin typeface="Times New Roman" panose="02020603050405020304" pitchFamily="18" charset="0"/>
                <a:ea typeface="楷体" panose="02010609060101010101" charset="-122"/>
                <a:cs typeface="Times New Roman" panose="02020603050405020304" pitchFamily="18" charset="0"/>
              </a:rPr>
              <a:t>无风险利率</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会计数据：来自</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CSMAR</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的中国股票市场财务报表数据库，涵盖上市公司的年度和季度合并财务报表。</a:t>
            </a:r>
          </a:p>
          <a:p>
            <a:pPr lvl="1" indent="0" algn="l">
              <a:buClrTx/>
              <a:buSzTx/>
              <a:buFont typeface="Wingdings" panose="05000000000000000000" charset="0"/>
              <a:buNone/>
            </a:pPr>
            <a:endParaRPr lang="zh-CN" altLang="en-US" sz="2000" dirty="0">
              <a:solidFill>
                <a:srgbClr val="1E4E79"/>
              </a:solidFill>
              <a:latin typeface="楷体" panose="02010609060101010101" charset="-122"/>
              <a:ea typeface="楷体" panose="02010609060101010101" charset="-122"/>
            </a:endParaRPr>
          </a:p>
        </p:txBody>
      </p:sp>
      <p:cxnSp>
        <p:nvCxnSpPr>
          <p:cNvPr id="8" name="直接连接符 7"/>
          <p:cNvCxnSpPr/>
          <p:nvPr/>
        </p:nvCxnSpPr>
        <p:spPr>
          <a:xfrm flipV="1">
            <a:off x="5070214" y="1445681"/>
            <a:ext cx="4455795" cy="698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04180" y="1067435"/>
            <a:ext cx="2517140" cy="398780"/>
          </a:xfrm>
          <a:prstGeom prst="rect">
            <a:avLst/>
          </a:prstGeom>
          <a:noFill/>
        </p:spPr>
        <p:txBody>
          <a:bodyPr wrap="square" rtlCol="0">
            <a:spAutoFit/>
          </a:bodyPr>
          <a:lstStyle/>
          <a:p>
            <a:pPr algn="l">
              <a:buClrTx/>
              <a:buSzTx/>
              <a:buFontTx/>
            </a:pPr>
            <a:r>
              <a:rPr lang="zh-CN" altLang="en-US" sz="2000" b="1" dirty="0">
                <a:latin typeface="楷体" panose="02010609060101010101" charset="-122"/>
                <a:ea typeface="楷体" panose="02010609060101010101" charset="-122"/>
                <a:cs typeface="Calibri" panose="020F0502020204030204" pitchFamily="34" charset="0"/>
              </a:rPr>
              <a:t>数据处理过程</a:t>
            </a:r>
          </a:p>
        </p:txBody>
      </p:sp>
      <p:sp>
        <p:nvSpPr>
          <p:cNvPr id="12" name="文本框 11"/>
          <p:cNvSpPr txBox="1"/>
          <p:nvPr/>
        </p:nvSpPr>
        <p:spPr>
          <a:xfrm>
            <a:off x="4887595" y="2872105"/>
            <a:ext cx="4887595" cy="2091690"/>
          </a:xfrm>
          <a:prstGeom prst="rect">
            <a:avLst/>
          </a:prstGeom>
          <a:noFill/>
        </p:spPr>
        <p:txBody>
          <a:bodyPr wrap="square" rtlCol="0">
            <a:spAutoFit/>
          </a:bodyPr>
          <a:lstStyle/>
          <a:p>
            <a:pPr marL="342900" indent="-342900" algn="l">
              <a:buClrTx/>
              <a:buSzTx/>
              <a:buFont typeface="Arial" panose="020B0604020202020204" pitchFamily="34" charset="0"/>
              <a:buChar char="•"/>
            </a:pP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分组</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小市值公司往往会夸大异常现象的幅度。参考</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Fama</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和</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French</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1993</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年）、</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Hou</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等人（</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2020</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年）和</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Li</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2024</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年）的研究，我们使用</a:t>
            </a:r>
            <a:r>
              <a:rPr lang="en-US" altLang="zh-CN" sz="1600" dirty="0">
                <a:solidFill>
                  <a:schemeClr val="tx1"/>
                </a:solidFill>
                <a:latin typeface="Times New Roman" panose="02020603050405020304" pitchFamily="18" charset="0"/>
                <a:ea typeface="楷体" panose="02010609060101010101" charset="-122"/>
                <a:cs typeface="Times New Roman" panose="02020603050405020304" pitchFamily="18" charset="0"/>
              </a:rPr>
              <a:t>A</a:t>
            </a: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股主板股票来构建投资组合。</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对所有股票按照特定的异象指标值进行排序，并分成五个分组（基于分位数）。</a:t>
            </a:r>
          </a:p>
          <a:p>
            <a:pPr marL="800100" lvl="1" indent="-342900" algn="l">
              <a:lnSpc>
                <a:spcPct val="100000"/>
              </a:lnSpc>
              <a:buClrTx/>
              <a:buSzTx/>
              <a:buFont typeface="Wingdings" panose="05000000000000000000" charset="0"/>
              <a:buChar char="Ø"/>
            </a:pPr>
            <a:endPar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13" name="文本框 12"/>
          <p:cNvSpPr txBox="1"/>
          <p:nvPr/>
        </p:nvSpPr>
        <p:spPr>
          <a:xfrm>
            <a:off x="4887595" y="1656080"/>
            <a:ext cx="5002530" cy="135318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数据预处理</a:t>
            </a:r>
          </a:p>
          <a:p>
            <a:pPr marL="800100" lvl="1" indent="-342900">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导入数据，提取必要的列并重命名，合并数据以方便使用。</a:t>
            </a:r>
          </a:p>
          <a:p>
            <a:pPr marL="800100" lvl="1" indent="-342900">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将日期字段转换为日期类型，并从中提取年份和月份信息。</a:t>
            </a:r>
          </a:p>
        </p:txBody>
      </p:sp>
      <p:sp>
        <p:nvSpPr>
          <p:cNvPr id="5" name="rect"/>
          <p:cNvSpPr/>
          <p:nvPr/>
        </p:nvSpPr>
        <p:spPr>
          <a:xfrm>
            <a:off x="539730" y="4537318"/>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2</a:t>
            </a:r>
          </a:p>
        </p:txBody>
      </p:sp>
      <p:cxnSp>
        <p:nvCxnSpPr>
          <p:cNvPr id="10" name="直接连接符 9"/>
          <p:cNvCxnSpPr/>
          <p:nvPr/>
        </p:nvCxnSpPr>
        <p:spPr>
          <a:xfrm flipV="1">
            <a:off x="805554" y="4877221"/>
            <a:ext cx="3676650" cy="571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8365" y="4506595"/>
            <a:ext cx="2517140" cy="398780"/>
          </a:xfrm>
          <a:prstGeom prst="rect">
            <a:avLst/>
          </a:prstGeom>
          <a:noFill/>
        </p:spPr>
        <p:txBody>
          <a:bodyPr wrap="square" rtlCol="0">
            <a:spAutoFit/>
          </a:bodyPr>
          <a:lstStyle/>
          <a:p>
            <a:pPr algn="l">
              <a:buClrTx/>
              <a:buSzTx/>
              <a:buFontTx/>
            </a:pPr>
            <a:r>
              <a:rPr lang="zh-CN" altLang="en-US" sz="2000" b="1" dirty="0">
                <a:latin typeface="楷体" panose="02010609060101010101" charset="-122"/>
                <a:ea typeface="楷体" panose="02010609060101010101" charset="-122"/>
                <a:cs typeface="Calibri" panose="020F0502020204030204" pitchFamily="34" charset="0"/>
              </a:rPr>
              <a:t>数据样本</a:t>
            </a:r>
          </a:p>
        </p:txBody>
      </p:sp>
      <p:sp>
        <p:nvSpPr>
          <p:cNvPr id="14" name="文本框 13"/>
          <p:cNvSpPr txBox="1"/>
          <p:nvPr/>
        </p:nvSpPr>
        <p:spPr>
          <a:xfrm>
            <a:off x="539750" y="5042535"/>
            <a:ext cx="4165600" cy="829945"/>
          </a:xfrm>
          <a:prstGeom prst="rect">
            <a:avLst/>
          </a:prstGeom>
          <a:noFill/>
        </p:spPr>
        <p:txBody>
          <a:bodyPr wrap="square" rtlCol="0" anchor="t">
            <a:spAutoFit/>
          </a:bodyPr>
          <a:lstStyle/>
          <a:p>
            <a:pPr marL="342900" indent="-342900" algn="l">
              <a:buClrTx/>
              <a:buSzTx/>
              <a:buFont typeface="Arial" panose="020B0604020202020204" pitchFamily="34" charset="0"/>
              <a:buChar char="•"/>
            </a:pPr>
            <a:r>
              <a:rPr lang="zh-CN" altLang="en-US" sz="1600" dirty="0">
                <a:latin typeface="Times New Roman" panose="02020603050405020304" pitchFamily="18" charset="0"/>
                <a:ea typeface="楷体" panose="02010609060101010101" charset="-122"/>
                <a:cs typeface="Times New Roman" panose="02020603050405020304" pitchFamily="18" charset="0"/>
                <a:sym typeface="+mn-ea"/>
              </a:rPr>
              <a:t>时间范围：</a:t>
            </a: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2007.6.31</a:t>
            </a:r>
            <a:r>
              <a:rPr lang="zh-CN" altLang="en-US" sz="1600" dirty="0">
                <a:latin typeface="Times New Roman" panose="02020603050405020304" pitchFamily="18" charset="0"/>
                <a:ea typeface="楷体" panose="02010609060101010101" charset="-122"/>
                <a:cs typeface="Times New Roman" panose="02020603050405020304" pitchFamily="18" charset="0"/>
                <a:sym typeface="+mn-ea"/>
              </a:rPr>
              <a:t>至</a:t>
            </a: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2023.12.31</a:t>
            </a:r>
          </a:p>
          <a:p>
            <a:pPr marL="342900" indent="-342900" algn="l">
              <a:buClrTx/>
              <a:buSzTx/>
              <a:buFont typeface="Arial" panose="020B0604020202020204" pitchFamily="34" charset="0"/>
              <a:buChar char="•"/>
            </a:pPr>
            <a:r>
              <a:rPr lang="zh-CN" altLang="en-US" sz="1600" dirty="0">
                <a:latin typeface="Times New Roman" panose="02020603050405020304" pitchFamily="18" charset="0"/>
                <a:ea typeface="楷体" panose="02010609060101010101" charset="-122"/>
                <a:cs typeface="Times New Roman" panose="02020603050405020304" pitchFamily="18" charset="0"/>
                <a:sym typeface="+mn-ea"/>
              </a:rPr>
              <a:t>样本覆盖：样本包括所有中国</a:t>
            </a:r>
            <a:r>
              <a:rPr lang="en-US" altLang="zh-CN" sz="1600" dirty="0">
                <a:latin typeface="Times New Roman" panose="02020603050405020304" pitchFamily="18" charset="0"/>
                <a:ea typeface="楷体" panose="02010609060101010101" charset="-122"/>
                <a:cs typeface="Times New Roman" panose="02020603050405020304" pitchFamily="18" charset="0"/>
                <a:sym typeface="+mn-ea"/>
              </a:rPr>
              <a:t>A</a:t>
            </a:r>
            <a:r>
              <a:rPr lang="zh-CN" altLang="en-US" sz="1600" dirty="0">
                <a:latin typeface="Times New Roman" panose="02020603050405020304" pitchFamily="18" charset="0"/>
                <a:ea typeface="楷体" panose="02010609060101010101" charset="-122"/>
                <a:cs typeface="Times New Roman" panose="02020603050405020304" pitchFamily="18" charset="0"/>
                <a:sym typeface="+mn-ea"/>
              </a:rPr>
              <a:t>股上市公司，涵盖主板、中小企业板和创业板。</a:t>
            </a:r>
          </a:p>
        </p:txBody>
      </p:sp>
      <p:sp>
        <p:nvSpPr>
          <p:cNvPr id="15" name="文本框 14"/>
          <p:cNvSpPr txBox="1"/>
          <p:nvPr/>
        </p:nvSpPr>
        <p:spPr>
          <a:xfrm>
            <a:off x="4887595" y="4744720"/>
            <a:ext cx="5002530" cy="2338070"/>
          </a:xfrm>
          <a:prstGeom prst="rect">
            <a:avLst/>
          </a:prstGeom>
          <a:noFill/>
        </p:spPr>
        <p:txBody>
          <a:bodyPr wrap="square" rtlCol="0">
            <a:spAutoFit/>
          </a:bodyPr>
          <a:lstStyle/>
          <a:p>
            <a:pPr marL="342900" indent="-342900" algn="l">
              <a:buClrTx/>
              <a:buSzTx/>
              <a:buFont typeface="Arial" panose="020B0604020202020204" pitchFamily="34" charset="0"/>
              <a:buChar char="•"/>
            </a:pP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计算投资组合收益率</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对于每个异象指标，构建对应的投资组合，包括多头（最高分组）、空头（最低分组）以及多空差（多头减空头）。</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同时使用市值加权和等权重两种方法来构建投资组合。</a:t>
            </a:r>
          </a:p>
          <a:p>
            <a:pPr marL="800100" lvl="1" indent="-342900" algn="l">
              <a:lnSpc>
                <a:spcPct val="100000"/>
              </a:lnSpc>
              <a:buClrTx/>
              <a:buSzTx/>
              <a:buFont typeface="Wingdings" panose="05000000000000000000" charset="0"/>
              <a:buChar char="Ø"/>
            </a:pPr>
            <a:r>
              <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rPr>
              <a:t>分别计算多头、空头以及多空组合的按流动市值加权和等权收益率。</a:t>
            </a:r>
          </a:p>
          <a:p>
            <a:pPr lvl="1" indent="0" algn="l">
              <a:lnSpc>
                <a:spcPct val="100000"/>
              </a:lnSpc>
              <a:buClrTx/>
              <a:buSzTx/>
              <a:buFont typeface="Wingdings" panose="05000000000000000000" charset="0"/>
              <a:buNone/>
            </a:pPr>
            <a:endParaRPr lang="zh-CN" altLang="en-US" sz="16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18750" y="1156578"/>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1</a:t>
            </a:r>
          </a:p>
        </p:txBody>
      </p:sp>
      <p:sp>
        <p:nvSpPr>
          <p:cNvPr id="5" name="文本框 4"/>
          <p:cNvSpPr txBox="1"/>
          <p:nvPr/>
        </p:nvSpPr>
        <p:spPr>
          <a:xfrm>
            <a:off x="761365" y="1659255"/>
            <a:ext cx="8897620" cy="3138170"/>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latin typeface="楷体" panose="02010609060101010101" charset="-122"/>
                <a:ea typeface="楷体" panose="02010609060101010101" charset="-122"/>
              </a:rPr>
              <a:t>Li</a:t>
            </a:r>
            <a:r>
              <a:rPr lang="zh-CN" altLang="en-US" dirty="0">
                <a:latin typeface="楷体" panose="02010609060101010101" charset="-122"/>
                <a:ea typeface="楷体" panose="02010609060101010101" charset="-122"/>
              </a:rPr>
              <a:t>等人的文章</a:t>
            </a:r>
            <a:r>
              <a:rPr lang="zh-CN" altLang="en-US" i="1" dirty="0">
                <a:latin typeface="Times New Roman" panose="02020603050405020304" pitchFamily="18" charset="0"/>
                <a:ea typeface="楷体" panose="02010609060101010101" charset="-122"/>
                <a:cs typeface="Times New Roman" panose="02020603050405020304" pitchFamily="18" charset="0"/>
              </a:rPr>
              <a:t>（</a:t>
            </a:r>
            <a:r>
              <a:rPr lang="en-US" altLang="zh-CN" i="1" dirty="0">
                <a:latin typeface="Times New Roman" panose="02020603050405020304" pitchFamily="18" charset="0"/>
                <a:ea typeface="楷体" panose="02010609060101010101" charset="-122"/>
                <a:cs typeface="Times New Roman" panose="02020603050405020304" pitchFamily="18" charset="0"/>
              </a:rPr>
              <a:t>Replicating and Digesting Anomalies in the Chinese A-share Market</a:t>
            </a:r>
            <a:r>
              <a:rPr lang="zh-CN" altLang="en-US" i="1" dirty="0">
                <a:latin typeface="Times New Roman" panose="02020603050405020304" pitchFamily="18" charset="0"/>
                <a:ea typeface="楷体" panose="02010609060101010101" charset="-122"/>
                <a:cs typeface="Times New Roman" panose="02020603050405020304" pitchFamily="18" charset="0"/>
              </a:rPr>
              <a:t>）</a:t>
            </a:r>
            <a:r>
              <a:rPr lang="zh-CN" altLang="en-US" dirty="0">
                <a:latin typeface="Times New Roman" panose="02020603050405020304" pitchFamily="18" charset="0"/>
                <a:ea typeface="楷体" panose="02010609060101010101" charset="-122"/>
                <a:cs typeface="Times New Roman" panose="02020603050405020304" pitchFamily="18" charset="0"/>
              </a:rPr>
              <a:t>构建了</a:t>
            </a:r>
            <a:r>
              <a:rPr lang="en-US" altLang="zh-CN" dirty="0">
                <a:latin typeface="Times New Roman" panose="02020603050405020304" pitchFamily="18" charset="0"/>
                <a:ea typeface="楷体" panose="02010609060101010101" charset="-122"/>
                <a:cs typeface="Times New Roman" panose="02020603050405020304" pitchFamily="18" charset="0"/>
              </a:rPr>
              <a:t>469</a:t>
            </a:r>
            <a:r>
              <a:rPr lang="zh-CN" altLang="en-US" dirty="0">
                <a:latin typeface="Times New Roman" panose="02020603050405020304" pitchFamily="18" charset="0"/>
                <a:ea typeface="楷体" panose="02010609060101010101" charset="-122"/>
                <a:cs typeface="Times New Roman" panose="02020603050405020304" pitchFamily="18" charset="0"/>
              </a:rPr>
              <a:t>个异象变量，这些变量覆盖了多个方面，包括动量、价值与成长、投资、盈利能力、无形资产和交易摩擦等。</a:t>
            </a:r>
          </a:p>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rPr>
              <a:t>我们参考该文章附录中介绍的构建方法以及提供的收益率数值，筛选出了</a:t>
            </a:r>
            <a:r>
              <a:rPr lang="en-US" altLang="zh-CN" dirty="0">
                <a:latin typeface="Times New Roman" panose="02020603050405020304" pitchFamily="18" charset="0"/>
                <a:ea typeface="楷体" panose="02010609060101010101" charset="-122"/>
                <a:cs typeface="Times New Roman" panose="02020603050405020304" pitchFamily="18" charset="0"/>
              </a:rPr>
              <a:t>24</a:t>
            </a:r>
            <a:r>
              <a:rPr lang="zh-CN" altLang="en-US" dirty="0">
                <a:latin typeface="Times New Roman" panose="02020603050405020304" pitchFamily="18" charset="0"/>
                <a:ea typeface="楷体" panose="02010609060101010101" charset="-122"/>
                <a:cs typeface="Times New Roman" panose="02020603050405020304" pitchFamily="18" charset="0"/>
              </a:rPr>
              <a:t>个有显著的超额收益率的异象变量，并尝试进行复现。</a:t>
            </a:r>
          </a:p>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sym typeface="+mn-ea"/>
              </a:rPr>
              <a:t>筛选出的因子包括：</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dFin</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dRoa1</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Me</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Rtv1</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Rtv3</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Rtv6</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Rtv9</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Rtv12</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Pps1</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Pps3</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Pps6</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Ami3</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Ami6</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Ami9</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Ami12</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Esba1</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Esba3</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Esba6</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Esba9</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Esba12</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Qsba1</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Qsba3</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Qsba6</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Qsba9</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Qsba12</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p:txBody>
      </p:sp>
      <p:cxnSp>
        <p:nvCxnSpPr>
          <p:cNvPr id="40" name="直接连接符 39"/>
          <p:cNvCxnSpPr/>
          <p:nvPr/>
        </p:nvCxnSpPr>
        <p:spPr>
          <a:xfrm flipV="1">
            <a:off x="584574" y="1488989"/>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4218" y="1095483"/>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构建依据</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cxnSp>
        <p:nvCxnSpPr>
          <p:cNvPr id="52" name="直接连接符 51"/>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3" name="文本框 2"/>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异象复现：异象介绍</a:t>
            </a:r>
          </a:p>
        </p:txBody>
      </p:sp>
      <p:sp>
        <p:nvSpPr>
          <p:cNvPr id="4"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600" b="1" kern="0" dirty="0">
                <a:solidFill>
                  <a:srgbClr val="1E4E79">
                    <a:alpha val="100000"/>
                  </a:srgb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pic>
        <p:nvPicPr>
          <p:cNvPr id="6" name="图片 5"/>
          <p:cNvPicPr>
            <a:picLocks noChangeAspect="1"/>
          </p:cNvPicPr>
          <p:nvPr/>
        </p:nvPicPr>
        <p:blipFill>
          <a:blip r:embed="rId4"/>
          <a:stretch>
            <a:fillRect/>
          </a:stretch>
        </p:blipFill>
        <p:spPr>
          <a:xfrm>
            <a:off x="18890" y="4420371"/>
            <a:ext cx="10322243" cy="22869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318750" y="1156578"/>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rPr>
              <a:t>2</a:t>
            </a:r>
          </a:p>
        </p:txBody>
      </p:sp>
      <p:sp>
        <p:nvSpPr>
          <p:cNvPr id="5" name="文本框 4"/>
          <p:cNvSpPr txBox="1"/>
          <p:nvPr/>
        </p:nvSpPr>
        <p:spPr>
          <a:xfrm>
            <a:off x="723265" y="1711960"/>
            <a:ext cx="8897620" cy="3251200"/>
          </a:xfrm>
          <a:prstGeom prst="rect">
            <a:avLst/>
          </a:prstGeom>
          <a:noFill/>
        </p:spPr>
        <p:txBody>
          <a:bodyPr wrap="square" rtlCol="0">
            <a:noAutofit/>
          </a:bodyPr>
          <a:lstStyle/>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dFin</a:t>
            </a:r>
            <a:r>
              <a:rPr lang="zh-CN" altLang="en-US"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a:t>
            </a:r>
            <a:r>
              <a:rPr lang="zh-CN" altLang="en-US" dirty="0">
                <a:latin typeface="Times New Roman" panose="02020603050405020304" pitchFamily="18" charset="0"/>
                <a:ea typeface="楷体" panose="02010609060101010101" charset="-122"/>
                <a:cs typeface="Times New Roman" panose="02020603050405020304" pitchFamily="18" charset="0"/>
              </a:rPr>
              <a:t>金融性净资产的变动，财报年末调整一次</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dRoa1：</a:t>
            </a:r>
            <a:r>
              <a:rPr lang="en-US" altLang="zh-CN" dirty="0">
                <a:latin typeface="Times New Roman" panose="02020603050405020304" pitchFamily="18" charset="0"/>
                <a:ea typeface="楷体" panose="02010609060101010101" charset="-122"/>
                <a:cs typeface="Times New Roman" panose="02020603050405020304" pitchFamily="18" charset="0"/>
              </a:rPr>
              <a:t>ROA</a:t>
            </a:r>
            <a:r>
              <a:rPr lang="zh-CN" altLang="en-US" dirty="0">
                <a:latin typeface="Times New Roman" panose="02020603050405020304" pitchFamily="18" charset="0"/>
                <a:ea typeface="楷体" panose="02010609060101010101" charset="-122"/>
                <a:cs typeface="Times New Roman" panose="02020603050405020304" pitchFamily="18" charset="0"/>
              </a:rPr>
              <a:t>的同比变化</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Me：</a:t>
            </a:r>
            <a:r>
              <a:rPr lang="zh-CN" altLang="en-US" dirty="0">
                <a:latin typeface="Times New Roman" panose="02020603050405020304" pitchFamily="18" charset="0"/>
                <a:ea typeface="楷体" panose="02010609060101010101" charset="-122"/>
                <a:cs typeface="Times New Roman" panose="02020603050405020304" pitchFamily="18" charset="0"/>
              </a:rPr>
              <a:t>流动市值，财务年末调整一次</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Rtv系列：</a:t>
            </a:r>
            <a:r>
              <a:rPr lang="zh-CN" altLang="en-US" dirty="0">
                <a:latin typeface="Times New Roman" panose="02020603050405020304" pitchFamily="18" charset="0"/>
                <a:ea typeface="楷体" panose="02010609060101010101" charset="-122"/>
                <a:cs typeface="Times New Roman" panose="02020603050405020304" pitchFamily="18" charset="0"/>
              </a:rPr>
              <a:t>股票交易量。</a:t>
            </a:r>
            <a:r>
              <a:rPr lang="en-US" altLang="zh-CN" dirty="0">
                <a:latin typeface="Times New Roman" panose="02020603050405020304" pitchFamily="18" charset="0"/>
                <a:ea typeface="楷体" panose="02010609060101010101" charset="-122"/>
                <a:cs typeface="Times New Roman" panose="02020603050405020304" pitchFamily="18" charset="0"/>
              </a:rPr>
              <a:t>Rtv1</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Rtv3</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Rtv6</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Rtv9</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Rtv12</a:t>
            </a:r>
            <a:r>
              <a:rPr lang="zh-CN" altLang="en-US" dirty="0">
                <a:latin typeface="Times New Roman" panose="02020603050405020304" pitchFamily="18" charset="0"/>
                <a:ea typeface="楷体" panose="02010609060101010101" charset="-122"/>
                <a:cs typeface="Times New Roman" panose="02020603050405020304" pitchFamily="18" charset="0"/>
              </a:rPr>
              <a:t>分别代表了基于不同持有期（</a:t>
            </a:r>
            <a:r>
              <a:rPr lang="en-US" altLang="zh-CN" dirty="0">
                <a:latin typeface="Times New Roman" panose="02020603050405020304" pitchFamily="18" charset="0"/>
                <a:ea typeface="楷体" panose="02010609060101010101" charset="-122"/>
                <a:cs typeface="Times New Roman" panose="02020603050405020304" pitchFamily="18" charset="0"/>
              </a:rPr>
              <a:t>1</a:t>
            </a:r>
            <a:r>
              <a:rPr lang="zh-CN" altLang="en-US" dirty="0">
                <a:latin typeface="Times New Roman" panose="02020603050405020304" pitchFamily="18" charset="0"/>
                <a:ea typeface="楷体" panose="02010609060101010101" charset="-122"/>
                <a:cs typeface="Times New Roman" panose="02020603050405020304" pitchFamily="18" charset="0"/>
              </a:rPr>
              <a:t>个月、</a:t>
            </a:r>
            <a:r>
              <a:rPr lang="en-US" altLang="zh-CN" dirty="0">
                <a:latin typeface="Times New Roman" panose="02020603050405020304" pitchFamily="18" charset="0"/>
                <a:ea typeface="楷体" panose="02010609060101010101" charset="-122"/>
                <a:cs typeface="Times New Roman" panose="02020603050405020304" pitchFamily="18" charset="0"/>
              </a:rPr>
              <a:t>3</a:t>
            </a:r>
            <a:r>
              <a:rPr lang="zh-CN" altLang="en-US" dirty="0">
                <a:latin typeface="Times New Roman" panose="02020603050405020304" pitchFamily="18" charset="0"/>
                <a:ea typeface="楷体" panose="02010609060101010101" charset="-122"/>
                <a:cs typeface="Times New Roman" panose="02020603050405020304" pitchFamily="18" charset="0"/>
              </a:rPr>
              <a:t>个月、</a:t>
            </a:r>
            <a:r>
              <a:rPr lang="en-US" altLang="zh-CN" dirty="0">
                <a:latin typeface="Times New Roman" panose="02020603050405020304" pitchFamily="18" charset="0"/>
                <a:ea typeface="楷体" panose="02010609060101010101" charset="-122"/>
                <a:cs typeface="Times New Roman" panose="02020603050405020304" pitchFamily="18" charset="0"/>
              </a:rPr>
              <a:t>6</a:t>
            </a:r>
            <a:r>
              <a:rPr lang="zh-CN" altLang="en-US" dirty="0">
                <a:latin typeface="Times New Roman" panose="02020603050405020304" pitchFamily="18" charset="0"/>
                <a:ea typeface="楷体" panose="02010609060101010101" charset="-122"/>
                <a:cs typeface="Times New Roman" panose="02020603050405020304" pitchFamily="18" charset="0"/>
              </a:rPr>
              <a:t>个月、</a:t>
            </a:r>
            <a:r>
              <a:rPr lang="en-US" altLang="zh-CN" dirty="0">
                <a:latin typeface="Times New Roman" panose="02020603050405020304" pitchFamily="18" charset="0"/>
                <a:ea typeface="楷体" panose="02010609060101010101" charset="-122"/>
                <a:cs typeface="Times New Roman" panose="02020603050405020304" pitchFamily="18" charset="0"/>
              </a:rPr>
              <a:t>9</a:t>
            </a:r>
            <a:r>
              <a:rPr lang="zh-CN" altLang="en-US" dirty="0">
                <a:latin typeface="Times New Roman" panose="02020603050405020304" pitchFamily="18" charset="0"/>
                <a:ea typeface="楷体" panose="02010609060101010101" charset="-122"/>
                <a:cs typeface="Times New Roman" panose="02020603050405020304" pitchFamily="18" charset="0"/>
              </a:rPr>
              <a:t>个月、</a:t>
            </a:r>
            <a:r>
              <a:rPr lang="en-US" altLang="zh-CN" dirty="0">
                <a:latin typeface="Times New Roman" panose="02020603050405020304" pitchFamily="18" charset="0"/>
                <a:ea typeface="楷体" panose="02010609060101010101" charset="-122"/>
                <a:cs typeface="Times New Roman" panose="02020603050405020304" pitchFamily="18" charset="0"/>
              </a:rPr>
              <a:t>12</a:t>
            </a:r>
            <a:r>
              <a:rPr lang="zh-CN" altLang="en-US" dirty="0">
                <a:latin typeface="Times New Roman" panose="02020603050405020304" pitchFamily="18" charset="0"/>
                <a:ea typeface="楷体" panose="02010609060101010101" charset="-122"/>
                <a:cs typeface="Times New Roman" panose="02020603050405020304" pitchFamily="18" charset="0"/>
              </a:rPr>
              <a:t>个月）的交易量异象</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Pps系列：</a:t>
            </a:r>
            <a:r>
              <a:rPr lang="zh-CN" altLang="en-US" dirty="0">
                <a:latin typeface="Times New Roman" panose="02020603050405020304" pitchFamily="18" charset="0"/>
                <a:ea typeface="楷体" panose="02010609060101010101" charset="-122"/>
                <a:cs typeface="Times New Roman" panose="02020603050405020304" pitchFamily="18" charset="0"/>
              </a:rPr>
              <a:t>每股股价</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Ami系列：</a:t>
            </a:r>
            <a:r>
              <a:rPr lang="en-US" altLang="zh-CN" dirty="0">
                <a:latin typeface="Times New Roman" panose="02020603050405020304" pitchFamily="18" charset="0"/>
                <a:ea typeface="楷体" panose="02010609060101010101" charset="-122"/>
                <a:cs typeface="Times New Roman" panose="02020603050405020304" pitchFamily="18" charset="0"/>
              </a:rPr>
              <a:t>Amihud</a:t>
            </a:r>
            <a:r>
              <a:rPr lang="zh-CN" altLang="en-US" dirty="0">
                <a:latin typeface="Times New Roman" panose="02020603050405020304" pitchFamily="18" charset="0"/>
                <a:ea typeface="楷体" panose="02010609060101010101" charset="-122"/>
                <a:cs typeface="Times New Roman" panose="02020603050405020304" pitchFamily="18" charset="0"/>
              </a:rPr>
              <a:t>流动性指标，衡量了股票的流动性，通过日收益率绝对值和日交易量的比率在前六个月的平均值得出</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Esba系列：</a:t>
            </a:r>
            <a:r>
              <a:rPr lang="zh-CN" altLang="en-US" dirty="0">
                <a:latin typeface="Times New Roman" panose="02020603050405020304" pitchFamily="18" charset="0"/>
                <a:ea typeface="楷体" panose="02010609060101010101" charset="-122"/>
                <a:cs typeface="Times New Roman" panose="02020603050405020304" pitchFamily="18" charset="0"/>
              </a:rPr>
              <a:t>有效买卖价差，即成交价格与买卖报价平均值之间的差额</a:t>
            </a: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Qsba系列：</a:t>
            </a:r>
            <a:r>
              <a:rPr lang="zh-CN" altLang="en-US" dirty="0">
                <a:latin typeface="Times New Roman" panose="02020603050405020304" pitchFamily="18" charset="0"/>
                <a:ea typeface="楷体" panose="02010609060101010101" charset="-122"/>
                <a:cs typeface="Times New Roman" panose="02020603050405020304" pitchFamily="18" charset="0"/>
              </a:rPr>
              <a:t>买卖报价价差，即买方和卖方报价之间的差额</a:t>
            </a:r>
          </a:p>
          <a:p>
            <a:pPr indent="0">
              <a:buFont typeface="Arial" panose="020B0604020202020204" pitchFamily="34" charset="0"/>
              <a:buNone/>
            </a:pP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marL="342900" indent="-342900">
              <a:buFont typeface="Arial" panose="020B0604020202020204" pitchFamily="34" charset="0"/>
              <a:buChar char="•"/>
            </a:pPr>
            <a:r>
              <a:rPr lang="en-US" altLang="zh-CN" sz="2000" b="1" dirty="0">
                <a:solidFill>
                  <a:srgbClr val="1E4E79"/>
                </a:solidFill>
                <a:latin typeface="Times New Roman" panose="02020603050405020304" pitchFamily="18" charset="0"/>
                <a:ea typeface="楷体" panose="02010609060101010101" charset="-122"/>
                <a:cs typeface="Times New Roman" panose="02020603050405020304" pitchFamily="18" charset="0"/>
              </a:rPr>
              <a:t>处理非一个月持有期的异象：</a:t>
            </a:r>
            <a:r>
              <a:rPr lang="zh-CN" altLang="en-US" dirty="0">
                <a:latin typeface="Times New Roman" panose="02020603050405020304" pitchFamily="18" charset="0"/>
                <a:ea typeface="楷体" panose="02010609060101010101" charset="-122"/>
                <a:cs typeface="Times New Roman" panose="02020603050405020304" pitchFamily="18" charset="0"/>
              </a:rPr>
              <a:t>采用滚动计算的方法。跟踪异象在当前月及后续几个月的收益率，分别构建不同的投资组合，并基于这些月份的收益率数据计算平均收益率，以此评估投资组合在特定持有期内的整体表现。</a:t>
            </a:r>
          </a:p>
          <a:p>
            <a:pPr indent="0">
              <a:buFont typeface="Arial" panose="020B0604020202020204" pitchFamily="34" charset="0"/>
              <a:buNone/>
            </a:pP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Times New Roman" panose="02020603050405020304" pitchFamily="18" charset="0"/>
              <a:ea typeface="楷体" panose="02010609060101010101" charset="-122"/>
              <a:cs typeface="Times New Roman" panose="02020603050405020304" pitchFamily="18" charset="0"/>
            </a:endParaRPr>
          </a:p>
        </p:txBody>
      </p:sp>
      <p:cxnSp>
        <p:nvCxnSpPr>
          <p:cNvPr id="40" name="直接连接符 39"/>
          <p:cNvCxnSpPr/>
          <p:nvPr/>
        </p:nvCxnSpPr>
        <p:spPr>
          <a:xfrm flipV="1">
            <a:off x="584574" y="1488989"/>
            <a:ext cx="9251694" cy="13207"/>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4218" y="1095483"/>
            <a:ext cx="6121400" cy="398780"/>
          </a:xfrm>
          <a:prstGeom prst="rect">
            <a:avLst/>
          </a:prstGeom>
          <a:noFill/>
        </p:spPr>
        <p:txBody>
          <a:bodyPr wrap="square" rtlCol="0">
            <a:spAutoFit/>
          </a:bodyPr>
          <a:lstStyle/>
          <a:p>
            <a:r>
              <a:rPr lang="zh-CN" altLang="en-US" sz="2000" b="1" dirty="0">
                <a:latin typeface="楷体" panose="02010609060101010101" charset="-122"/>
                <a:ea typeface="楷体" panose="02010609060101010101" charset="-122"/>
                <a:cs typeface="Calibri" panose="020F0502020204030204" pitchFamily="34" charset="0"/>
              </a:rPr>
              <a:t>异象定义</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cxnSp>
        <p:nvCxnSpPr>
          <p:cNvPr id="52" name="直接连接符 51"/>
          <p:cNvCxnSpPr/>
          <p:nvPr/>
        </p:nvCxnSpPr>
        <p:spPr>
          <a:xfrm>
            <a:off x="-7620" y="6922135"/>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3" name="文本框 2"/>
          <p:cNvSpPr txBox="1"/>
          <p:nvPr>
            <p:custDataLst>
              <p:tags r:id="rId1"/>
            </p:custDataLst>
          </p:nvPr>
        </p:nvSpPr>
        <p:spPr>
          <a:xfrm>
            <a:off x="0" y="374650"/>
            <a:ext cx="7928610"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异象复现：异象介绍</a:t>
            </a:r>
          </a:p>
        </p:txBody>
      </p:sp>
      <p:sp>
        <p:nvSpPr>
          <p:cNvPr id="4"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600" b="1" kern="0" dirty="0">
                <a:solidFill>
                  <a:srgbClr val="1E4E79">
                    <a:alpha val="100000"/>
                  </a:srgb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异象筛选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8978265"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异象筛选：指标计算</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异象筛选</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cxnSp>
        <p:nvCxnSpPr>
          <p:cNvPr id="10" name="直接连接符 9"/>
          <p:cNvCxnSpPr/>
          <p:nvPr/>
        </p:nvCxnSpPr>
        <p:spPr>
          <a:xfrm>
            <a:off x="526789" y="2548676"/>
            <a:ext cx="9298305" cy="1397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36270" y="1024255"/>
            <a:ext cx="8897620" cy="1158240"/>
          </a:xfrm>
          <a:prstGeom prst="rect">
            <a:avLst/>
          </a:prstGeom>
          <a:noFill/>
        </p:spPr>
        <p:txBody>
          <a:bodyPr wrap="square" rtlCol="0">
            <a:noAutofit/>
          </a:bodyPr>
          <a:lstStyle/>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rPr>
              <a:t>根据之前计算出的投资组合的月度收益率，我们筛选出按流动市值加权的多空组合，对其进行进一步的分析：计算出</a:t>
            </a: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年化收益率、年化标准差、</a:t>
            </a:r>
            <a:r>
              <a:rPr lang="en-US" altLang="zh-CN" b="1" dirty="0">
                <a:solidFill>
                  <a:srgbClr val="1E4E79"/>
                </a:solidFill>
                <a:latin typeface="Times New Roman" panose="02020603050405020304" pitchFamily="18" charset="0"/>
                <a:ea typeface="楷体" panose="02010609060101010101" charset="-122"/>
                <a:cs typeface="Times New Roman" panose="02020603050405020304" pitchFamily="18" charset="0"/>
              </a:rPr>
              <a:t>t</a:t>
            </a: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统计量、</a:t>
            </a:r>
            <a:r>
              <a:rPr lang="en-US" altLang="zh-CN" b="1" dirty="0">
                <a:solidFill>
                  <a:srgbClr val="1E4E79"/>
                </a:solidFill>
                <a:latin typeface="Times New Roman" panose="02020603050405020304" pitchFamily="18" charset="0"/>
                <a:ea typeface="楷体" panose="02010609060101010101" charset="-122"/>
                <a:cs typeface="Times New Roman" panose="02020603050405020304" pitchFamily="18" charset="0"/>
              </a:rPr>
              <a:t>p</a:t>
            </a: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rPr>
              <a:t>值、年化夏普比率、最大回撤率、超额收益率和</a:t>
            </a:r>
            <a:r>
              <a:rPr lang="en-US" altLang="zh-CN" b="1" dirty="0">
                <a:solidFill>
                  <a:srgbClr val="1E4E79"/>
                </a:solidFill>
                <a:latin typeface="Times New Roman" panose="02020603050405020304" pitchFamily="18" charset="0"/>
                <a:ea typeface="楷体" panose="02010609060101010101" charset="-122"/>
                <a:cs typeface="Times New Roman" panose="02020603050405020304" pitchFamily="18" charset="0"/>
              </a:rPr>
              <a:t>IC</a:t>
            </a:r>
            <a:r>
              <a:rPr lang="zh-CN" altLang="en-US" dirty="0">
                <a:latin typeface="Times New Roman" panose="02020603050405020304" pitchFamily="18" charset="0"/>
                <a:ea typeface="楷体" panose="02010609060101010101" charset="-122"/>
                <a:cs typeface="Times New Roman" panose="02020603050405020304" pitchFamily="18" charset="0"/>
              </a:rPr>
              <a:t>等关键指标。</a:t>
            </a:r>
          </a:p>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rPr>
              <a:t>接着，对</a:t>
            </a:r>
            <a:r>
              <a:rPr lang="en-US" altLang="zh-CN" dirty="0">
                <a:latin typeface="Times New Roman" panose="02020603050405020304" pitchFamily="18" charset="0"/>
                <a:ea typeface="楷体" panose="02010609060101010101" charset="-122"/>
                <a:cs typeface="Times New Roman" panose="02020603050405020304" pitchFamily="18" charset="0"/>
              </a:rPr>
              <a:t>24</a:t>
            </a:r>
            <a:r>
              <a:rPr lang="zh-CN" altLang="en-US" dirty="0">
                <a:latin typeface="Times New Roman" panose="02020603050405020304" pitchFamily="18" charset="0"/>
                <a:ea typeface="楷体" panose="02010609060101010101" charset="-122"/>
                <a:cs typeface="Times New Roman" panose="02020603050405020304" pitchFamily="18" charset="0"/>
              </a:rPr>
              <a:t>个异象的</a:t>
            </a:r>
            <a:r>
              <a:rPr lang="zh-CN" altLang="en-US" b="1" dirty="0">
                <a:solidFill>
                  <a:srgbClr val="1E4E79"/>
                </a:solidFill>
                <a:latin typeface="Times New Roman" panose="02020603050405020304" pitchFamily="18" charset="0"/>
                <a:ea typeface="楷体" panose="02010609060101010101" charset="-122"/>
                <a:cs typeface="Times New Roman" panose="02020603050405020304" pitchFamily="18" charset="0"/>
                <a:sym typeface="+mn-ea"/>
              </a:rPr>
              <a:t>年化收益率、年化夏普比率、最大回撤率以及超额收益率</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进行排序，结果展示如下（篇幅所限，仅展示前</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10</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名）：</a:t>
            </a:r>
            <a:endParaRPr lang="zh-CN" altLang="en-US" dirty="0">
              <a:latin typeface="Times New Roman" panose="02020603050405020304" pitchFamily="18" charset="0"/>
              <a:ea typeface="楷体" panose="02010609060101010101" charset="-122"/>
              <a:cs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marL="342900" indent="-342900">
              <a:buFont typeface="Arial" panose="020B0604020202020204" pitchFamily="34" charset="0"/>
              <a:buChar char="•"/>
            </a:pP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p:txBody>
      </p:sp>
      <p:graphicFrame>
        <p:nvGraphicFramePr>
          <p:cNvPr id="19" name="表格 18"/>
          <p:cNvGraphicFramePr/>
          <p:nvPr>
            <p:custDataLst>
              <p:tags r:id="rId3"/>
            </p:custDataLst>
          </p:nvPr>
        </p:nvGraphicFramePr>
        <p:xfrm>
          <a:off x="967740" y="2687955"/>
          <a:ext cx="3674745" cy="4193540"/>
        </p:xfrm>
        <a:graphic>
          <a:graphicData uri="http://schemas.openxmlformats.org/drawingml/2006/table">
            <a:tbl>
              <a:tblPr firstRow="1" lastCol="1">
                <a:tableStyleId>{751FCF38-6E97-414D-A8F5-AF0F7FB805AA}</a:tableStyleId>
              </a:tblPr>
              <a:tblGrid>
                <a:gridCol w="1224915">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519430">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排名</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因子名称</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年化收益率</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extLst>
                  <a:ext uri="{0D108BD9-81ED-4DB2-BD59-A6C34878D82A}">
                    <a16:rowId xmlns:a16="http://schemas.microsoft.com/office/drawing/2014/main" val="10000"/>
                  </a:ext>
                </a:extLst>
              </a:tr>
              <a:tr h="36830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1</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ami3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0.247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r h="367030">
                <a:tc>
                  <a:txBody>
                    <a:bodyPr/>
                    <a:lstStyle/>
                    <a:p>
                      <a:pPr algn="ctr" fontAlgn="ctr"/>
                      <a:r>
                        <a:rPr lang="en-US" altLang="zh-CN" sz="1600">
                          <a:solidFill>
                            <a:srgbClr val="000000"/>
                          </a:solidFill>
                          <a:latin typeface="Times New Roman" panose="02020603050405020304" pitchFamily="18" charset="0"/>
                          <a:ea typeface="楷体" panose="02010609060101010101" charset="-122"/>
                          <a:cs typeface="Times New Roman" panose="02020603050405020304" pitchFamily="18" charset="0"/>
                        </a:rPr>
                        <a:t>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ami6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0.232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2"/>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ami9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0.226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3"/>
                  </a:ext>
                </a:extLst>
              </a:tr>
              <a:tr h="36639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4</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ami12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0.216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4"/>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5</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rtv</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0.209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5"/>
                  </a:ext>
                </a:extLst>
              </a:tr>
              <a:tr h="36703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rtv6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0.208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6"/>
                  </a:ext>
                </a:extLst>
              </a:tr>
              <a:tr h="36893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7</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rtv12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0.206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7"/>
                  </a:ext>
                </a:extLst>
              </a:tr>
              <a:tr h="36639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8</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rtv3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0.203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8"/>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rtv9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0.200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9"/>
                  </a:ext>
                </a:extLst>
              </a:tr>
              <a:tr h="36703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10</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me</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r>
                        <a:rPr lang="en-US" altLang="zh-CN" sz="1600" dirty="0">
                          <a:latin typeface="Times New Roman" panose="02020603050405020304" pitchFamily="18" charset="0"/>
                          <a:ea typeface="楷体" panose="02010609060101010101" charset="-122"/>
                          <a:cs typeface="Times New Roman" panose="02020603050405020304" pitchFamily="18" charset="0"/>
                        </a:rPr>
                        <a:t>0.180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10"/>
                  </a:ext>
                </a:extLst>
              </a:tr>
            </a:tbl>
          </a:graphicData>
        </a:graphic>
      </p:graphicFrame>
      <p:graphicFrame>
        <p:nvGraphicFramePr>
          <p:cNvPr id="23" name="表格 22"/>
          <p:cNvGraphicFramePr/>
          <p:nvPr>
            <p:custDataLst>
              <p:tags r:id="rId4"/>
            </p:custDataLst>
          </p:nvPr>
        </p:nvGraphicFramePr>
        <p:xfrm>
          <a:off x="5463540" y="2687955"/>
          <a:ext cx="3674745" cy="4193540"/>
        </p:xfrm>
        <a:graphic>
          <a:graphicData uri="http://schemas.openxmlformats.org/drawingml/2006/table">
            <a:tbl>
              <a:tblPr firstRow="1" lastCol="1">
                <a:tableStyleId>{751FCF38-6E97-414D-A8F5-AF0F7FB805AA}</a:tableStyleId>
              </a:tblPr>
              <a:tblGrid>
                <a:gridCol w="1224915">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519430">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排名</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因子名称</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600" dirty="0">
                          <a:solidFill>
                            <a:schemeClr val="bg1"/>
                          </a:solidFill>
                          <a:latin typeface="Times New Roman" panose="02020603050405020304" pitchFamily="18" charset="0"/>
                          <a:ea typeface="楷体" panose="02010609060101010101" charset="-122"/>
                        </a:rPr>
                        <a:t>年化夏普比</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extLst>
                  <a:ext uri="{0D108BD9-81ED-4DB2-BD59-A6C34878D82A}">
                    <a16:rowId xmlns:a16="http://schemas.microsoft.com/office/drawing/2014/main" val="10000"/>
                  </a:ext>
                </a:extLst>
              </a:tr>
              <a:tr h="36830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1</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ami3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1.10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r h="367030">
                <a:tc>
                  <a:txBody>
                    <a:bodyPr/>
                    <a:lstStyle/>
                    <a:p>
                      <a:pPr algn="ctr" fontAlgn="ctr"/>
                      <a:r>
                        <a:rPr lang="en-US" altLang="zh-CN" sz="1600">
                          <a:solidFill>
                            <a:srgbClr val="000000"/>
                          </a:solidFill>
                          <a:latin typeface="Times New Roman" panose="02020603050405020304" pitchFamily="18" charset="0"/>
                          <a:ea typeface="楷体" panose="02010609060101010101" charset="-122"/>
                          <a:cs typeface="Times New Roman" panose="02020603050405020304" pitchFamily="18" charset="0"/>
                        </a:rPr>
                        <a:t>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ami6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1.05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2"/>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rtv6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1.04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3"/>
                  </a:ext>
                </a:extLst>
              </a:tr>
              <a:tr h="36639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4</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rtv12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1.04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4"/>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5</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ami9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1.03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5"/>
                  </a:ext>
                </a:extLst>
              </a:tr>
              <a:tr h="36703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rtv9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1.00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6"/>
                  </a:ext>
                </a:extLst>
              </a:tr>
              <a:tr h="36893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7</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rtv</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0.98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7"/>
                  </a:ext>
                </a:extLst>
              </a:tr>
              <a:tr h="36639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8</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ami12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0.98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8"/>
                  </a:ext>
                </a:extLst>
              </a:tr>
              <a:tr h="367665">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rtv3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a:solidFill>
                            <a:srgbClr val="08090C"/>
                          </a:solidFill>
                          <a:latin typeface="Times New Roman" panose="02020603050405020304" pitchFamily="18" charset="0"/>
                          <a:ea typeface="楷体" panose="02010609060101010101" charset="-122"/>
                          <a:cs typeface="Times New Roman" panose="02020603050405020304" pitchFamily="18" charset="0"/>
                        </a:rPr>
                        <a:t>0.97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9"/>
                  </a:ext>
                </a:extLst>
              </a:tr>
              <a:tr h="367030">
                <a:tc>
                  <a:txBody>
                    <a:bodyPr/>
                    <a:lstStyle/>
                    <a:p>
                      <a:pPr algn="ctr" fontAlgn="ctr"/>
                      <a:r>
                        <a:rPr lang="en-US" altLang="zh-CN" sz="1600">
                          <a:latin typeface="Times New Roman" panose="02020603050405020304" pitchFamily="18" charset="0"/>
                          <a:ea typeface="楷体" panose="02010609060101010101" charset="-122"/>
                          <a:cs typeface="Times New Roman" panose="02020603050405020304" pitchFamily="18" charset="0"/>
                        </a:rPr>
                        <a:t>10</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b="0" i="0">
                          <a:solidFill>
                            <a:srgbClr val="08090C"/>
                          </a:solidFill>
                          <a:latin typeface="Times New Roman" panose="02020603050405020304" pitchFamily="18" charset="0"/>
                          <a:ea typeface="楷体" panose="02010609060101010101" charset="-122"/>
                          <a:cs typeface="Times New Roman" panose="02020603050405020304" pitchFamily="18" charset="0"/>
                        </a:rPr>
                        <a:t>me</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600" i="0" dirty="0">
                          <a:solidFill>
                            <a:srgbClr val="08090C"/>
                          </a:solidFill>
                          <a:latin typeface="Times New Roman" panose="02020603050405020304" pitchFamily="18" charset="0"/>
                          <a:ea typeface="楷体" panose="02010609060101010101" charset="-122"/>
                          <a:cs typeface="Times New Roman" panose="02020603050405020304" pitchFamily="18" charset="0"/>
                        </a:rPr>
                        <a:t>0.77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楷体" panose="02010609060101010101" charset="-122"/>
              <a:ea typeface="楷体" panose="02010609060101010101" charset="-122"/>
              <a:cs typeface="Calibri" panose="020F0502020204030204"/>
            </a:endParaRPr>
          </a:p>
        </p:txBody>
      </p:sp>
      <p:sp>
        <p:nvSpPr>
          <p:cNvPr id="2" name="文本框 1"/>
          <p:cNvSpPr txBox="1"/>
          <p:nvPr>
            <p:custDataLst>
              <p:tags r:id="rId1"/>
            </p:custDataLst>
          </p:nvPr>
        </p:nvSpPr>
        <p:spPr>
          <a:xfrm>
            <a:off x="0" y="374650"/>
            <a:ext cx="8978265"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楷体" panose="02010609060101010101" charset="-122"/>
                <a:ea typeface="楷体" panose="02010609060101010101" charset="-122"/>
                <a:cs typeface="Calibri" panose="020F0502020204030204"/>
                <a:sym typeface="+mn-ea"/>
              </a:rPr>
              <a:t>异象筛选：指标计算</a:t>
            </a:r>
          </a:p>
        </p:txBody>
      </p:sp>
      <p:sp>
        <p:nvSpPr>
          <p:cNvPr id="16"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楷体" panose="02010609060101010101" charset="-122"/>
              <a:ea typeface="楷体" panose="02010609060101010101" charset="-122"/>
              <a:cs typeface="楷体" panose="02010609060101010101" charset="-122"/>
            </a:endParaRPr>
          </a:p>
          <a:p>
            <a:pPr algn="l" rtl="0" eaLnBrk="0">
              <a:lnSpc>
                <a:spcPct val="78000"/>
              </a:lnSpc>
            </a:pP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异象复现</a:t>
            </a:r>
            <a:r>
              <a:rPr lang="en-US" altLang="zh-CN" sz="1600" b="1" kern="0" dirty="0">
                <a:solidFill>
                  <a:srgbClr val="1E4E79">
                    <a:alpha val="100000"/>
                  </a:srgbClr>
                </a:solidFill>
                <a:latin typeface="楷体" panose="02010609060101010101" charset="-122"/>
                <a:ea typeface="楷体" panose="02010609060101010101" charset="-122"/>
                <a:cs typeface="楷体" panose="02010609060101010101" charset="-122"/>
                <a:sym typeface="+mn-ea"/>
              </a:rPr>
              <a:t> </a:t>
            </a:r>
            <a:r>
              <a:rPr lang="zh-CN" altLang="en-US"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a:t>
            </a:r>
            <a:r>
              <a:rPr lang="en-US" altLang="zh-CN" sz="16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600" b="1" kern="0" dirty="0">
                <a:solidFill>
                  <a:srgbClr val="1E4E79">
                    <a:alpha val="100000"/>
                  </a:srgbClr>
                </a:solidFill>
                <a:latin typeface="楷体" panose="02010609060101010101" charset="-122"/>
                <a:ea typeface="楷体" panose="02010609060101010101" charset="-122"/>
                <a:sym typeface="+mn-ea"/>
              </a:rPr>
              <a:t>异象筛选</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cs typeface="楷体" panose="02010609060101010101" charset="-122"/>
                <a:sym typeface="+mn-ea"/>
              </a:rPr>
              <a:t>—  </a:t>
            </a:r>
            <a:r>
              <a:rPr lang="zh-CN" altLang="en-US" sz="1400" kern="0" dirty="0">
                <a:solidFill>
                  <a:schemeClr val="tx1">
                    <a:lumMod val="50000"/>
                    <a:lumOff val="50000"/>
                    <a:alpha val="100000"/>
                  </a:schemeClr>
                </a:solidFill>
                <a:latin typeface="楷体" panose="02010609060101010101" charset="-122"/>
                <a:ea typeface="楷体" panose="02010609060101010101" charset="-122"/>
                <a:sym typeface="+mn-ea"/>
              </a:rPr>
              <a:t>策略构建</a:t>
            </a:r>
            <a:endParaRPr lang="zh-CN" altLang="en-US" sz="1600" b="1" kern="0" dirty="0">
              <a:solidFill>
                <a:srgbClr val="1E4E79">
                  <a:alpha val="100000"/>
                </a:srgbClr>
              </a:solidFill>
              <a:latin typeface="楷体" panose="02010609060101010101" charset="-122"/>
              <a:ea typeface="楷体" panose="02010609060101010101" charset="-122"/>
            </a:endParaRPr>
          </a:p>
        </p:txBody>
      </p:sp>
      <p:graphicFrame>
        <p:nvGraphicFramePr>
          <p:cNvPr id="19" name="表格 18"/>
          <p:cNvGraphicFramePr/>
          <p:nvPr>
            <p:custDataLst>
              <p:tags r:id="rId3"/>
            </p:custDataLst>
          </p:nvPr>
        </p:nvGraphicFramePr>
        <p:xfrm>
          <a:off x="564515" y="1870710"/>
          <a:ext cx="3895725" cy="5033829"/>
        </p:xfrm>
        <a:graphic>
          <a:graphicData uri="http://schemas.openxmlformats.org/drawingml/2006/table">
            <a:tbl>
              <a:tblPr firstRow="1" lastCol="1">
                <a:tableStyleId>{751FCF38-6E97-414D-A8F5-AF0F7FB805AA}</a:tableStyleId>
              </a:tblPr>
              <a:tblGrid>
                <a:gridCol w="129857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gridCol w="1298575">
                  <a:extLst>
                    <a:ext uri="{9D8B030D-6E8A-4147-A177-3AD203B41FA5}">
                      <a16:colId xmlns:a16="http://schemas.microsoft.com/office/drawing/2014/main" val="20002"/>
                    </a:ext>
                  </a:extLst>
                </a:gridCol>
              </a:tblGrid>
              <a:tr h="621030">
                <a:tc>
                  <a:txBody>
                    <a:bodyPr/>
                    <a:lstStyle/>
                    <a:p>
                      <a:pPr algn="ctr" fontAlgn="ctr"/>
                      <a:r>
                        <a:rPr lang="zh-CN" altLang="en-US" sz="1800">
                          <a:solidFill>
                            <a:schemeClr val="bg1"/>
                          </a:solidFill>
                          <a:latin typeface="Times New Roman" panose="02020603050405020304" pitchFamily="18" charset="0"/>
                          <a:ea typeface="楷体" panose="02010609060101010101" charset="-122"/>
                        </a:rPr>
                        <a:t>排名</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800" dirty="0">
                          <a:solidFill>
                            <a:schemeClr val="bg1"/>
                          </a:solidFill>
                          <a:latin typeface="Times New Roman" panose="02020603050405020304" pitchFamily="18" charset="0"/>
                          <a:ea typeface="楷体" panose="02010609060101010101" charset="-122"/>
                        </a:rPr>
                        <a:t>因子名称</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800" dirty="0">
                          <a:solidFill>
                            <a:schemeClr val="bg1"/>
                          </a:solidFill>
                          <a:latin typeface="Times New Roman" panose="02020603050405020304" pitchFamily="18" charset="0"/>
                          <a:ea typeface="楷体" panose="02010609060101010101" charset="-122"/>
                        </a:rPr>
                        <a:t>最大回撤率</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extLst>
                  <a:ext uri="{0D108BD9-81ED-4DB2-BD59-A6C34878D82A}">
                    <a16:rowId xmlns:a16="http://schemas.microsoft.com/office/drawing/2014/main" val="10000"/>
                  </a:ext>
                </a:extLst>
              </a:tr>
              <a:tr h="44005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1</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dirty="0" err="1">
                          <a:solidFill>
                            <a:srgbClr val="08090C"/>
                          </a:solidFill>
                          <a:latin typeface="Times New Roman" panose="02020603050405020304" pitchFamily="18" charset="0"/>
                          <a:ea typeface="楷体" panose="02010609060101010101" charset="-122"/>
                          <a:cs typeface="Times New Roman" panose="02020603050405020304" pitchFamily="18" charset="0"/>
                        </a:rPr>
                        <a:t>dfin</a:t>
                      </a:r>
                      <a:endParaRPr lang="en-US" altLang="zh-CN" sz="1800" b="0" i="0" dirty="0">
                        <a:solidFill>
                          <a:srgbClr val="08090C"/>
                        </a:solidFill>
                        <a:latin typeface="Times New Roman" panose="02020603050405020304" pitchFamily="18" charset="0"/>
                        <a:ea typeface="楷体" panose="02010609060101010101" charset="-122"/>
                        <a:cs typeface="Times New Roman" panose="02020603050405020304" pitchFamily="18" charset="0"/>
                      </a:endParaRP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dirty="0">
                          <a:solidFill>
                            <a:srgbClr val="08090C"/>
                          </a:solidFill>
                          <a:latin typeface="Times New Roman" panose="02020603050405020304" pitchFamily="18" charset="0"/>
                          <a:ea typeface="楷体" panose="02010609060101010101" charset="-122"/>
                          <a:cs typeface="Times New Roman" panose="02020603050405020304" pitchFamily="18" charset="0"/>
                        </a:rPr>
                        <a:t>-0.233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r h="460559">
                <a:tc>
                  <a:txBody>
                    <a:bodyPr/>
                    <a:lstStyle/>
                    <a:p>
                      <a:pPr algn="ctr" fontAlgn="ctr"/>
                      <a:r>
                        <a:rPr lang="en-US" altLang="zh-CN" sz="1800">
                          <a:solidFill>
                            <a:srgbClr val="000000"/>
                          </a:solidFill>
                          <a:latin typeface="Times New Roman" panose="02020603050405020304" pitchFamily="18" charset="0"/>
                          <a:ea typeface="楷体" panose="02010609060101010101" charset="-122"/>
                          <a:cs typeface="Times New Roman" panose="02020603050405020304" pitchFamily="18" charset="0"/>
                        </a:rPr>
                        <a:t>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rtv12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-0.350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2"/>
                  </a:ext>
                </a:extLst>
              </a:tr>
              <a:tr h="439420">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rtv9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-0.360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3"/>
                  </a:ext>
                </a:extLst>
              </a:tr>
              <a:tr h="43751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4</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rtv6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-0.371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4"/>
                  </a:ext>
                </a:extLst>
              </a:tr>
              <a:tr h="44005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5</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ami12</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-0.379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5"/>
                  </a:ext>
                </a:extLst>
              </a:tr>
              <a:tr h="438150">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ami9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dirty="0">
                          <a:solidFill>
                            <a:srgbClr val="08090C"/>
                          </a:solidFill>
                          <a:latin typeface="Times New Roman" panose="02020603050405020304" pitchFamily="18" charset="0"/>
                          <a:ea typeface="楷体" panose="02010609060101010101" charset="-122"/>
                          <a:cs typeface="Times New Roman" panose="02020603050405020304" pitchFamily="18" charset="0"/>
                        </a:rPr>
                        <a:t>-0.383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6"/>
                  </a:ext>
                </a:extLst>
              </a:tr>
              <a:tr h="44132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7</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ami3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-0.388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7"/>
                  </a:ext>
                </a:extLst>
              </a:tr>
              <a:tr h="43751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8</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ami6</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-0.399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8"/>
                  </a:ext>
                </a:extLst>
              </a:tr>
              <a:tr h="44005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9</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rtv3</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a:solidFill>
                            <a:srgbClr val="08090C"/>
                          </a:solidFill>
                          <a:latin typeface="Times New Roman" panose="02020603050405020304" pitchFamily="18" charset="0"/>
                          <a:ea typeface="楷体" panose="02010609060101010101" charset="-122"/>
                          <a:cs typeface="Times New Roman" panose="02020603050405020304" pitchFamily="18" charset="0"/>
                        </a:rPr>
                        <a:t>-0.405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9"/>
                  </a:ext>
                </a:extLst>
              </a:tr>
              <a:tr h="438150">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10</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b="0" i="0">
                          <a:solidFill>
                            <a:srgbClr val="08090C"/>
                          </a:solidFill>
                          <a:latin typeface="Times New Roman" panose="02020603050405020304" pitchFamily="18" charset="0"/>
                          <a:ea typeface="楷体" panose="02010609060101010101" charset="-122"/>
                          <a:cs typeface="Times New Roman" panose="02020603050405020304" pitchFamily="18" charset="0"/>
                        </a:rPr>
                        <a:t>rtv</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algn="ctr" fontAlgn="ctr">
                        <a:buClrTx/>
                        <a:buSzTx/>
                        <a:buFontTx/>
                      </a:pPr>
                      <a:r>
                        <a:rPr lang="en-US" altLang="zh-CN" sz="1800" i="0" dirty="0">
                          <a:solidFill>
                            <a:srgbClr val="08090C"/>
                          </a:solidFill>
                          <a:latin typeface="Times New Roman" panose="02020603050405020304" pitchFamily="18" charset="0"/>
                          <a:ea typeface="楷体" panose="02010609060101010101" charset="-122"/>
                          <a:cs typeface="Times New Roman" panose="02020603050405020304" pitchFamily="18" charset="0"/>
                        </a:rPr>
                        <a:t>-0.410 </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10"/>
                  </a:ext>
                </a:extLst>
              </a:tr>
            </a:tbl>
          </a:graphicData>
        </a:graphic>
      </p:graphicFrame>
      <p:graphicFrame>
        <p:nvGraphicFramePr>
          <p:cNvPr id="5" name="表格 4"/>
          <p:cNvGraphicFramePr/>
          <p:nvPr>
            <p:custDataLst>
              <p:tags r:id="rId4"/>
            </p:custDataLst>
          </p:nvPr>
        </p:nvGraphicFramePr>
        <p:xfrm>
          <a:off x="4927600" y="1870710"/>
          <a:ext cx="4606290" cy="5012055"/>
        </p:xfrm>
        <a:graphic>
          <a:graphicData uri="http://schemas.openxmlformats.org/drawingml/2006/table">
            <a:tbl>
              <a:tblPr firstRow="1" lastCol="1">
                <a:tableStyleId>{751FCF38-6E97-414D-A8F5-AF0F7FB805AA}</a:tableStyleId>
              </a:tblPr>
              <a:tblGrid>
                <a:gridCol w="904240">
                  <a:extLst>
                    <a:ext uri="{9D8B030D-6E8A-4147-A177-3AD203B41FA5}">
                      <a16:colId xmlns:a16="http://schemas.microsoft.com/office/drawing/2014/main" val="20000"/>
                    </a:ext>
                  </a:extLst>
                </a:gridCol>
                <a:gridCol w="1182370">
                  <a:extLst>
                    <a:ext uri="{9D8B030D-6E8A-4147-A177-3AD203B41FA5}">
                      <a16:colId xmlns:a16="http://schemas.microsoft.com/office/drawing/2014/main" val="20001"/>
                    </a:ext>
                  </a:extLst>
                </a:gridCol>
                <a:gridCol w="126238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tblGrid>
              <a:tr h="621030">
                <a:tc>
                  <a:txBody>
                    <a:bodyPr/>
                    <a:lstStyle/>
                    <a:p>
                      <a:pPr algn="ctr" fontAlgn="ctr"/>
                      <a:r>
                        <a:rPr lang="zh-CN" altLang="en-US" sz="1800">
                          <a:solidFill>
                            <a:schemeClr val="bg1"/>
                          </a:solidFill>
                          <a:latin typeface="Times New Roman" panose="02020603050405020304" pitchFamily="18" charset="0"/>
                          <a:ea typeface="楷体" panose="02010609060101010101" charset="-122"/>
                        </a:rPr>
                        <a:t>排名</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1E4E79"/>
                    </a:solidFill>
                  </a:tcPr>
                </a:tc>
                <a:tc>
                  <a:txBody>
                    <a:bodyPr/>
                    <a:lstStyle/>
                    <a:p>
                      <a:pPr algn="ctr" fontAlgn="ctr"/>
                      <a:r>
                        <a:rPr lang="zh-CN" altLang="en-US" sz="1800" dirty="0">
                          <a:solidFill>
                            <a:schemeClr val="bg1"/>
                          </a:solidFill>
                          <a:latin typeface="Times New Roman" panose="02020603050405020304" pitchFamily="18" charset="0"/>
                          <a:ea typeface="楷体" panose="02010609060101010101" charset="-122"/>
                        </a:rPr>
                        <a:t>因子名称</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solidFill>
                      <a:srgbClr val="1E4E79"/>
                    </a:solidFill>
                  </a:tcPr>
                </a:tc>
                <a:tc>
                  <a:txBody>
                    <a:bodyPr/>
                    <a:lstStyle/>
                    <a:p>
                      <a:pPr algn="ctr" fontAlgn="ctr"/>
                      <a:r>
                        <a:rPr lang="zh-CN" altLang="en-US" sz="1800">
                          <a:solidFill>
                            <a:srgbClr val="FFFFFF"/>
                          </a:solidFill>
                          <a:latin typeface="Times New Roman" panose="02020603050405020304" pitchFamily="18" charset="0"/>
                          <a:ea typeface="楷体" panose="02010609060101010101" charset="-122"/>
                        </a:rPr>
                        <a:t>超额收益率</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solidFill>
                      <a:srgbClr val="1E4E79"/>
                    </a:solidFill>
                  </a:tcPr>
                </a:tc>
                <a:tc>
                  <a:txBody>
                    <a:bodyPr/>
                    <a:lstStyle/>
                    <a:p>
                      <a:pPr algn="ctr" fontAlgn="ctr"/>
                      <a:r>
                        <a:rPr lang="zh-CN" altLang="en-US" sz="1800" i="0">
                          <a:solidFill>
                            <a:srgbClr val="FFFFFF"/>
                          </a:solidFill>
                          <a:latin typeface="Times New Roman" panose="02020603050405020304" pitchFamily="18" charset="0"/>
                          <a:ea typeface="楷体" panose="02010609060101010101" charset="-122"/>
                        </a:rPr>
                        <a:t>P-value</a:t>
                      </a:r>
                    </a:p>
                  </a:txBody>
                  <a:tcPr marL="6667" marR="6667" marT="6667" marB="0" anchor="ctr">
                    <a:lnL w="12700">
                      <a:solidFill>
                        <a:schemeClr val="tx1"/>
                      </a:solidFill>
                      <a:prstDash val="solid"/>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solidFill>
                      <a:srgbClr val="1E4E79"/>
                    </a:solidFill>
                  </a:tcPr>
                </a:tc>
                <a:extLst>
                  <a:ext uri="{0D108BD9-81ED-4DB2-BD59-A6C34878D82A}">
                    <a16:rowId xmlns:a16="http://schemas.microsoft.com/office/drawing/2014/main" val="10000"/>
                  </a:ext>
                </a:extLst>
              </a:tr>
              <a:tr h="44005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1</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ami3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1.50%</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1"/>
                  </a:ext>
                </a:extLst>
              </a:tr>
              <a:tr h="438150">
                <a:tc>
                  <a:txBody>
                    <a:bodyPr/>
                    <a:lstStyle/>
                    <a:p>
                      <a:pPr algn="ctr" fontAlgn="ctr"/>
                      <a:r>
                        <a:rPr lang="en-US" altLang="zh-CN" sz="1800" dirty="0">
                          <a:solidFill>
                            <a:srgbClr val="000000"/>
                          </a:solidFill>
                          <a:latin typeface="Times New Roman" panose="02020603050405020304" pitchFamily="18" charset="0"/>
                          <a:ea typeface="楷体" panose="02010609060101010101" charset="-122"/>
                          <a:cs typeface="Times New Roman" panose="02020603050405020304" pitchFamily="18" charset="0"/>
                        </a:rPr>
                        <a:t>2</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ami12</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1.37%</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2"/>
                  </a:ext>
                </a:extLst>
              </a:tr>
              <a:tr h="440055">
                <a:tc>
                  <a:txBody>
                    <a:bodyPr/>
                    <a:lstStyle/>
                    <a:p>
                      <a:pPr algn="ctr" fontAlgn="ctr"/>
                      <a:r>
                        <a:rPr lang="en-US" altLang="zh-CN" sz="1800" dirty="0">
                          <a:latin typeface="Times New Roman" panose="02020603050405020304" pitchFamily="18" charset="0"/>
                          <a:ea typeface="楷体" panose="02010609060101010101" charset="-122"/>
                          <a:cs typeface="Times New Roman" panose="02020603050405020304" pitchFamily="18" charset="0"/>
                        </a:rPr>
                        <a:t>3</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ami9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1.36%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3"/>
                  </a:ext>
                </a:extLst>
              </a:tr>
              <a:tr h="43751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4</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ami6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1.36%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4"/>
                  </a:ext>
                </a:extLst>
              </a:tr>
              <a:tr h="439420">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5</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me</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1.08%</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5"/>
                  </a:ext>
                </a:extLst>
              </a:tr>
              <a:tr h="43878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6</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rtv12</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0.94%</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6"/>
                  </a:ext>
                </a:extLst>
              </a:tr>
              <a:tr h="44132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7</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rtv9</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0.91%</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7"/>
                  </a:ext>
                </a:extLst>
              </a:tr>
              <a:tr h="43751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8</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rtv</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0.88%</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8"/>
                  </a:ext>
                </a:extLst>
              </a:tr>
              <a:tr h="440055">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9</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a:solidFill>
                            <a:srgbClr val="08090C"/>
                          </a:solidFill>
                          <a:latin typeface="Times New Roman" panose="02020603050405020304" pitchFamily="18" charset="0"/>
                          <a:ea typeface="楷体" panose="02010609060101010101" charset="-122"/>
                          <a:cs typeface="Times New Roman" panose="02020603050405020304" pitchFamily="18" charset="0"/>
                        </a:rPr>
                        <a:t>rtv6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0.86%</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09"/>
                  </a:ext>
                </a:extLst>
              </a:tr>
              <a:tr h="438150">
                <a:tc>
                  <a:txBody>
                    <a:bodyPr/>
                    <a:lstStyle/>
                    <a:p>
                      <a:pPr algn="ctr" fontAlgn="ctr"/>
                      <a:r>
                        <a:rPr lang="en-US" altLang="zh-CN" sz="1800">
                          <a:latin typeface="Times New Roman" panose="02020603050405020304" pitchFamily="18" charset="0"/>
                          <a:ea typeface="楷体" panose="02010609060101010101" charset="-122"/>
                          <a:cs typeface="Times New Roman" panose="02020603050405020304" pitchFamily="18" charset="0"/>
                        </a:rPr>
                        <a:t>10</a:t>
                      </a:r>
                    </a:p>
                  </a:txBody>
                  <a:tcPr marL="6667" marR="6667" marT="6667"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sz="1800" b="0"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rtv3</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0" algn="ctr" defTabSz="914400" rtl="0" eaLnBrk="1" fontAlgn="ctr" latinLnBrk="0" hangingPunct="1">
                        <a:buClrTx/>
                        <a:buSzTx/>
                        <a:buFontTx/>
                      </a:pPr>
                      <a:r>
                        <a:rPr lang="en-US" altLang="zh-CN" sz="1800" b="1" i="0" kern="1200">
                          <a:solidFill>
                            <a:srgbClr val="08090C"/>
                          </a:solidFill>
                          <a:latin typeface="Times New Roman" panose="02020603050405020304" pitchFamily="18" charset="0"/>
                          <a:ea typeface="楷体" panose="02010609060101010101" charset="-122"/>
                          <a:cs typeface="Times New Roman" panose="02020603050405020304" pitchFamily="18" charset="0"/>
                        </a:rPr>
                        <a:t>0.82%</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marL="0" algn="ctr" defTabSz="914400" rtl="0" eaLnBrk="1" fontAlgn="ctr" latinLnBrk="0" hangingPunct="1">
                        <a:buClrTx/>
                        <a:buSzTx/>
                        <a:buFontTx/>
                      </a:pPr>
                      <a:r>
                        <a:rPr lang="en-US" altLang="zh-CN" sz="1800" b="1" i="0" kern="1200" dirty="0">
                          <a:solidFill>
                            <a:srgbClr val="08090C"/>
                          </a:solidFill>
                          <a:latin typeface="Times New Roman" panose="02020603050405020304" pitchFamily="18" charset="0"/>
                          <a:ea typeface="楷体" panose="02010609060101010101" charset="-122"/>
                          <a:cs typeface="Times New Roman" panose="02020603050405020304" pitchFamily="18" charset="0"/>
                        </a:rPr>
                        <a:t>0.00 </a:t>
                      </a:r>
                    </a:p>
                  </a:txBody>
                  <a:tcPr marL="6350" marR="6350" marT="6350" marB="0" anchor="ctr">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extLst>
                  <a:ext uri="{0D108BD9-81ED-4DB2-BD59-A6C34878D82A}">
                    <a16:rowId xmlns:a16="http://schemas.microsoft.com/office/drawing/2014/main" val="10010"/>
                  </a:ext>
                </a:extLst>
              </a:tr>
            </a:tbl>
          </a:graphicData>
        </a:graphic>
      </p:graphicFrame>
      <p:cxnSp>
        <p:nvCxnSpPr>
          <p:cNvPr id="7" name="直接连接符 6"/>
          <p:cNvCxnSpPr/>
          <p:nvPr/>
        </p:nvCxnSpPr>
        <p:spPr>
          <a:xfrm>
            <a:off x="391534" y="1719366"/>
            <a:ext cx="9298305" cy="1397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4847" y="970860"/>
            <a:ext cx="9611678" cy="485458"/>
          </a:xfrm>
          <a:prstGeom prst="rect">
            <a:avLst/>
          </a:prstGeom>
          <a:noFill/>
        </p:spPr>
        <p:txBody>
          <a:bodyPr wrap="square" rtlCol="0">
            <a:noAutofit/>
          </a:bodyPr>
          <a:lstStyle/>
          <a:p>
            <a:pPr marL="342900" indent="-342900">
              <a:buFont typeface="Arial" panose="020B0604020202020204" pitchFamily="34" charset="0"/>
              <a:buChar char="•"/>
            </a:pPr>
            <a:r>
              <a:rPr lang="zh-CN" altLang="en-US" dirty="0">
                <a:latin typeface="Times New Roman" panose="02020603050405020304" pitchFamily="18" charset="0"/>
                <a:ea typeface="楷体" panose="02010609060101010101" charset="-122"/>
                <a:cs typeface="Times New Roman" panose="02020603050405020304" pitchFamily="18" charset="0"/>
                <a:sym typeface="+mn-ea"/>
              </a:rPr>
              <a:t>根据</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Liu er al (2019) </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中的</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CH4</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因子模型估计投资组合的超额收益率：被解释变量</a:t>
            </a:r>
            <a:r>
              <a:rPr lang="zh-CN" altLang="en-US" dirty="0">
                <a:latin typeface="Times New Roman" panose="02020603050405020304" pitchFamily="18" charset="0"/>
                <a:ea typeface="楷体" panose="02010609060101010101" charset="-122"/>
                <a:cs typeface="Times New Roman" panose="02020603050405020304" pitchFamily="18" charset="0"/>
              </a:rPr>
              <a:t>是按流动市值加权的多空组合收益率，解释变量是</a:t>
            </a:r>
            <a:r>
              <a:rPr lang="en-US" altLang="zh-CN" dirty="0">
                <a:latin typeface="Times New Roman" panose="02020603050405020304" pitchFamily="18" charset="0"/>
                <a:ea typeface="楷体" panose="02010609060101010101" charset="-122"/>
                <a:cs typeface="Times New Roman" panose="02020603050405020304" pitchFamily="18" charset="0"/>
              </a:rPr>
              <a:t>MKT</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SMB</a:t>
            </a:r>
            <a:r>
              <a:rPr lang="zh-CN" altLang="en-US" dirty="0">
                <a:latin typeface="Times New Roman" panose="02020603050405020304" pitchFamily="18" charset="0"/>
                <a:ea typeface="楷体" panose="02010609060101010101" charset="-122"/>
                <a:cs typeface="Times New Roman" panose="02020603050405020304" pitchFamily="18" charset="0"/>
              </a:rPr>
              <a:t>、</a:t>
            </a:r>
            <a:r>
              <a:rPr lang="en-US" altLang="zh-CN" dirty="0">
                <a:latin typeface="Times New Roman" panose="02020603050405020304" pitchFamily="18" charset="0"/>
                <a:ea typeface="楷体" panose="02010609060101010101" charset="-122"/>
                <a:cs typeface="Times New Roman" panose="02020603050405020304" pitchFamily="18" charset="0"/>
              </a:rPr>
              <a:t>VMG</a:t>
            </a:r>
            <a:r>
              <a:rPr lang="zh-CN" altLang="en-US" dirty="0">
                <a:latin typeface="Times New Roman" panose="02020603050405020304" pitchFamily="18" charset="0"/>
                <a:ea typeface="楷体" panose="02010609060101010101" charset="-122"/>
                <a:cs typeface="Times New Roman" panose="02020603050405020304" pitchFamily="18" charset="0"/>
              </a:rPr>
              <a:t>和</a:t>
            </a:r>
            <a:r>
              <a:rPr lang="en-US" altLang="zh-CN" dirty="0">
                <a:latin typeface="Times New Roman" panose="02020603050405020304" pitchFamily="18" charset="0"/>
                <a:ea typeface="楷体" panose="02010609060101010101" charset="-122"/>
                <a:cs typeface="Times New Roman" panose="02020603050405020304" pitchFamily="18" charset="0"/>
              </a:rPr>
              <a:t>PMO</a:t>
            </a:r>
            <a:r>
              <a:rPr lang="zh-CN" altLang="en-US" dirty="0">
                <a:latin typeface="Times New Roman" panose="02020603050405020304" pitchFamily="18" charset="0"/>
                <a:ea typeface="楷体" panose="02010609060101010101" charset="-122"/>
                <a:cs typeface="Times New Roman" panose="02020603050405020304" pitchFamily="18" charset="0"/>
              </a:rPr>
              <a:t>，记录</a:t>
            </a:r>
            <a:r>
              <a:rPr lang="en-US" altLang="zh-CN" dirty="0">
                <a:latin typeface="Times New Roman" panose="02020603050405020304" pitchFamily="18" charset="0"/>
                <a:ea typeface="楷体" panose="02010609060101010101" charset="-122"/>
                <a:cs typeface="Times New Roman" panose="02020603050405020304" pitchFamily="18" charset="0"/>
              </a:rPr>
              <a:t>alpha</a:t>
            </a:r>
            <a:r>
              <a:rPr lang="zh-CN" altLang="en-US" dirty="0">
                <a:latin typeface="Times New Roman" panose="02020603050405020304" pitchFamily="18" charset="0"/>
                <a:ea typeface="楷体" panose="02010609060101010101" charset="-122"/>
                <a:cs typeface="Times New Roman" panose="02020603050405020304" pitchFamily="18" charset="0"/>
              </a:rPr>
              <a:t>及其显著性。</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a:p>
            <a:pPr indent="0">
              <a:buFont typeface="Arial" panose="020B0604020202020204" pitchFamily="34" charset="0"/>
              <a:buNone/>
            </a:pPr>
            <a:endParaRPr lang="zh-CN" altLang="en-US" dirty="0">
              <a:latin typeface="楷体" panose="02010609060101010101" charset="-122"/>
              <a:ea typeface="楷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rect"/>
          <p:cNvSpPr/>
          <p:nvPr/>
        </p:nvSpPr>
        <p:spPr>
          <a:xfrm>
            <a:off x="514330" y="1296278"/>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latin typeface="Times New Roman" panose="02020603050405020304" pitchFamily="18" charset="0"/>
                <a:cs typeface="Times New Roman" panose="02020603050405020304" pitchFamily="18" charset="0"/>
              </a:rPr>
              <a:t>1</a:t>
            </a:r>
          </a:p>
        </p:txBody>
      </p:sp>
      <p:sp>
        <p:nvSpPr>
          <p:cNvPr id="39" name="rect"/>
          <p:cNvSpPr/>
          <p:nvPr/>
        </p:nvSpPr>
        <p:spPr>
          <a:xfrm>
            <a:off x="514588" y="3345401"/>
            <a:ext cx="315468" cy="353567"/>
          </a:xfrm>
          <a:prstGeom prst="rect">
            <a:avLst/>
          </a:prstGeom>
          <a:solidFill>
            <a:srgbClr val="1E4E79">
              <a:alpha val="100000"/>
            </a:srgbClr>
          </a:solidFill>
          <a:ln cap="flat">
            <a:noFill/>
            <a:prstDash val="solid"/>
            <a:miter lim="0"/>
          </a:ln>
        </p:spPr>
        <p:txBody>
          <a:bodyPr rtlCol="0"/>
          <a:lstStyle/>
          <a:p>
            <a:pPr algn="ctr"/>
            <a:r>
              <a:rPr lang="en-US" altLang="zh-CN" b="1" dirty="0">
                <a:solidFill>
                  <a:schemeClr val="bg1"/>
                </a:solidFill>
                <a:latin typeface="Times New Roman" panose="02020603050405020304" pitchFamily="18" charset="0"/>
                <a:cs typeface="Times New Roman" panose="02020603050405020304" pitchFamily="18" charset="0"/>
              </a:rPr>
              <a:t>2</a:t>
            </a:r>
          </a:p>
        </p:txBody>
      </p:sp>
      <p:sp>
        <p:nvSpPr>
          <p:cNvPr id="44" name="textbox 274"/>
          <p:cNvSpPr/>
          <p:nvPr/>
        </p:nvSpPr>
        <p:spPr>
          <a:xfrm>
            <a:off x="-7620" y="285115"/>
            <a:ext cx="10367645" cy="592455"/>
          </a:xfrm>
          <a:prstGeom prst="rect">
            <a:avLst/>
          </a:prstGeom>
          <a:solidFill>
            <a:srgbClr val="1E4E79"/>
          </a:solidFill>
        </p:spPr>
        <p:txBody>
          <a:bodyPr vert="horz" wrap="square" lIns="0" tIns="0" rIns="0" bIns="0"/>
          <a:lstStyle/>
          <a:p>
            <a:pPr algn="l" rtl="0" eaLnBrk="0">
              <a:lnSpc>
                <a:spcPct val="101000"/>
              </a:lnSpc>
            </a:pPr>
            <a:endParaRPr lang="zh-CN" altLang="en-US" sz="26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endParaRPr>
          </a:p>
        </p:txBody>
      </p:sp>
      <p:cxnSp>
        <p:nvCxnSpPr>
          <p:cNvPr id="52" name="直接连接符 51"/>
          <p:cNvCxnSpPr/>
          <p:nvPr/>
        </p:nvCxnSpPr>
        <p:spPr>
          <a:xfrm>
            <a:off x="0" y="6948170"/>
            <a:ext cx="10360025" cy="0"/>
          </a:xfrm>
          <a:prstGeom prst="line">
            <a:avLst/>
          </a:prstGeom>
          <a:ln w="12700" cmpd="sng">
            <a:solidFill>
              <a:schemeClr val="accent1">
                <a:shade val="50000"/>
              </a:schemeClr>
            </a:solidFill>
            <a:prstDash val="solid"/>
          </a:ln>
        </p:spPr>
        <p:style>
          <a:lnRef idx="2">
            <a:schemeClr val="accent1"/>
          </a:lnRef>
          <a:fillRef idx="0">
            <a:srgbClr val="FFFFFF"/>
          </a:fillRef>
          <a:effectRef idx="0">
            <a:srgbClr val="FFFFFF"/>
          </a:effectRef>
          <a:fontRef idx="minor">
            <a:schemeClr val="tx1"/>
          </a:fontRef>
        </p:style>
      </p:cxnSp>
      <p:sp>
        <p:nvSpPr>
          <p:cNvPr id="2" name="文本框 1"/>
          <p:cNvSpPr txBox="1"/>
          <p:nvPr>
            <p:custDataLst>
              <p:tags r:id="rId1"/>
            </p:custDataLst>
          </p:nvPr>
        </p:nvSpPr>
        <p:spPr>
          <a:xfrm>
            <a:off x="0" y="374650"/>
            <a:ext cx="8978265" cy="460375"/>
          </a:xfrm>
          <a:prstGeom prst="rect">
            <a:avLst/>
          </a:prstGeom>
          <a:noFill/>
        </p:spPr>
        <p:txBody>
          <a:bodyPr wrap="square" rtlCol="0">
            <a:spAutoFit/>
          </a:bodyPr>
          <a:lstStyle/>
          <a:p>
            <a:pPr algn="l">
              <a:buClrTx/>
              <a:buSzTx/>
              <a:buFontTx/>
            </a:pPr>
            <a:r>
              <a:rPr lang="zh-CN" altLang="en-US" sz="24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sym typeface="+mn-ea"/>
              </a:rPr>
              <a:t>异象筛选：显著性</a:t>
            </a:r>
            <a:r>
              <a:rPr lang="en-US" altLang="zh-CN" sz="24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sym typeface="+mn-ea"/>
              </a:rPr>
              <a:t> &amp; </a:t>
            </a:r>
            <a:r>
              <a:rPr lang="zh-CN" altLang="en-US" sz="2400" b="1" kern="0" spc="-20" dirty="0">
                <a:solidFill>
                  <a:srgbClr val="FFFFFF">
                    <a:alpha val="100000"/>
                  </a:srgbClr>
                </a:solidFill>
                <a:latin typeface="Times New Roman" panose="02020603050405020304" pitchFamily="18" charset="0"/>
                <a:ea typeface="楷体" panose="02010609060101010101" charset="-122"/>
                <a:cs typeface="Times New Roman" panose="02020603050405020304" pitchFamily="18" charset="0"/>
                <a:sym typeface="+mn-ea"/>
              </a:rPr>
              <a:t>相关性</a:t>
            </a:r>
          </a:p>
        </p:txBody>
      </p:sp>
      <p:cxnSp>
        <p:nvCxnSpPr>
          <p:cNvPr id="3" name="直接连接符 2"/>
          <p:cNvCxnSpPr/>
          <p:nvPr/>
        </p:nvCxnSpPr>
        <p:spPr>
          <a:xfrm flipV="1">
            <a:off x="780154" y="1636181"/>
            <a:ext cx="3676650" cy="5715"/>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62965" y="1265555"/>
            <a:ext cx="2517140" cy="398780"/>
          </a:xfrm>
          <a:prstGeom prst="rect">
            <a:avLst/>
          </a:prstGeom>
          <a:noFill/>
        </p:spPr>
        <p:txBody>
          <a:bodyPr wrap="square" rtlCol="0">
            <a:spAutoFit/>
          </a:bodyPr>
          <a:lstStyle/>
          <a:p>
            <a:pPr algn="l">
              <a:buClrTx/>
              <a:buSzTx/>
              <a:buFontTx/>
            </a:pPr>
            <a:r>
              <a:rPr lang="zh-CN" altLang="en-US" sz="2000" b="1" dirty="0">
                <a:latin typeface="Times New Roman" panose="02020603050405020304" pitchFamily="18" charset="0"/>
                <a:ea typeface="楷体" panose="02010609060101010101" charset="-122"/>
                <a:cs typeface="Calibri" panose="020F0502020204030204" pitchFamily="34" charset="0"/>
              </a:rPr>
              <a:t>显著性</a:t>
            </a:r>
          </a:p>
        </p:txBody>
      </p:sp>
      <p:sp>
        <p:nvSpPr>
          <p:cNvPr id="7" name="文本框 6"/>
          <p:cNvSpPr txBox="1"/>
          <p:nvPr/>
        </p:nvSpPr>
        <p:spPr>
          <a:xfrm>
            <a:off x="422910" y="1804670"/>
            <a:ext cx="4392295" cy="1504950"/>
          </a:xfrm>
          <a:prstGeom prst="rect">
            <a:avLst/>
          </a:prstGeom>
          <a:noFill/>
        </p:spPr>
        <p:txBody>
          <a:bodyPr wrap="square" rtlCol="0">
            <a:noAutofit/>
          </a:bodyPr>
          <a:lstStyle/>
          <a:p>
            <a:pPr marL="342900" indent="-342900" algn="l">
              <a:buClrTx/>
              <a:buSzTx/>
              <a:buFont typeface="Arial" panose="020B0604020202020204" pitchFamily="34" charset="0"/>
              <a:buChar char="•"/>
            </a:pP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前面已经计算得到的每个异象指标的年化收益率和对应的</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值。我们认为</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值小于设定的显著性水平（</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rPr>
              <a:t>0.1</a:t>
            </a: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）的异象是统计显著的。因此剔除了</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值大于</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rPr>
              <a:t>0.1</a:t>
            </a: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的异象。</a:t>
            </a:r>
          </a:p>
          <a:p>
            <a:pPr marL="342900" indent="-342900" algn="l">
              <a:buClrTx/>
              <a:buSzTx/>
              <a:buFont typeface="Arial" panose="020B0604020202020204" pitchFamily="34" charset="0"/>
              <a:buChar char="•"/>
            </a:pPr>
            <a:endPar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342900" indent="-342900" algn="l">
              <a:buClrTx/>
              <a:buSzTx/>
              <a:buFont typeface="Arial" panose="020B0604020202020204" pitchFamily="34" charset="0"/>
              <a:buChar char="•"/>
            </a:pPr>
            <a:endParaRPr lang="zh-CN" altLang="en-US" sz="2000" dirty="0">
              <a:solidFill>
                <a:srgbClr val="1E4E79"/>
              </a:solidFill>
              <a:latin typeface="Times New Roman" panose="02020603050405020304" pitchFamily="18" charset="0"/>
              <a:ea typeface="楷体" panose="02010609060101010101" charset="-122"/>
              <a:cs typeface="Times New Roman" panose="02020603050405020304" pitchFamily="18" charset="0"/>
            </a:endParaRPr>
          </a:p>
        </p:txBody>
      </p:sp>
      <p:cxnSp>
        <p:nvCxnSpPr>
          <p:cNvPr id="8" name="直接连接符 7"/>
          <p:cNvCxnSpPr/>
          <p:nvPr/>
        </p:nvCxnSpPr>
        <p:spPr>
          <a:xfrm flipV="1">
            <a:off x="514089" y="3674531"/>
            <a:ext cx="3994150" cy="24130"/>
          </a:xfrm>
          <a:prstGeom prst="line">
            <a:avLst/>
          </a:prstGeom>
          <a:ln w="12700">
            <a:solidFill>
              <a:srgbClr val="1E4E79"/>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48055" y="3313430"/>
            <a:ext cx="3312795" cy="398780"/>
          </a:xfrm>
          <a:prstGeom prst="rect">
            <a:avLst/>
          </a:prstGeom>
          <a:noFill/>
        </p:spPr>
        <p:txBody>
          <a:bodyPr wrap="square" rtlCol="0">
            <a:spAutoFit/>
          </a:bodyPr>
          <a:lstStyle/>
          <a:p>
            <a:pPr algn="l">
              <a:buClrTx/>
              <a:buSzTx/>
              <a:buFontTx/>
            </a:pPr>
            <a:r>
              <a:rPr lang="zh-CN" altLang="en-US" sz="2000" b="1" dirty="0">
                <a:latin typeface="Times New Roman" panose="02020603050405020304" pitchFamily="18" charset="0"/>
                <a:ea typeface="楷体" panose="02010609060101010101" charset="-122"/>
                <a:cs typeface="Calibri" panose="020F0502020204030204" pitchFamily="34" charset="0"/>
              </a:rPr>
              <a:t>相关性</a:t>
            </a:r>
          </a:p>
        </p:txBody>
      </p:sp>
      <p:sp>
        <p:nvSpPr>
          <p:cNvPr id="13" name="文本框 12"/>
          <p:cNvSpPr txBox="1"/>
          <p:nvPr/>
        </p:nvSpPr>
        <p:spPr>
          <a:xfrm>
            <a:off x="514350" y="3915410"/>
            <a:ext cx="4300855" cy="2030095"/>
          </a:xfrm>
          <a:prstGeom prst="rect">
            <a:avLst/>
          </a:prstGeom>
          <a:noFill/>
        </p:spPr>
        <p:txBody>
          <a:bodyPr wrap="square" rtlCol="0">
            <a:spAutoFit/>
          </a:bodyPr>
          <a:lstStyle/>
          <a:p>
            <a:pPr marL="342900" indent="-342900" algn="l">
              <a:buClrTx/>
              <a:buSzTx/>
              <a:buFont typeface="Arial" panose="020B0604020202020204" pitchFamily="34" charset="0"/>
              <a:buChar char="•"/>
            </a:pPr>
            <a:r>
              <a:rPr lang="zh-CN" altLang="en-US" sz="1800" dirty="0">
                <a:solidFill>
                  <a:schemeClr val="tx1"/>
                </a:solidFill>
                <a:latin typeface="Times New Roman" panose="02020603050405020304" pitchFamily="18" charset="0"/>
                <a:ea typeface="楷体" panose="02010609060101010101" charset="-122"/>
                <a:cs typeface="Times New Roman" panose="02020603050405020304" pitchFamily="18" charset="0"/>
              </a:rPr>
              <a:t>接着，计算所有显著异象指标之间的相关性矩阵，以识别那些彼此高度相关的指标。相关性高可能意味着这些指标捕捉了相似的市场信息，因此我们希望保证剔除之后的异象两两之间相关性绝对值不高于</a:t>
            </a:r>
            <a:r>
              <a:rPr lang="en-US" altLang="zh-CN" sz="1800" dirty="0">
                <a:solidFill>
                  <a:schemeClr val="tx1"/>
                </a:solidFill>
                <a:latin typeface="Times New Roman" panose="02020603050405020304" pitchFamily="18" charset="0"/>
                <a:ea typeface="楷体" panose="02010609060101010101" charset="-122"/>
                <a:cs typeface="Times New Roman" panose="02020603050405020304" pitchFamily="18" charset="0"/>
              </a:rPr>
              <a:t>0.5</a:t>
            </a:r>
            <a:r>
              <a:rPr lang="zh-CN" altLang="en-US" sz="1800" dirty="0">
                <a:solidFill>
                  <a:schemeClr val="tx1"/>
                </a:solidFill>
                <a:latin typeface="Times New Roman" panose="02020603050405020304" pitchFamily="18" charset="0"/>
                <a:ea typeface="楷体" panose="02010609060101010101" charset="-122"/>
                <a:cs typeface="Times New Roman" panose="02020603050405020304" pitchFamily="18" charset="0"/>
              </a:rPr>
              <a:t>（中性）。</a:t>
            </a:r>
          </a:p>
          <a:p>
            <a:pPr marL="342900" indent="-342900" algn="l">
              <a:buClrTx/>
              <a:buSzTx/>
              <a:buFont typeface="Arial" panose="020B0604020202020204" pitchFamily="34" charset="0"/>
              <a:buChar char="•"/>
            </a:pPr>
            <a:r>
              <a:rPr lang="zh-CN" altLang="en-US" sz="1800" dirty="0">
                <a:solidFill>
                  <a:schemeClr val="tx1"/>
                </a:solidFill>
                <a:latin typeface="Times New Roman" panose="02020603050405020304" pitchFamily="18" charset="0"/>
                <a:ea typeface="楷体" panose="02010609060101010101" charset="-122"/>
                <a:cs typeface="Times New Roman" panose="02020603050405020304" pitchFamily="18" charset="0"/>
              </a:rPr>
              <a:t>相关性热力图如右图所示。</a:t>
            </a:r>
          </a:p>
        </p:txBody>
      </p:sp>
      <p:sp>
        <p:nvSpPr>
          <p:cNvPr id="15" name="textbox 288"/>
          <p:cNvSpPr/>
          <p:nvPr>
            <p:custDataLst>
              <p:tags r:id="rId2"/>
            </p:custDataLst>
          </p:nvPr>
        </p:nvSpPr>
        <p:spPr>
          <a:xfrm>
            <a:off x="112395" y="31115"/>
            <a:ext cx="9347835" cy="245110"/>
          </a:xfrm>
          <a:prstGeom prst="rect">
            <a:avLst/>
          </a:prstGeom>
        </p:spPr>
        <p:txBody>
          <a:bodyPr vert="horz" wrap="square" lIns="0" tIns="0" rIns="0" bIns="0"/>
          <a:lstStyle/>
          <a:p>
            <a:pPr algn="l" rtl="0" eaLnBrk="0">
              <a:lnSpc>
                <a:spcPct val="78000"/>
              </a:lnSpc>
            </a:pPr>
            <a:endParaRPr lang="en-US" altLang="en-US" sz="200" dirty="0">
              <a:solidFill>
                <a:schemeClr val="tx1">
                  <a:lumMod val="50000"/>
                  <a:lumOff val="50000"/>
                </a:schemeClr>
              </a:solidFill>
              <a:latin typeface="Times New Roman" panose="02020603050405020304" pitchFamily="18" charset="0"/>
              <a:ea typeface="楷体" panose="02010609060101010101" charset="-122"/>
              <a:cs typeface="Times New Roman" panose="02020603050405020304" pitchFamily="18" charset="0"/>
            </a:endParaRPr>
          </a:p>
          <a:p>
            <a:pPr algn="l" rtl="0" eaLnBrk="0">
              <a:lnSpc>
                <a:spcPct val="78000"/>
              </a:lnSpc>
            </a:pPr>
            <a:r>
              <a:rPr lang="zh-CN" altLang="en-US" sz="1400" kern="0" dirty="0">
                <a:solidFill>
                  <a:schemeClr val="tx1">
                    <a:lumMod val="50000"/>
                    <a:lumOff val="50000"/>
                    <a:alpha val="100000"/>
                  </a:schemeClr>
                </a:solidFill>
                <a:latin typeface="Times New Roman" panose="02020603050405020304" pitchFamily="18" charset="0"/>
                <a:ea typeface="楷体" panose="02010609060101010101" charset="-122"/>
                <a:cs typeface="Times New Roman" panose="02020603050405020304" pitchFamily="18" charset="0"/>
                <a:sym typeface="+mn-ea"/>
              </a:rPr>
              <a:t>异象复现</a:t>
            </a:r>
            <a:r>
              <a:rPr lang="en-US" altLang="zh-CN" sz="1600" b="1" kern="0" dirty="0">
                <a:solidFill>
                  <a:srgbClr val="1E4E79">
                    <a:alpha val="100000"/>
                  </a:srgbClr>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1600" kern="0" dirty="0">
                <a:solidFill>
                  <a:schemeClr val="tx1">
                    <a:lumMod val="50000"/>
                    <a:lumOff val="50000"/>
                    <a:alpha val="100000"/>
                  </a:schemeClr>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1600" kern="0" dirty="0">
                <a:solidFill>
                  <a:schemeClr val="tx1">
                    <a:lumMod val="50000"/>
                    <a:lumOff val="50000"/>
                    <a:alpha val="100000"/>
                  </a:schemeClr>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1600" b="1" kern="0" dirty="0">
                <a:solidFill>
                  <a:srgbClr val="1E4E79">
                    <a:alpha val="100000"/>
                  </a:srgbClr>
                </a:solidFill>
                <a:latin typeface="Times New Roman" panose="02020603050405020304" pitchFamily="18" charset="0"/>
                <a:ea typeface="楷体" panose="02010609060101010101" charset="-122"/>
                <a:cs typeface="Times New Roman" panose="02020603050405020304" pitchFamily="18" charset="0"/>
                <a:sym typeface="+mn-ea"/>
              </a:rPr>
              <a:t>异象筛选</a:t>
            </a:r>
            <a:r>
              <a:rPr lang="zh-CN" altLang="en-US" sz="1400" kern="0" dirty="0">
                <a:solidFill>
                  <a:schemeClr val="tx1">
                    <a:lumMod val="50000"/>
                    <a:lumOff val="50000"/>
                    <a:alpha val="100000"/>
                  </a:schemeClr>
                </a:solidFill>
                <a:latin typeface="Times New Roman" panose="02020603050405020304" pitchFamily="18" charset="0"/>
                <a:ea typeface="楷体" panose="02010609060101010101" charset="-122"/>
                <a:cs typeface="Times New Roman" panose="02020603050405020304" pitchFamily="18" charset="0"/>
                <a:sym typeface="+mn-ea"/>
              </a:rPr>
              <a:t> —  策略构建</a:t>
            </a:r>
            <a:endParaRPr lang="zh-CN" altLang="en-US" sz="1600" b="1" kern="0" dirty="0">
              <a:solidFill>
                <a:srgbClr val="1E4E79">
                  <a:alpha val="100000"/>
                </a:srgbClr>
              </a:solidFill>
              <a:latin typeface="Times New Roman" panose="02020603050405020304" pitchFamily="18" charset="0"/>
              <a:ea typeface="楷体" panose="02010609060101010101" charset="-122"/>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4988560" y="1347470"/>
            <a:ext cx="5146675" cy="51308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RhMjFhNGYzMzNmOGVkZjA5MTc1Nzc2MTA2OTNmZjQifQ=="/>
  <p:tag name="RESOURCE_RECORD_KEY" val="{&quot;29&quot;:[50000049,5000005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184.16590551181102,&quot;left&quot;:129.76023622047245,&quot;top&quot;:185.47291338582676,&quot;width&quot;:584.7397637795276}"/>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TABLE_ENDDRAG_ORIGIN_RECT" val="289*344"/>
  <p:tag name="TABLE_ENDDRAG_RECT" val="87*218*289*344"/>
</p:tagLst>
</file>

<file path=ppt/tags/tag32.xml><?xml version="1.0" encoding="utf-8"?>
<p:tagLst xmlns:a="http://schemas.openxmlformats.org/drawingml/2006/main" xmlns:r="http://schemas.openxmlformats.org/officeDocument/2006/relationships" xmlns:p="http://schemas.openxmlformats.org/presentationml/2006/main">
  <p:tag name="TABLE_ENDDRAG_ORIGIN_RECT" val="289*344"/>
  <p:tag name="TABLE_ENDDRAG_RECT" val="87*218*289*344"/>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TABLE_ENDDRAG_ORIGIN_RECT" val="306*394"/>
  <p:tag name="TABLE_ENDDRAG_RECT" val="44*147*306*394"/>
</p:tagLst>
</file>

<file path=ppt/tags/tag36.xml><?xml version="1.0" encoding="utf-8"?>
<p:tagLst xmlns:a="http://schemas.openxmlformats.org/drawingml/2006/main" xmlns:r="http://schemas.openxmlformats.org/officeDocument/2006/relationships" xmlns:p="http://schemas.openxmlformats.org/presentationml/2006/main">
  <p:tag name="TABLE_ENDDRAG_ORIGIN_RECT" val="362*394"/>
  <p:tag name="TABLE_ENDDRAG_RECT" val="388*147*362*394"/>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33.05,&quot;left&quot;:28.998425196850395,&quot;top&quot;:81,&quot;width&quot;:740.8810236220472}"/>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TABLE_ENDDRAG_ORIGIN_RECT" val="693*194"/>
  <p:tag name="TABLE_ENDDRAG_RECT" val="36*239*693*194"/>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2453</Words>
  <Application>Microsoft Office PowerPoint</Application>
  <PresentationFormat>自定义</PresentationFormat>
  <Paragraphs>347</Paragraphs>
  <Slides>19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楷体</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hantao zhang</dc:creator>
  <cp:lastModifiedBy>Zhu Dai</cp:lastModifiedBy>
  <cp:revision>155</cp:revision>
  <dcterms:created xsi:type="dcterms:W3CDTF">2024-11-23T06:23:00Z</dcterms:created>
  <dcterms:modified xsi:type="dcterms:W3CDTF">2024-12-17T09:12:03Z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2024-04-13T23:19:16Z</vt:filetime>
  </property>
  <property fmtid="{D5CDD505-2E9C-101B-9397-08002B2CF9AE}" pid="4" name="ICV">
    <vt:lpwstr>CBDA99434E0F485BB6F81DFE83544E2D_12</vt:lpwstr>
  </property>
  <property fmtid="{D5CDD505-2E9C-101B-9397-08002B2CF9AE}" pid="5" name="KSOProductBuildVer">
    <vt:lpwstr>2052-12.1.0.19302</vt:lpwstr>
  </property>
</Properties>
</file>