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27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356955-56BE-E5E8-E83D-C66202687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04168-37D9-E269-9738-AAE116A62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6AC60-E872-5305-7E89-A876C99F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79E45F-8564-554B-330C-943E8F47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F79078-EBA8-CCC5-D92D-9548C3BA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4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D6232-CFF6-A32F-309F-82AC0F3A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F01233-61D6-5215-FE52-7ED42ECE7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FC7E80-FF60-F5BA-6DA4-DF5E8C43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80C8DC-5277-3DB8-6822-06075BF3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BAF9D5-7AF5-CB74-CB9F-D264239D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87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0D1CC8-40BF-50C2-60B9-1883E3C46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AA3E4C-F9CD-8082-EA76-58C3B6098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30A3E0-B317-A2A1-46C9-3C0DFAC2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CB564-8DC7-1D9C-84E9-BBF3B7DD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BC900D-4F94-0567-9D7A-DAFA157F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37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A5211-804E-1F7A-9DDD-757688C8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F53BE8-47C8-F077-AAF6-B8A1A44A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7716F-5440-2EDB-0498-8AAD50E9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30DDC6-F367-6FB9-4C26-903CC2BE6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FD742-D944-5E4C-8097-9ED33A66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99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EC2F1-9121-29D7-3DFD-AE24B916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6596AB-9BF9-3659-BB3A-FEDAFD71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06111-2CA8-8C84-05C8-E53E520C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4B9B48-EB78-8449-C7A4-3A5A547F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20E7F3-A2C1-3944-8A72-CBC9AF2B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18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D6124-E80C-9476-6095-2F2CA61FE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1E6B19-0322-E4D0-6133-7E9055757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CE322B-8919-4AE9-34B5-59ACD870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568B42-F144-835F-8792-A10B9675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1C18A2-1370-1BAD-A401-0A381D63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A1CEC2-13B1-0790-76AA-1C2033E8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7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BA841-5A59-A34C-7E9D-A4471D3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455B8-999E-FB01-B282-298268507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8C2BF3-0446-886A-B3D0-342D3B6C0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4E41165-F514-EBEC-4111-E07A2FDAB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E6BED7-F36D-F12B-2905-802892144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226EC0-99F6-6C6D-7797-CB74F1ED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9BB73C1-58CD-0869-A437-2A1E08F7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4D62BA-24F2-E835-C8A7-D75EF1F4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621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A198B-574D-6EBF-6A14-0C9823B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3221E9F-9793-F663-E0E8-C4F486EF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68C1759-497E-F2CD-C2E4-6B56CF1E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CC6DEC-126A-8FD0-D7F8-118B3BCD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8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DAA933-BF10-878A-5600-A8A38046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02E722-087C-8976-36EF-2BAF7391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7CE306-7AE2-2D91-1197-A3BF9A5F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441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7FE51-444E-F734-9971-58F062A0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4215B-7B34-8D4A-455B-C0CF4AC1B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FFA5CA-4FB2-A192-0CFC-FDE55734B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0283A8-31B6-7115-303E-580A5D03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6BAFB6-337E-9796-7D0E-5C7E175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19E29C-050A-A416-EE2F-FDEF498B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214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A1611-CA7B-EAA4-2583-7DBF87591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C8C6E34-0D68-3BDE-6B6F-8A2C732DC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3C55E3-1829-F687-653B-84446CFD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5E9A4-AB14-AF03-125D-EB834710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C08D55-EAB2-AC73-4185-57398E15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CB6DB2-5D2B-23FE-BFDB-F1D8CAA4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52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8ECB4D-9133-7C00-A747-15B8DF792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DD1DF-A82E-2DD8-539A-EE73EA7F1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AD1FFF-E681-AA12-960D-4D62F1959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21190-666E-4F4A-B1AE-29997E9CCE30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7486E1-794A-D0A4-251E-EB106C6F4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39CEF-CB81-973D-7864-31FEFD6BA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62FF4-9E9D-4E44-92AD-67B2F477366F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josel\.julia\dev\ClampedPinnedRodUDE\copilotmd\optimization_L-M_hyperparameters.copilotm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1BEEC94-D224-B21B-5C35-11E94447F398}"/>
              </a:ext>
            </a:extLst>
          </p:cNvPr>
          <p:cNvSpPr txBox="1"/>
          <p:nvPr/>
        </p:nvSpPr>
        <p:spPr>
          <a:xfrm>
            <a:off x="359861" y="1427644"/>
            <a:ext cx="115096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Current loss after 3500 iterations: 0.025253498926758766</a:t>
            </a:r>
          </a:p>
          <a:p>
            <a:endParaRPr lang="en-GB" dirty="0"/>
          </a:p>
          <a:p>
            <a:r>
              <a:rPr lang="en-GB" dirty="0"/>
              <a:t>============================================================</a:t>
            </a:r>
          </a:p>
          <a:p>
            <a:r>
              <a:rPr lang="en-GB" dirty="0"/>
              <a:t>TRAINING BENCHMARK RESULTS</a:t>
            </a:r>
          </a:p>
          <a:p>
            <a:r>
              <a:rPr lang="en-GB" dirty="0"/>
              <a:t>============================================================</a:t>
            </a:r>
          </a:p>
          <a:p>
            <a:r>
              <a:rPr lang="en-GB" dirty="0"/>
              <a:t>ADAM phase:  5081.54 seconds (500 iterations)</a:t>
            </a:r>
          </a:p>
          <a:p>
            <a:r>
              <a:rPr lang="en-GB" dirty="0"/>
              <a:t>LBFGS phase: 55347.22 seconds (3000 iterations)</a:t>
            </a:r>
          </a:p>
          <a:p>
            <a:r>
              <a:rPr lang="en-GB" dirty="0"/>
              <a:t>Total time:  60428.76 seconds</a:t>
            </a:r>
          </a:p>
          <a:p>
            <a:r>
              <a:rPr lang="en-GB" dirty="0"/>
              <a:t>============================================================</a:t>
            </a:r>
          </a:p>
          <a:p>
            <a:r>
              <a:rPr lang="en-GB" dirty="0"/>
              <a:t>Final training loss after 3502 iterations: 0.02524922601878643</a:t>
            </a:r>
          </a:p>
          <a:p>
            <a:r>
              <a:rPr lang="en-GB" dirty="0"/>
              <a:t>read: Se ha </a:t>
            </a:r>
            <a:r>
              <a:rPr lang="en-GB" dirty="0" err="1"/>
              <a:t>forzado</a:t>
            </a:r>
            <a:r>
              <a:rPr lang="en-GB" dirty="0"/>
              <a:t> la interrupci¾n de </a:t>
            </a:r>
            <a:r>
              <a:rPr lang="en-GB" dirty="0" err="1"/>
              <a:t>una</a:t>
            </a:r>
            <a:r>
              <a:rPr lang="en-GB" dirty="0"/>
              <a:t> conexi¾n </a:t>
            </a:r>
            <a:r>
              <a:rPr lang="en-GB" dirty="0" err="1"/>
              <a:t>existente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host </a:t>
            </a:r>
            <a:r>
              <a:rPr lang="en-GB" dirty="0" err="1"/>
              <a:t>remoto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Saving trained model to: c:\Users\josel\.julia\dev\ClampedPinnedRodUDE\src\Data\NODE_Oscar_1MLPx3\Plots_Results\NN_NODE_1MLPx3_tanh_X02.jld2</a:t>
            </a:r>
          </a:p>
          <a:p>
            <a:r>
              <a:rPr lang="en-GB" dirty="0"/>
              <a:t>✓ Model saved successfully to: c:\Users\josel\.julia\dev\ClampedPinnedRodUDE\src\Data\NODE_Oscar_1MLPx3\Plots_Results</a:t>
            </a:r>
          </a:p>
          <a:p>
            <a:r>
              <a:rPr lang="en-GB" dirty="0"/>
              <a:t> *  Terminal will be reused by tasks, press any key to close it. </a:t>
            </a:r>
          </a:p>
        </p:txBody>
      </p:sp>
      <p:sp>
        <p:nvSpPr>
          <p:cNvPr id="7" name="CuadroTexto 6">
            <a:hlinkClick r:id="rId2" action="ppaction://hlinkfile"/>
            <a:extLst>
              <a:ext uri="{FF2B5EF4-FFF2-40B4-BE49-F238E27FC236}">
                <a16:creationId xmlns:a16="http://schemas.microsoft.com/office/drawing/2014/main" id="{E50754B0-C51E-4445-4116-19FF21C2BAF5}"/>
              </a:ext>
            </a:extLst>
          </p:cNvPr>
          <p:cNvSpPr txBox="1"/>
          <p:nvPr/>
        </p:nvSpPr>
        <p:spPr>
          <a:xfrm>
            <a:off x="359861" y="352043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C:\Users\josel\.julia\dev\ClampedPinnedRodUDE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63D63A1-6267-9673-24AD-BDEAAD167CFA}"/>
              </a:ext>
            </a:extLst>
          </p:cNvPr>
          <p:cNvSpPr txBox="1"/>
          <p:nvPr/>
        </p:nvSpPr>
        <p:spPr>
          <a:xfrm>
            <a:off x="281693" y="600084"/>
            <a:ext cx="10207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UDE_Rotate_Clamp_FixedTip_Oscar_1MLPx3_Training_generated.jl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51A38B-68D5-E874-2745-4F79C8965F6F}"/>
              </a:ext>
            </a:extLst>
          </p:cNvPr>
          <p:cNvSpPr txBox="1"/>
          <p:nvPr/>
        </p:nvSpPr>
        <p:spPr>
          <a:xfrm>
            <a:off x="359861" y="994937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NN_NODE_1MLPx3_tanh_X02.jld2</a:t>
            </a:r>
          </a:p>
        </p:txBody>
      </p:sp>
    </p:spTree>
    <p:extLst>
      <p:ext uri="{BB962C8B-B14F-4D97-AF65-F5344CB8AC3E}">
        <p14:creationId xmlns:p14="http://schemas.microsoft.com/office/powerpoint/2010/main" val="48736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E0E3AD8-96BA-FC1C-E7D9-0D632DFE1355}"/>
              </a:ext>
            </a:extLst>
          </p:cNvPr>
          <p:cNvSpPr txBox="1"/>
          <p:nvPr/>
        </p:nvSpPr>
        <p:spPr>
          <a:xfrm>
            <a:off x="424139" y="388496"/>
            <a:ext cx="12016986" cy="1732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Activating project at `c:\Users\</a:t>
            </a:r>
            <a:r>
              <a:rPr lang="en-GB" sz="1000" dirty="0" err="1"/>
              <a:t>josel</a:t>
            </a:r>
            <a:r>
              <a:rPr lang="en-GB" sz="1000" dirty="0"/>
              <a:t>\.</a:t>
            </a:r>
            <a:r>
              <a:rPr lang="en-GB" sz="1000" dirty="0" err="1"/>
              <a:t>julia</a:t>
            </a:r>
            <a:r>
              <a:rPr lang="en-GB" sz="1000" dirty="0"/>
              <a:t>\dev\</a:t>
            </a:r>
            <a:r>
              <a:rPr lang="en-GB" sz="1000" dirty="0" err="1"/>
              <a:t>ClampedPinnedRodUDE</a:t>
            </a:r>
            <a:r>
              <a:rPr lang="en-GB" sz="1000" dirty="0"/>
              <a:t>`</a:t>
            </a:r>
          </a:p>
          <a:p>
            <a:r>
              <a:rPr lang="en-GB" sz="1000" dirty="0"/>
              <a:t>Project root detected at: c:\Users\josel\.julia\dev\ClampedPinnedRodUDE</a:t>
            </a:r>
          </a:p>
          <a:p>
            <a:endParaRPr lang="en-GB" sz="1000" dirty="0"/>
          </a:p>
          <a:p>
            <a:r>
              <a:rPr lang="en-GB" sz="1000" dirty="0"/>
              <a:t>  Activating project at `c:\Users\</a:t>
            </a:r>
            <a:r>
              <a:rPr lang="en-GB" sz="1000" dirty="0" err="1"/>
              <a:t>josel</a:t>
            </a:r>
            <a:r>
              <a:rPr lang="en-GB" sz="1000" dirty="0"/>
              <a:t>\.</a:t>
            </a:r>
            <a:r>
              <a:rPr lang="en-GB" sz="1000" dirty="0" err="1"/>
              <a:t>julia</a:t>
            </a:r>
            <a:r>
              <a:rPr lang="en-GB" sz="1000" dirty="0"/>
              <a:t>\dev\</a:t>
            </a:r>
            <a:r>
              <a:rPr lang="en-GB" sz="1000" dirty="0" err="1"/>
              <a:t>ClampedPinnedRodUDE</a:t>
            </a:r>
            <a:r>
              <a:rPr lang="en-GB" sz="1000" dirty="0"/>
              <a:t>`</a:t>
            </a:r>
          </a:p>
          <a:p>
            <a:endParaRPr lang="en-GB" sz="1000" dirty="0"/>
          </a:p>
          <a:p>
            <a:r>
              <a:rPr lang="en-GB" sz="1000" dirty="0"/>
              <a:t>✓ Environment activated</a:t>
            </a:r>
          </a:p>
          <a:p>
            <a:endParaRPr lang="en-GB" sz="1000" dirty="0"/>
          </a:p>
          <a:p>
            <a:r>
              <a:rPr lang="en-GB" sz="1000" dirty="0"/>
              <a:t>Plots &amp; Results will be saved to: c:\Users\josel\.julia\dev\ClampedPinnedRodUDE\src\Data\NODE_Oscar_1MLPx3\Plots_Results</a:t>
            </a:r>
          </a:p>
          <a:p>
            <a:r>
              <a:rPr lang="en-GB" sz="1000" dirty="0"/>
              <a:t>Running with 1 threads</a:t>
            </a:r>
          </a:p>
          <a:p>
            <a:endParaRPr lang="en-GB" sz="1000" dirty="0"/>
          </a:p>
          <a:p>
            <a:r>
              <a:rPr lang="en-GB" sz="1000" dirty="0"/>
              <a:t>=== System Information ===</a:t>
            </a:r>
          </a:p>
          <a:p>
            <a:r>
              <a:rPr lang="en-GB" sz="1000" dirty="0"/>
              <a:t>CPU: Intel(R) Core(TM) i5-8250U CPU @ 1.60GHz</a:t>
            </a:r>
          </a:p>
          <a:p>
            <a:r>
              <a:rPr lang="en-GB" sz="1000" dirty="0"/>
              <a:t>Physical cores: 4</a:t>
            </a:r>
          </a:p>
          <a:p>
            <a:r>
              <a:rPr lang="en-GB" sz="1000" dirty="0"/>
              <a:t>Logical cores (threads): 8</a:t>
            </a:r>
          </a:p>
          <a:p>
            <a:r>
              <a:rPr lang="en-GB" sz="1000" dirty="0"/>
              <a:t>Number of Julia threads: 1</a:t>
            </a:r>
          </a:p>
          <a:p>
            <a:r>
              <a:rPr lang="en-GB" sz="1000" dirty="0"/>
              <a:t>=== System Information ===</a:t>
            </a:r>
          </a:p>
          <a:p>
            <a:r>
              <a:rPr lang="en-GB" sz="1000" dirty="0"/>
              <a:t>Loading dataset from: c:\Users\josel\.julia\dev\ClampedPinnedRodUDE\dataset\LearnigData_Rod_Clamp_Pin_Rot_X02_Y00_mode2_train_085.mat</a:t>
            </a:r>
          </a:p>
          <a:p>
            <a:r>
              <a:rPr lang="en-GB" sz="1000" dirty="0"/>
              <a:t>Found 61 trajectories in the dataset</a:t>
            </a:r>
          </a:p>
          <a:p>
            <a:r>
              <a:rPr lang="en-GB" sz="1000" dirty="0"/>
              <a:t>Using 61 out of 61 available trajectories</a:t>
            </a:r>
          </a:p>
          <a:p>
            <a:r>
              <a:rPr lang="en-GB" sz="1000" dirty="0"/>
              <a:t>Starting training benchmark...</a:t>
            </a:r>
          </a:p>
          <a:p>
            <a:r>
              <a:rPr lang="en-GB" sz="1000" dirty="0"/>
              <a:t>Starting ADAM optimization (500 iterations)...</a:t>
            </a:r>
          </a:p>
          <a:p>
            <a:r>
              <a:rPr lang="en-GB" sz="1000" dirty="0"/>
              <a:t>┌ Warning: </a:t>
            </a:r>
            <a:r>
              <a:rPr lang="en-GB" sz="1000" dirty="0" err="1"/>
              <a:t>Lux.apply</a:t>
            </a:r>
            <a:r>
              <a:rPr lang="en-GB" sz="1000" dirty="0"/>
              <a:t>(m::</a:t>
            </a:r>
            <a:r>
              <a:rPr lang="en-GB" sz="1000" dirty="0" err="1"/>
              <a:t>AbstractLuxLayer</a:t>
            </a:r>
            <a:r>
              <a:rPr lang="en-GB" sz="1000" dirty="0"/>
              <a:t>, x::AbstractArray{&lt;:ReverseDiff.TrackedReal}, </a:t>
            </a:r>
            <a:r>
              <a:rPr lang="en-GB" sz="1000" dirty="0" err="1"/>
              <a:t>ps</a:t>
            </a:r>
            <a:r>
              <a:rPr lang="en-GB" sz="1000" dirty="0"/>
              <a:t>, </a:t>
            </a:r>
            <a:r>
              <a:rPr lang="en-GB" sz="1000" dirty="0" err="1"/>
              <a:t>st</a:t>
            </a:r>
            <a:r>
              <a:rPr lang="en-GB" sz="1000" dirty="0"/>
              <a:t>) input was corrected to </a:t>
            </a:r>
            <a:r>
              <a:rPr lang="en-GB" sz="1000" dirty="0" err="1"/>
              <a:t>Lux.apply</a:t>
            </a:r>
            <a:r>
              <a:rPr lang="en-GB" sz="1000" dirty="0"/>
              <a:t>(m::</a:t>
            </a:r>
            <a:r>
              <a:rPr lang="en-GB" sz="1000" dirty="0" err="1"/>
              <a:t>AbstractLuxLayer</a:t>
            </a:r>
            <a:r>
              <a:rPr lang="en-GB" sz="1000" dirty="0"/>
              <a:t>, x::ReverseDiff.TrackedArray}, </a:t>
            </a:r>
            <a:r>
              <a:rPr lang="en-GB" sz="1000" dirty="0" err="1"/>
              <a:t>ps</a:t>
            </a:r>
            <a:r>
              <a:rPr lang="en-GB" sz="1000" dirty="0"/>
              <a:t>, </a:t>
            </a:r>
            <a:r>
              <a:rPr lang="en-GB" sz="1000" dirty="0" err="1"/>
              <a:t>st</a:t>
            </a:r>
            <a:r>
              <a:rPr lang="en-GB" sz="1000" dirty="0"/>
              <a:t>).</a:t>
            </a:r>
          </a:p>
          <a:p>
            <a:r>
              <a:rPr lang="en-GB" sz="1000" dirty="0"/>
              <a:t>│ </a:t>
            </a:r>
          </a:p>
          <a:p>
            <a:r>
              <a:rPr lang="en-GB" sz="1000" dirty="0"/>
              <a:t>│ 1. If this was not the desired </a:t>
            </a:r>
            <a:r>
              <a:rPr lang="en-GB" sz="1000" dirty="0" err="1"/>
              <a:t>behavior</a:t>
            </a:r>
            <a:r>
              <a:rPr lang="en-GB" sz="1000" dirty="0"/>
              <a:t> overload the dispatch on `m`.</a:t>
            </a:r>
          </a:p>
          <a:p>
            <a:r>
              <a:rPr lang="en-GB" sz="1000" dirty="0"/>
              <a:t>│ </a:t>
            </a:r>
          </a:p>
          <a:p>
            <a:r>
              <a:rPr lang="en-GB" sz="1000" dirty="0"/>
              <a:t>│ 2. This might have performance implications. Check which layer was causing this problem using `Lux.Experimental.@</a:t>
            </a:r>
            <a:r>
              <a:rPr lang="en-GB" sz="1000" dirty="0" err="1"/>
              <a:t>debug_mode</a:t>
            </a:r>
            <a:r>
              <a:rPr lang="en-GB" sz="1000" dirty="0"/>
              <a:t>`.</a:t>
            </a:r>
          </a:p>
          <a:p>
            <a:r>
              <a:rPr lang="en-GB" sz="1000" dirty="0"/>
              <a:t>└ @ </a:t>
            </a:r>
            <a:r>
              <a:rPr lang="en-GB" sz="1000" dirty="0" err="1"/>
              <a:t>LuxCoreArrayInterfaceReverseDiffExt</a:t>
            </a:r>
            <a:r>
              <a:rPr lang="en-GB" sz="1000" dirty="0"/>
              <a:t> C:\Users\josel\.julia\packages\LuxCore\4Qrts\ext\LuxCoreArrayInterfaceReverseDiffExt.jl:9</a:t>
            </a:r>
          </a:p>
          <a:p>
            <a:r>
              <a:rPr lang="en-GB" sz="1000" dirty="0"/>
              <a:t>Current loss after 50 iterations: 1.4911550283432007</a:t>
            </a:r>
          </a:p>
          <a:p>
            <a:r>
              <a:rPr lang="en-GB" sz="1000" dirty="0"/>
              <a:t>Current loss after 100 iterations: 1.311302661895752</a:t>
            </a:r>
          </a:p>
          <a:p>
            <a:r>
              <a:rPr lang="en-GB" sz="1000" dirty="0"/>
              <a:t>Current loss after 150 iterations: 1.1849709749221802</a:t>
            </a:r>
          </a:p>
          <a:p>
            <a:r>
              <a:rPr lang="en-GB" sz="1000" dirty="0"/>
              <a:t>Current loss after 200 iterations: 1.0772732496261597</a:t>
            </a:r>
          </a:p>
          <a:p>
            <a:r>
              <a:rPr lang="en-GB" sz="1000" dirty="0"/>
              <a:t>Current loss after 250 iterations: 0.9869102239608765</a:t>
            </a:r>
          </a:p>
          <a:p>
            <a:r>
              <a:rPr lang="en-GB" sz="1000" dirty="0"/>
              <a:t>Current loss after 300 iterations: 0.9082504510879517</a:t>
            </a:r>
          </a:p>
          <a:p>
            <a:r>
              <a:rPr lang="en-GB" sz="1000" dirty="0"/>
              <a:t>Current loss after 350 iterations: 0.8353075981140137</a:t>
            </a:r>
          </a:p>
          <a:p>
            <a:r>
              <a:rPr lang="en-GB" sz="1000" dirty="0"/>
              <a:t>Current loss after 400 iterations: 0.7639623284339905</a:t>
            </a:r>
          </a:p>
          <a:p>
            <a:r>
              <a:rPr lang="en-GB" sz="1000" dirty="0"/>
              <a:t>Current loss after 450 iterations: 0.6903136968612671</a:t>
            </a:r>
          </a:p>
          <a:p>
            <a:r>
              <a:rPr lang="en-GB" sz="1000" dirty="0"/>
              <a:t>Current loss after 500 iterations: 0.6105177402496338</a:t>
            </a:r>
          </a:p>
          <a:p>
            <a:r>
              <a:rPr lang="en-GB" sz="1000" dirty="0"/>
              <a:t>Starting LBFGS optimization (3000 iterations)...</a:t>
            </a:r>
          </a:p>
          <a:p>
            <a:r>
              <a:rPr lang="en-GB" sz="1000" dirty="0"/>
              <a:t>Current loss after 550 iterations: 0.26388081908226013</a:t>
            </a:r>
          </a:p>
          <a:p>
            <a:r>
              <a:rPr lang="en-GB" sz="1000" dirty="0"/>
              <a:t>Current loss after 600 iterations: 0.21287694573402405</a:t>
            </a:r>
          </a:p>
          <a:p>
            <a:r>
              <a:rPr lang="en-GB" sz="1000" dirty="0"/>
              <a:t>Current loss after 650 iterations: 0.17401835322380066</a:t>
            </a:r>
          </a:p>
          <a:p>
            <a:r>
              <a:rPr lang="en-GB" sz="1000" dirty="0"/>
              <a:t>Current loss after 700 iterations: 0.16756117343902588</a:t>
            </a:r>
          </a:p>
          <a:p>
            <a:r>
              <a:rPr lang="en-GB" sz="1000" dirty="0"/>
              <a:t>Current loss after 750 iterations: 0.15613092482089996</a:t>
            </a:r>
          </a:p>
          <a:p>
            <a:r>
              <a:rPr lang="en-GB" sz="1000" dirty="0"/>
              <a:t>Current loss after 800 iterations: 0.14557062089443207</a:t>
            </a:r>
          </a:p>
          <a:p>
            <a:r>
              <a:rPr lang="en-GB" sz="1000" dirty="0"/>
              <a:t>Current loss after 850 iterations: 0.13297300040721893</a:t>
            </a:r>
          </a:p>
          <a:p>
            <a:r>
              <a:rPr lang="en-GB" sz="1000" dirty="0"/>
              <a:t>Current loss after 900 iterations: 0.12745678424835205</a:t>
            </a:r>
          </a:p>
          <a:p>
            <a:r>
              <a:rPr lang="en-GB" sz="1000" dirty="0"/>
              <a:t>Current loss after 950 iterations: 0.12009486556053162</a:t>
            </a:r>
          </a:p>
          <a:p>
            <a:r>
              <a:rPr lang="en-GB" sz="1000" dirty="0"/>
              <a:t>Current loss after 1000 iterations: 0.1132463738322258</a:t>
            </a:r>
          </a:p>
          <a:p>
            <a:r>
              <a:rPr lang="en-GB" sz="1000" dirty="0"/>
              <a:t>Current loss after 1050 iterations: 0.10786104202270508</a:t>
            </a:r>
          </a:p>
          <a:p>
            <a:r>
              <a:rPr lang="en-GB" sz="1000" dirty="0"/>
              <a:t>Current loss after 1100 iterations: 0.10063376277685165</a:t>
            </a:r>
          </a:p>
          <a:p>
            <a:r>
              <a:rPr lang="en-GB" sz="1000" dirty="0"/>
              <a:t>Current loss after 1150 iterations: 0.09286405891180038</a:t>
            </a:r>
          </a:p>
          <a:p>
            <a:r>
              <a:rPr lang="en-GB" sz="1000" dirty="0"/>
              <a:t>Current loss after 1200 iterations: 0.08713290840387344</a:t>
            </a:r>
          </a:p>
          <a:p>
            <a:r>
              <a:rPr lang="en-GB" sz="1000" dirty="0"/>
              <a:t>Current loss after 1250 iterations: 0.0795925110578537</a:t>
            </a:r>
          </a:p>
          <a:p>
            <a:r>
              <a:rPr lang="en-GB" sz="1000" dirty="0"/>
              <a:t>Current loss after 1300 iterations: 0.0718652755022049</a:t>
            </a:r>
          </a:p>
          <a:p>
            <a:r>
              <a:rPr lang="en-GB" sz="1000" dirty="0"/>
              <a:t>Current loss after 1350 iterations: 0.06575006246566772</a:t>
            </a:r>
          </a:p>
          <a:p>
            <a:r>
              <a:rPr lang="en-GB" sz="1000" dirty="0"/>
              <a:t>Current loss after 1400 iterations: 0.060183942317962646</a:t>
            </a:r>
          </a:p>
          <a:p>
            <a:r>
              <a:rPr lang="en-GB" sz="1000" dirty="0"/>
              <a:t>Current loss after 1450 iterations: 0.05720037221908569</a:t>
            </a:r>
          </a:p>
          <a:p>
            <a:r>
              <a:rPr lang="en-GB" sz="1000" dirty="0"/>
              <a:t>Current loss after 1500 iterations: 0.055515822023153305</a:t>
            </a:r>
          </a:p>
          <a:p>
            <a:r>
              <a:rPr lang="en-GB" sz="1000" dirty="0"/>
              <a:t>Current loss after 1550 iterations: 0.05359235405921936</a:t>
            </a:r>
          </a:p>
          <a:p>
            <a:r>
              <a:rPr lang="en-GB" sz="1000" dirty="0"/>
              <a:t>Current loss after 1600 iterations: 0.052350644022226334</a:t>
            </a:r>
          </a:p>
          <a:p>
            <a:r>
              <a:rPr lang="en-GB" sz="1000" dirty="0"/>
              <a:t>Current loss after 1650 iterations: 0.05096941068768501</a:t>
            </a:r>
          </a:p>
          <a:p>
            <a:r>
              <a:rPr lang="en-GB" sz="1000" dirty="0"/>
              <a:t>Current loss after 1700 iterations: 0.04955723136663437</a:t>
            </a:r>
          </a:p>
          <a:p>
            <a:r>
              <a:rPr lang="en-GB" sz="1000" dirty="0"/>
              <a:t>Current loss after 1750 iterations: 0.04787600785493851</a:t>
            </a:r>
          </a:p>
          <a:p>
            <a:r>
              <a:rPr lang="en-GB" sz="1000" dirty="0"/>
              <a:t>Current loss after 1800 iterations: 0.046955086290836334</a:t>
            </a:r>
          </a:p>
          <a:p>
            <a:r>
              <a:rPr lang="en-GB" sz="1000" dirty="0"/>
              <a:t>Current loss after 1850 iterations: 0.04576881602406502</a:t>
            </a:r>
          </a:p>
          <a:p>
            <a:r>
              <a:rPr lang="en-GB" sz="1000" dirty="0"/>
              <a:t>Current loss after 1900 iterations: 0.04472220689058304</a:t>
            </a:r>
          </a:p>
          <a:p>
            <a:r>
              <a:rPr lang="en-GB" sz="1000" dirty="0"/>
              <a:t>Current loss after 1950 iterations: 0.04300173744559288</a:t>
            </a:r>
          </a:p>
          <a:p>
            <a:r>
              <a:rPr lang="en-GB" sz="1000" dirty="0"/>
              <a:t>Current loss after 2000 iterations: 0.04164647310972214</a:t>
            </a:r>
          </a:p>
          <a:p>
            <a:r>
              <a:rPr lang="en-GB" sz="1000" dirty="0"/>
              <a:t>Current loss after 2050 iterations: 0.04053971916437149</a:t>
            </a:r>
          </a:p>
          <a:p>
            <a:r>
              <a:rPr lang="en-GB" sz="1000" dirty="0"/>
              <a:t>Current loss after 2100 iterations: 0.039358846843242645</a:t>
            </a:r>
          </a:p>
          <a:p>
            <a:r>
              <a:rPr lang="en-GB" sz="1000" dirty="0"/>
              <a:t>Current loss after 2150 iterations: 0.037671562284231186</a:t>
            </a:r>
          </a:p>
          <a:p>
            <a:r>
              <a:rPr lang="en-GB" sz="1000" dirty="0"/>
              <a:t>Current loss after 2200 iterations: 0.03643865883350372</a:t>
            </a:r>
          </a:p>
          <a:p>
            <a:r>
              <a:rPr lang="en-GB" sz="1000" dirty="0"/>
              <a:t>Current loss after 2250 iterations: 0.03576989099383354</a:t>
            </a:r>
          </a:p>
          <a:p>
            <a:r>
              <a:rPr lang="en-GB" sz="1000" dirty="0"/>
              <a:t>Current loss after 2300 iterations: 0.03529301658272743</a:t>
            </a:r>
          </a:p>
          <a:p>
            <a:r>
              <a:rPr lang="en-GB" sz="1000" dirty="0"/>
              <a:t>Current loss after 2350 iterations: 0.034720033407211304</a:t>
            </a:r>
          </a:p>
          <a:p>
            <a:r>
              <a:rPr lang="en-GB" sz="1000" dirty="0"/>
              <a:t>Current loss after 2400 iterations: 0.03407080098986626</a:t>
            </a:r>
          </a:p>
          <a:p>
            <a:r>
              <a:rPr lang="en-GB" sz="1000" dirty="0"/>
              <a:t>Current loss after 2450 iterations: 0.03362776339054108</a:t>
            </a:r>
          </a:p>
          <a:p>
            <a:r>
              <a:rPr lang="en-GB" sz="1000" dirty="0"/>
              <a:t>Current loss after 2500 iterations: 0.03281473368406296</a:t>
            </a:r>
          </a:p>
          <a:p>
            <a:r>
              <a:rPr lang="en-GB" sz="1000" dirty="0"/>
              <a:t>Current loss after 2550 iterations: 0.03237784653902054</a:t>
            </a:r>
          </a:p>
          <a:p>
            <a:r>
              <a:rPr lang="en-GB" sz="1000" dirty="0"/>
              <a:t>Current loss after 2600 iterations: 0.03171902149915695</a:t>
            </a:r>
          </a:p>
          <a:p>
            <a:r>
              <a:rPr lang="en-GB" sz="1000" dirty="0"/>
              <a:t>Current loss after 2650 iterations: 0.030993910506367683</a:t>
            </a:r>
          </a:p>
          <a:p>
            <a:r>
              <a:rPr lang="en-GB" sz="1000" dirty="0"/>
              <a:t>Current loss after 2700 iterations: 0.030689438804984093</a:t>
            </a:r>
          </a:p>
          <a:p>
            <a:r>
              <a:rPr lang="en-GB" sz="1000" dirty="0"/>
              <a:t>Current loss after 2750 iterations: 0.030262596905231476</a:t>
            </a:r>
          </a:p>
          <a:p>
            <a:r>
              <a:rPr lang="en-GB" sz="1000" dirty="0"/>
              <a:t>Current loss after 2800 iterations: 0.029803983867168427</a:t>
            </a:r>
          </a:p>
          <a:p>
            <a:r>
              <a:rPr lang="en-GB" sz="1000" dirty="0"/>
              <a:t>Current loss after 2850 iterations: 0.029274102300405502</a:t>
            </a:r>
          </a:p>
          <a:p>
            <a:r>
              <a:rPr lang="en-GB" sz="1000" dirty="0"/>
              <a:t>Current loss after 2900 iterations: 0.028705358505249023</a:t>
            </a:r>
          </a:p>
          <a:p>
            <a:r>
              <a:rPr lang="en-GB" sz="1000" dirty="0"/>
              <a:t>Current loss after 2950 iterations: 0.028348667547106743</a:t>
            </a:r>
          </a:p>
          <a:p>
            <a:r>
              <a:rPr lang="en-GB" sz="1000" dirty="0"/>
              <a:t>Current loss after 3000 iterations: 0.027933092787861824</a:t>
            </a:r>
          </a:p>
          <a:p>
            <a:r>
              <a:rPr lang="en-GB" sz="1000" dirty="0"/>
              <a:t>Current loss after 3050 iterations: 0.02762945368885994</a:t>
            </a:r>
          </a:p>
          <a:p>
            <a:r>
              <a:rPr lang="en-GB" sz="1000" dirty="0"/>
              <a:t>Current loss after 3100 iterations: 0.027420444414019585</a:t>
            </a:r>
          </a:p>
          <a:p>
            <a:r>
              <a:rPr lang="en-GB" sz="1000" dirty="0"/>
              <a:t>Current loss after 3150 iterations: 0.027179131284356117</a:t>
            </a:r>
          </a:p>
          <a:p>
            <a:r>
              <a:rPr lang="en-GB" sz="1000" dirty="0"/>
              <a:t>Current loss after 3200 iterations: 0.02689078450202942</a:t>
            </a:r>
          </a:p>
          <a:p>
            <a:r>
              <a:rPr lang="en-GB" sz="1000" dirty="0"/>
              <a:t>Current loss after 3250 iterations: 0.02661694400012493</a:t>
            </a:r>
          </a:p>
          <a:p>
            <a:r>
              <a:rPr lang="en-GB" sz="1000" dirty="0"/>
              <a:t>Current loss after 3300 iterations: 0.02634447254240513</a:t>
            </a:r>
          </a:p>
          <a:p>
            <a:r>
              <a:rPr lang="en-GB" sz="1000" dirty="0"/>
              <a:t>Current loss after 3350 iterations: 0.0260167233645916</a:t>
            </a:r>
          </a:p>
          <a:p>
            <a:r>
              <a:rPr lang="en-GB" sz="1000" dirty="0"/>
              <a:t>Current loss after 3400 iterations: 0.025737956166267395</a:t>
            </a:r>
          </a:p>
          <a:p>
            <a:r>
              <a:rPr lang="en-GB" sz="1000" dirty="0"/>
              <a:t>Current loss after 3450 iterations: 0.025511790066957474</a:t>
            </a:r>
          </a:p>
          <a:p>
            <a:r>
              <a:rPr lang="en-GB" sz="1000" dirty="0"/>
              <a:t>Current loss after 3500 iterations: 0.025253498926758766</a:t>
            </a:r>
          </a:p>
          <a:p>
            <a:endParaRPr lang="en-GB" sz="1000" dirty="0"/>
          </a:p>
          <a:p>
            <a:r>
              <a:rPr lang="en-GB" sz="1000" dirty="0"/>
              <a:t>============================================================</a:t>
            </a:r>
          </a:p>
          <a:p>
            <a:r>
              <a:rPr lang="en-GB" sz="1000" dirty="0"/>
              <a:t>TRAINING BENCHMARK RESULTS</a:t>
            </a:r>
          </a:p>
          <a:p>
            <a:r>
              <a:rPr lang="en-GB" sz="1000" dirty="0"/>
              <a:t>============================================================</a:t>
            </a:r>
          </a:p>
          <a:p>
            <a:r>
              <a:rPr lang="en-GB" sz="1000" dirty="0"/>
              <a:t>ADAM phase:  5081.54 seconds (500 iterations)</a:t>
            </a:r>
          </a:p>
          <a:p>
            <a:r>
              <a:rPr lang="en-GB" sz="1000" dirty="0"/>
              <a:t>LBFGS phase: 55347.22 seconds (3000 iterations)</a:t>
            </a:r>
          </a:p>
          <a:p>
            <a:r>
              <a:rPr lang="en-GB" sz="1000" dirty="0"/>
              <a:t>Total time:  60428.76 seconds</a:t>
            </a:r>
          </a:p>
          <a:p>
            <a:r>
              <a:rPr lang="en-GB" sz="1000" dirty="0"/>
              <a:t>============================================================</a:t>
            </a:r>
          </a:p>
          <a:p>
            <a:r>
              <a:rPr lang="en-GB" sz="1000" dirty="0"/>
              <a:t>Final training loss after 3502 iterations: 0.02524922601878643</a:t>
            </a:r>
          </a:p>
          <a:p>
            <a:r>
              <a:rPr lang="en-GB" sz="1000" dirty="0"/>
              <a:t>read: Se ha </a:t>
            </a:r>
            <a:r>
              <a:rPr lang="en-GB" sz="1000" dirty="0" err="1"/>
              <a:t>forzado</a:t>
            </a:r>
            <a:r>
              <a:rPr lang="en-GB" sz="1000" dirty="0"/>
              <a:t> la interrupci¾n de </a:t>
            </a:r>
            <a:r>
              <a:rPr lang="en-GB" sz="1000" dirty="0" err="1"/>
              <a:t>una</a:t>
            </a:r>
            <a:r>
              <a:rPr lang="en-GB" sz="1000" dirty="0"/>
              <a:t> conexi¾n </a:t>
            </a:r>
            <a:r>
              <a:rPr lang="en-GB" sz="1000" dirty="0" err="1"/>
              <a:t>existente</a:t>
            </a:r>
            <a:r>
              <a:rPr lang="en-GB" sz="1000" dirty="0"/>
              <a:t> </a:t>
            </a:r>
            <a:r>
              <a:rPr lang="en-GB" sz="1000" dirty="0" err="1"/>
              <a:t>por</a:t>
            </a:r>
            <a:r>
              <a:rPr lang="en-GB" sz="1000" dirty="0"/>
              <a:t> </a:t>
            </a:r>
            <a:r>
              <a:rPr lang="en-GB" sz="1000" dirty="0" err="1"/>
              <a:t>el</a:t>
            </a:r>
            <a:r>
              <a:rPr lang="en-GB" sz="1000" dirty="0"/>
              <a:t> host </a:t>
            </a:r>
            <a:r>
              <a:rPr lang="en-GB" sz="1000" dirty="0" err="1"/>
              <a:t>remoto</a:t>
            </a:r>
            <a:r>
              <a:rPr lang="en-GB" sz="1000" dirty="0"/>
              <a:t>.</a:t>
            </a:r>
          </a:p>
          <a:p>
            <a:endParaRPr lang="en-GB" sz="1000" dirty="0"/>
          </a:p>
          <a:p>
            <a:r>
              <a:rPr lang="en-GB" sz="1000" dirty="0"/>
              <a:t>Saving trained model to: c:\Users\josel\.julia\dev\ClampedPinnedRodUDE\src\Data\NODE_Oscar_1MLPx3\Plots_Results\NN_NODE_1MLPx3_tanh_X02.jld2</a:t>
            </a:r>
          </a:p>
          <a:p>
            <a:r>
              <a:rPr lang="en-GB" sz="1000" dirty="0"/>
              <a:t>✓ Model saved successfully to: c:\Users\josel\.julia\dev\ClampedPinnedRodUDE\src\Data\NODE_Oscar_1MLPx3\Plots_Results</a:t>
            </a:r>
          </a:p>
          <a:p>
            <a:r>
              <a:rPr lang="en-GB" sz="1000" dirty="0"/>
              <a:t> *  Terminal will be reused by tasks, press any key to close it. </a:t>
            </a:r>
          </a:p>
        </p:txBody>
      </p:sp>
    </p:spTree>
    <p:extLst>
      <p:ext uri="{BB962C8B-B14F-4D97-AF65-F5344CB8AC3E}">
        <p14:creationId xmlns:p14="http://schemas.microsoft.com/office/powerpoint/2010/main" val="139403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A52E7F-A5D1-6379-F783-260539141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926876"/>
            <a:ext cx="6813467" cy="41340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3203C1D-BC06-17C6-67B2-B6C9538E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48" y="3994150"/>
            <a:ext cx="4240866" cy="24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302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1139</Words>
  <Application>Microsoft Office PowerPoint</Application>
  <PresentationFormat>Panorámica</PresentationFormat>
  <Paragraphs>130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Ruiz</dc:creator>
  <cp:lastModifiedBy>Jose Ruiz</cp:lastModifiedBy>
  <cp:revision>4</cp:revision>
  <dcterms:created xsi:type="dcterms:W3CDTF">2025-08-29T17:06:06Z</dcterms:created>
  <dcterms:modified xsi:type="dcterms:W3CDTF">2025-08-29T21:09:27Z</dcterms:modified>
</cp:coreProperties>
</file>