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7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6.xml"/><Relationship Id="rId21" Type="http://schemas.openxmlformats.org/officeDocument/2006/relationships/font" Target="fonts/RobotoMono-bold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23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3249c5f1b_2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3249c5f1b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3249c5f1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3249c5f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3249c5f1b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3249c5f1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3249c5f1b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3249c5f1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3249c5f1b_0_2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3249c5f1b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400"/>
              <a:t>Coin-Flipping Game</a:t>
            </a:r>
            <a:endParaRPr sz="6400"/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972825" y="4230519"/>
            <a:ext cx="102507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30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Julia Ruiz, Tristan Waddell, Melissa Tang, Xinyi Wang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State and Optimization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674900" y="16908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3400">
                <a:solidFill>
                  <a:srgbClr val="6AA84F"/>
                </a:solidFill>
              </a:rPr>
              <a:t>f(s,t) </a:t>
            </a:r>
            <a:r>
              <a:rPr lang="en-US" sz="3400"/>
              <a:t>represents the probability that you win the game</a:t>
            </a:r>
            <a:endParaRPr sz="3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3000"/>
              <a:t>s = score</a:t>
            </a:r>
            <a:endParaRPr sz="3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3000"/>
              <a:t>t = turns left</a:t>
            </a:r>
            <a:endParaRPr sz="3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3400"/>
              <a:t>If there are zero turns left and the score is less than or equal to 0 you lose...</a:t>
            </a:r>
            <a:endParaRPr sz="3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3400"/>
              <a:t>If there are zero turns left and the score is greater than or equal to 1 you win!</a:t>
            </a:r>
            <a:endParaRPr sz="3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3400"/>
              <a:t>We are trying to optimize the probability of winning</a:t>
            </a:r>
            <a:endParaRPr sz="3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5344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Excel Algorithm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292500" y="1690700"/>
            <a:ext cx="11607000" cy="46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●"/>
            </a:pPr>
            <a:r>
              <a:rPr lang="en-US" sz="2590"/>
              <a:t>Created </a:t>
            </a:r>
            <a:r>
              <a:rPr lang="en-US" sz="2590"/>
              <a:t>144 rows to represent 144 turns and set the values in the columns to include numbers ranging from -100 to 100. The columns represent the score.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●"/>
            </a:pPr>
            <a:r>
              <a:rPr lang="en-US" sz="2590"/>
              <a:t>Hardcoded the really small scores and set them to “0” and set the really big scores to “1”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●"/>
            </a:pPr>
            <a:r>
              <a:rPr lang="en-US" sz="2590"/>
              <a:t>Calculates the probability of winning when flipping the dime and flipping the quarter</a:t>
            </a:r>
            <a:endParaRPr sz="259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9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90"/>
              <a:buNone/>
            </a:pPr>
            <a:r>
              <a:rPr b="0" i="0" lang="en-US" sz="259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Dime:0.5*f(s-1,t-1) + 0.5*f(s+1,t-1)</a:t>
            </a:r>
            <a:endParaRPr sz="2590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90"/>
              <a:buNone/>
            </a:pPr>
            <a:r>
              <a:t/>
            </a:r>
            <a:endParaRPr sz="2590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0070C0"/>
              </a:buClr>
              <a:buSzPts val="2590"/>
              <a:buNone/>
            </a:pPr>
            <a:r>
              <a:rPr b="0" i="0" lang="en-US" sz="259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Quarter:0.5*f(s-2,t-1) + 0.5*f(s+2,t-1)</a:t>
            </a:r>
            <a:endParaRPr sz="2590"/>
          </a:p>
        </p:txBody>
      </p:sp>
      <p:sp>
        <p:nvSpPr>
          <p:cNvPr id="113" name="Google Shape;113;p17"/>
          <p:cNvSpPr/>
          <p:nvPr/>
        </p:nvSpPr>
        <p:spPr>
          <a:xfrm>
            <a:off x="1775700" y="4674075"/>
            <a:ext cx="1571700" cy="571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3980100" y="4592375"/>
            <a:ext cx="1653300" cy="571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1979850" y="5592550"/>
            <a:ext cx="1653300" cy="653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4367900" y="5592550"/>
            <a:ext cx="1653300" cy="653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2316600" y="4082225"/>
            <a:ext cx="4899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2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4480100" y="4082225"/>
            <a:ext cx="10410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2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2561550" y="6123200"/>
            <a:ext cx="4899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2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4868000" y="6102925"/>
            <a:ext cx="6531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2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Excel Algorithm (Cont.)</a:t>
            </a:r>
            <a:endParaRPr/>
          </a:p>
        </p:txBody>
      </p:sp>
      <p:sp>
        <p:nvSpPr>
          <p:cNvPr id="126" name="Google Shape;126;p18"/>
          <p:cNvSpPr txBox="1"/>
          <p:nvPr>
            <p:ph idx="2" type="body"/>
          </p:nvPr>
        </p:nvSpPr>
        <p:spPr>
          <a:xfrm>
            <a:off x="309725" y="1690825"/>
            <a:ext cx="11223600" cy="39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●"/>
            </a:pPr>
            <a:r>
              <a:rPr lang="en-US" sz="2590"/>
              <a:t>Compares the probability and choose the better score</a:t>
            </a:r>
            <a:endParaRPr sz="259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9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90"/>
              <a:buNone/>
            </a:pPr>
            <a:r>
              <a:rPr i="0" lang="en-US" sz="2590">
                <a:solidFill>
                  <a:srgbClr val="6AA84F"/>
                </a:solidFill>
                <a:latin typeface="Trebuchet MS"/>
                <a:ea typeface="Trebuchet MS"/>
                <a:cs typeface="Trebuchet MS"/>
                <a:sym typeface="Trebuchet MS"/>
              </a:rPr>
              <a:t>f(s,t)</a:t>
            </a:r>
            <a:r>
              <a:rPr b="0" i="0" lang="en-US" sz="2590">
                <a:solidFill>
                  <a:srgbClr val="6AA84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59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= </a:t>
            </a:r>
            <a:r>
              <a:rPr b="1" i="0" lang="en-US" sz="259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max{</a:t>
            </a:r>
            <a:r>
              <a:rPr b="0" i="0" lang="en-US" sz="259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0.5*f(s-1,t-1) + 0.5*f(s+1,t-1),</a:t>
            </a:r>
            <a:r>
              <a:rPr b="0" i="0" lang="en-US" sz="259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 0.5*f(s-2,t-1) + 0.5*f(s+2,t-1)</a:t>
            </a:r>
            <a:r>
              <a:rPr b="1" i="0" lang="en-US" sz="259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b="1" sz="259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90"/>
              <a:buNone/>
            </a:pPr>
            <a:r>
              <a:t/>
            </a:r>
            <a:endParaRPr sz="259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●"/>
            </a:pPr>
            <a:r>
              <a:rPr lang="en-US" sz="2590"/>
              <a:t>If the probability of flipping the dime and the quarter are 0 and 1, set it to Game Over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●"/>
            </a:pPr>
            <a:r>
              <a:rPr lang="en-US" sz="2590"/>
              <a:t>If the probability for flipping the quarter is the better score set it to Quarter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590"/>
              <a:buChar char="●"/>
            </a:pPr>
            <a:r>
              <a:rPr lang="en-US" sz="2590"/>
              <a:t>If the probability for flipping the dime is the better score set it to Dime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69777"/>
            <a:ext cx="5067875" cy="14821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750" y="1"/>
            <a:ext cx="11165673" cy="31189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3" name="Google Shape;133;p19"/>
          <p:cNvSpPr/>
          <p:nvPr/>
        </p:nvSpPr>
        <p:spPr>
          <a:xfrm>
            <a:off x="427750" y="-85525"/>
            <a:ext cx="5652900" cy="652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 rot="-3490698">
            <a:off x="3831151" y="3001431"/>
            <a:ext cx="1487831" cy="85513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 rot="-6740746">
            <a:off x="5332967" y="3778564"/>
            <a:ext cx="2937703" cy="80207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77600" y="4519763"/>
            <a:ext cx="3369000" cy="5208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5475" y="5690550"/>
            <a:ext cx="8807725" cy="1120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8" name="Google Shape;138;p19"/>
          <p:cNvSpPr/>
          <p:nvPr/>
        </p:nvSpPr>
        <p:spPr>
          <a:xfrm>
            <a:off x="6206775" y="6011900"/>
            <a:ext cx="3369000" cy="5208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290925" y="3348975"/>
            <a:ext cx="3215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>
                <a:latin typeface="Roboto Mono"/>
                <a:ea typeface="Roboto Mono"/>
                <a:cs typeface="Roboto Mono"/>
                <a:sym typeface="Roboto Mono"/>
              </a:rPr>
              <a:t>DIME PROBABILITY</a:t>
            </a:r>
            <a:endParaRPr sz="2200" u="sng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7731225" y="4090025"/>
            <a:ext cx="3795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>
                <a:latin typeface="Roboto Mono"/>
                <a:ea typeface="Roboto Mono"/>
                <a:cs typeface="Roboto Mono"/>
                <a:sym typeface="Roboto Mono"/>
              </a:rPr>
              <a:t>QUARTER</a:t>
            </a:r>
            <a:r>
              <a:rPr lang="en-US" sz="2200" u="sng">
                <a:latin typeface="Roboto Mono"/>
                <a:ea typeface="Roboto Mono"/>
                <a:cs typeface="Roboto Mono"/>
                <a:sym typeface="Roboto Mono"/>
              </a:rPr>
              <a:t> PROBABILITY</a:t>
            </a:r>
            <a:endParaRPr sz="2200" u="sng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8139975" y="4519775"/>
            <a:ext cx="29775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accounts for increase or decrease of 2 points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119725" y="5409263"/>
            <a:ext cx="29775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accounts for increase or decrease of 1 point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6276000" y="-19825"/>
            <a:ext cx="3795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>
                <a:latin typeface="Roboto Mono"/>
                <a:ea typeface="Roboto Mono"/>
                <a:cs typeface="Roboto Mono"/>
                <a:sym typeface="Roboto Mono"/>
              </a:rPr>
              <a:t>COMBINED</a:t>
            </a:r>
            <a:r>
              <a:rPr lang="en-US" sz="2200" u="sng">
                <a:latin typeface="Roboto Mono"/>
                <a:ea typeface="Roboto Mono"/>
                <a:cs typeface="Roboto Mono"/>
                <a:sym typeface="Roboto Mono"/>
              </a:rPr>
              <a:t> PROBABILITY</a:t>
            </a:r>
            <a:endParaRPr sz="2200" u="sng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Deciding to Flip Dime or Quarter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838200" y="1547525"/>
            <a:ext cx="10515600" cy="84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 sz="2700"/>
              <a:t>Take whichever coin has a higher winning probability</a:t>
            </a:r>
            <a:endParaRPr sz="2700"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775" y="3286125"/>
            <a:ext cx="8984441" cy="340187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/>
          <p:nvPr/>
        </p:nvSpPr>
        <p:spPr>
          <a:xfrm>
            <a:off x="1205175" y="4132025"/>
            <a:ext cx="4533600" cy="2496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20"/>
          <p:cNvCxnSpPr/>
          <p:nvPr/>
        </p:nvCxnSpPr>
        <p:spPr>
          <a:xfrm rot="10800000">
            <a:off x="1018775" y="3357375"/>
            <a:ext cx="459000" cy="1276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0"/>
          <p:cNvSpPr txBox="1"/>
          <p:nvPr/>
        </p:nvSpPr>
        <p:spPr>
          <a:xfrm rot="-969195">
            <a:off x="34233" y="2772837"/>
            <a:ext cx="2680733" cy="6253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Mostly Quarter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6441925" y="4045925"/>
            <a:ext cx="4146300" cy="22524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20"/>
          <p:cNvCxnSpPr/>
          <p:nvPr/>
        </p:nvCxnSpPr>
        <p:spPr>
          <a:xfrm flipH="1" rot="10800000">
            <a:off x="10114825" y="2883775"/>
            <a:ext cx="487800" cy="1233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0"/>
          <p:cNvSpPr txBox="1"/>
          <p:nvPr/>
        </p:nvSpPr>
        <p:spPr>
          <a:xfrm rot="1174356">
            <a:off x="10046325" y="2509783"/>
            <a:ext cx="2078500" cy="573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Mostly Dime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ctrTitle"/>
          </p:nvPr>
        </p:nvSpPr>
        <p:spPr>
          <a:xfrm>
            <a:off x="972825" y="491871"/>
            <a:ext cx="10250700" cy="1031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Conclusion</a:t>
            </a:r>
            <a:endParaRPr/>
          </a:p>
        </p:txBody>
      </p:sp>
      <p:sp>
        <p:nvSpPr>
          <p:cNvPr id="162" name="Google Shape;162;p21"/>
          <p:cNvSpPr txBox="1"/>
          <p:nvPr>
            <p:ph idx="1" type="subTitle"/>
          </p:nvPr>
        </p:nvSpPr>
        <p:spPr>
          <a:xfrm>
            <a:off x="972825" y="2178175"/>
            <a:ext cx="10250700" cy="364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We found that: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-when the user’s score is positive and the turns are closer to zero, they should flip dime to maximize their chances of winning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-when the user’s score is closer to zero and the turns are relatively high, they should flip quarter to maximize their chances of winning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