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2" r:id="rId4"/>
    <p:sldId id="258" r:id="rId5"/>
    <p:sldId id="263" r:id="rId6"/>
    <p:sldId id="264" r:id="rId7"/>
    <p:sldId id="265" r:id="rId8"/>
    <p:sldId id="267" r:id="rId9"/>
    <p:sldId id="268" r:id="rId10"/>
    <p:sldId id="269" r:id="rId11"/>
    <p:sldId id="270" r:id="rId12"/>
    <p:sldId id="259" r:id="rId13"/>
    <p:sldId id="271" r:id="rId14"/>
    <p:sldId id="272" r:id="rId15"/>
    <p:sldId id="274" r:id="rId16"/>
    <p:sldId id="275" r:id="rId17"/>
    <p:sldId id="276" r:id="rId18"/>
    <p:sldId id="277" r:id="rId19"/>
    <p:sldId id="280" r:id="rId20"/>
    <p:sldId id="294" r:id="rId21"/>
    <p:sldId id="297" r:id="rId22"/>
    <p:sldId id="295" r:id="rId23"/>
    <p:sldId id="279" r:id="rId24"/>
    <p:sldId id="299" r:id="rId25"/>
    <p:sldId id="300" r:id="rId26"/>
    <p:sldId id="301" r:id="rId27"/>
    <p:sldId id="302" r:id="rId28"/>
    <p:sldId id="303" r:id="rId29"/>
    <p:sldId id="293" r:id="rId30"/>
    <p:sldId id="304"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657"/>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5" autoAdjust="0"/>
    <p:restoredTop sz="77045" autoAdjust="0"/>
  </p:normalViewPr>
  <p:slideViewPr>
    <p:cSldViewPr snapToGrid="0">
      <p:cViewPr>
        <p:scale>
          <a:sx n="60" d="100"/>
          <a:sy n="60" d="100"/>
        </p:scale>
        <p:origin x="1275" y="4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8074C-C7EE-48EE-BDB5-59A8538F2CA9}"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6AE0B-9A09-4686-9430-C1DED322D347}" type="slidenum">
              <a:rPr lang="en-US" smtClean="0"/>
              <a:t>‹#›</a:t>
            </a:fld>
            <a:endParaRPr lang="en-US"/>
          </a:p>
        </p:txBody>
      </p:sp>
    </p:spTree>
    <p:extLst>
      <p:ext uri="{BB962C8B-B14F-4D97-AF65-F5344CB8AC3E}">
        <p14:creationId xmlns:p14="http://schemas.microsoft.com/office/powerpoint/2010/main" val="2788526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 everyone</a:t>
            </a:r>
            <a:r>
              <a:rPr lang="en-GB" baseline="0" dirty="0" smtClean="0"/>
              <a:t> and welcome to this talk: “Monitoring a MICROSERVICES web application using Prometheus and </a:t>
            </a:r>
            <a:r>
              <a:rPr lang="en-GB" baseline="0" dirty="0" err="1" smtClean="0"/>
              <a:t>Grafana</a:t>
            </a:r>
            <a:r>
              <a:rPr lang="en-GB" baseline="0" dirty="0" smtClean="0"/>
              <a:t>”. As you can see the word MICROSERVICES is highlighted but at the same time is completely redundant. I could have name this talk Monitoring a web application using Prometheus and </a:t>
            </a:r>
            <a:r>
              <a:rPr lang="en-GB" baseline="0" dirty="0" err="1" smtClean="0"/>
              <a:t>Grafana</a:t>
            </a:r>
            <a:r>
              <a:rPr lang="en-GB" baseline="0" dirty="0" smtClean="0"/>
              <a:t> and still makes sense. But it is not the same, I am sure that instead of having a room full of people I would have had 4 o 5 people, most of them the guys that work with me, maybe Pau the organizer and someone else that came for the beers. Let’s be honest, people have better things to do, I don’t know maybe install the latest JavaScript Framework or refresh Twitter every 5 seconds. But because I have added the word MICROSERVICES, that change the game. You feel that you cannot miss this talk or you are out of the wave. Although, you can come here and just download the </a:t>
            </a:r>
            <a:r>
              <a:rPr lang="en-GB" baseline="0" dirty="0" err="1" smtClean="0"/>
              <a:t>lastest</a:t>
            </a:r>
            <a:r>
              <a:rPr lang="en-GB" baseline="0" dirty="0" smtClean="0"/>
              <a:t> </a:t>
            </a:r>
            <a:r>
              <a:rPr lang="en-GB" baseline="0" dirty="0" err="1" smtClean="0"/>
              <a:t>Javascript</a:t>
            </a:r>
            <a:r>
              <a:rPr lang="en-GB" baseline="0" dirty="0" smtClean="0"/>
              <a:t> Framework and refresh Twitter every 5 seconds.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a:t>
            </a:fld>
            <a:endParaRPr lang="en-US"/>
          </a:p>
        </p:txBody>
      </p:sp>
    </p:spTree>
    <p:extLst>
      <p:ext uri="{BB962C8B-B14F-4D97-AF65-F5344CB8AC3E}">
        <p14:creationId xmlns:p14="http://schemas.microsoft.com/office/powerpoint/2010/main" val="3987150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we were panicking for a while, but our technical lead, let’s called him Mr. D. came with a few motivational sentences from I guess Paulo Coelho or some kind of cheap business school. The typical this is not a problem this is an opportunity to shine. This is what we have been waiting, etc. So we arrange a technical meeting and decided what we need to put our solution in production. During this meeting someone suggested that we needed some kind of monitoring system to check the health of our solution. In this kind of meeting you feel like you have to say something and because I was quiet during the meeting suddenly my brain had some kind of shortcut and I said OK, I can do that. Even though I never had implemented any kind of monitoring system. So after the meeting I did what any decent person would have done.</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10</a:t>
            </a:fld>
            <a:endParaRPr lang="en-US"/>
          </a:p>
        </p:txBody>
      </p:sp>
    </p:spTree>
    <p:extLst>
      <p:ext uri="{BB962C8B-B14F-4D97-AF65-F5344CB8AC3E}">
        <p14:creationId xmlns:p14="http://schemas.microsoft.com/office/powerpoint/2010/main" val="162708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Hold on a second</a:t>
            </a:r>
            <a:r>
              <a:rPr lang="en-GB" baseline="0" dirty="0" smtClean="0"/>
              <a:t>, I think this is the second thing I did. The first thing I did was to look for what the hell monitoring means…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11</a:t>
            </a:fld>
            <a:endParaRPr lang="en-US"/>
          </a:p>
        </p:txBody>
      </p:sp>
    </p:spTree>
    <p:extLst>
      <p:ext uri="{BB962C8B-B14F-4D97-AF65-F5344CB8AC3E}">
        <p14:creationId xmlns:p14="http://schemas.microsoft.com/office/powerpoint/2010/main" val="1021888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I came with the Cambridge Dictionary definition. “</a:t>
            </a:r>
            <a:r>
              <a:rPr lang="en-GB" i="1" baseline="0" dirty="0" smtClean="0"/>
              <a:t>To watch and check a situation carefully for a period of time in order to discover something about it</a:t>
            </a:r>
            <a:r>
              <a:rPr lang="en-GB" baseline="0" dirty="0" smtClean="0"/>
              <a:t>”. This definition is so interesting and it is what we wanted to do. Check our system for a period of time to check if it was behaving properly. Anyway, after a few searches in google and reading a bit in </a:t>
            </a:r>
            <a:r>
              <a:rPr lang="en-GB" baseline="0" dirty="0" err="1" smtClean="0"/>
              <a:t>Stackoverflow</a:t>
            </a:r>
            <a:r>
              <a:rPr lang="en-GB" baseline="0" dirty="0" smtClean="0"/>
              <a:t>, I don’t think I went to the second page in Google, I discovered an open source solution that is being adopted for many companies and organizations in our industry. I would like to welcome Prometheus!</a:t>
            </a:r>
          </a:p>
        </p:txBody>
      </p:sp>
      <p:sp>
        <p:nvSpPr>
          <p:cNvPr id="4" name="Slide Number Placeholder 3"/>
          <p:cNvSpPr>
            <a:spLocks noGrp="1"/>
          </p:cNvSpPr>
          <p:nvPr>
            <p:ph type="sldNum" sz="quarter" idx="10"/>
          </p:nvPr>
        </p:nvSpPr>
        <p:spPr/>
        <p:txBody>
          <a:bodyPr/>
          <a:lstStyle/>
          <a:p>
            <a:fld id="{B556AE0B-9A09-4686-9430-C1DED322D347}" type="slidenum">
              <a:rPr lang="en-US" smtClean="0"/>
              <a:t>12</a:t>
            </a:fld>
            <a:endParaRPr lang="en-US"/>
          </a:p>
        </p:txBody>
      </p:sp>
    </p:spTree>
    <p:extLst>
      <p:ext uri="{BB962C8B-B14F-4D97-AF65-F5344CB8AC3E}">
        <p14:creationId xmlns:p14="http://schemas.microsoft.com/office/powerpoint/2010/main" val="426986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u="none" strike="noStrike" kern="1200" baseline="0" dirty="0" smtClean="0">
                <a:solidFill>
                  <a:schemeClr val="tx1"/>
                </a:solidFill>
                <a:effectLst/>
                <a:latin typeface="+mn-lt"/>
                <a:ea typeface="+mn-ea"/>
                <a:cs typeface="+mn-cs"/>
              </a:rPr>
              <a:t>Prometheus is a monitoring system. It collects metrics from configured targets at given intervals, evaluates rule expressions, display the results, and can trigger alerts if some condition is observed to be true.</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13</a:t>
            </a:fld>
            <a:endParaRPr lang="en-US"/>
          </a:p>
        </p:txBody>
      </p:sp>
    </p:spTree>
    <p:extLst>
      <p:ext uri="{BB962C8B-B14F-4D97-AF65-F5344CB8AC3E}">
        <p14:creationId xmlns:p14="http://schemas.microsoft.com/office/powerpoint/2010/main" val="2415023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Prometheus collect metrics from job exporters, either directly o via a intermediary push gateway, I have never used this </a:t>
            </a:r>
            <a:r>
              <a:rPr lang="en-GB" baseline="0" dirty="0" err="1" smtClean="0"/>
              <a:t>pushgateway</a:t>
            </a:r>
            <a:r>
              <a:rPr lang="en-GB" baseline="0" dirty="0" smtClean="0"/>
              <a:t>, so please don’t ask any questions about it. It store all this data that collects locally and runs rules over this data to aggregate or generate alerts. We can use Prometheus web UI to visualize this data or we can use data visualization tools like </a:t>
            </a:r>
            <a:r>
              <a:rPr lang="en-GB" baseline="0" dirty="0" err="1" smtClean="0"/>
              <a:t>grafana</a:t>
            </a:r>
            <a:r>
              <a:rPr lang="en-GB" baseline="0" dirty="0" smtClean="0"/>
              <a:t>. Let’s give a nice welcome to </a:t>
            </a:r>
            <a:r>
              <a:rPr lang="en-GB" baseline="0" dirty="0" err="1" smtClean="0"/>
              <a:t>Grafana</a:t>
            </a:r>
            <a:r>
              <a:rPr lang="en-GB" baseline="0" dirty="0" smtClean="0"/>
              <a:t>, Prometheus best friend.</a:t>
            </a:r>
          </a:p>
        </p:txBody>
      </p:sp>
      <p:sp>
        <p:nvSpPr>
          <p:cNvPr id="4" name="Slide Number Placeholder 3"/>
          <p:cNvSpPr>
            <a:spLocks noGrp="1"/>
          </p:cNvSpPr>
          <p:nvPr>
            <p:ph type="sldNum" sz="quarter" idx="10"/>
          </p:nvPr>
        </p:nvSpPr>
        <p:spPr/>
        <p:txBody>
          <a:bodyPr/>
          <a:lstStyle/>
          <a:p>
            <a:fld id="{B556AE0B-9A09-4686-9430-C1DED322D347}" type="slidenum">
              <a:rPr lang="en-US" smtClean="0"/>
              <a:t>14</a:t>
            </a:fld>
            <a:endParaRPr lang="en-US"/>
          </a:p>
        </p:txBody>
      </p:sp>
    </p:spTree>
    <p:extLst>
      <p:ext uri="{BB962C8B-B14F-4D97-AF65-F5344CB8AC3E}">
        <p14:creationId xmlns:p14="http://schemas.microsoft.com/office/powerpoint/2010/main" val="1460200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err="1" smtClean="0">
                <a:solidFill>
                  <a:schemeClr val="tx1"/>
                </a:solidFill>
                <a:effectLst/>
                <a:latin typeface="+mn-lt"/>
                <a:ea typeface="+mn-ea"/>
                <a:cs typeface="+mn-cs"/>
              </a:rPr>
              <a:t>Grafana</a:t>
            </a:r>
            <a:r>
              <a:rPr lang="en-US" sz="1200" b="0" i="0" kern="1200" dirty="0" smtClean="0">
                <a:solidFill>
                  <a:schemeClr val="tx1"/>
                </a:solidFill>
                <a:effectLst/>
                <a:latin typeface="+mn-lt"/>
                <a:ea typeface="+mn-ea"/>
                <a:cs typeface="+mn-cs"/>
              </a:rPr>
              <a:t> is an open source, feature rich metrics dashboard and graph editor for Graphite, </a:t>
            </a:r>
            <a:r>
              <a:rPr lang="en-US" sz="1200" b="0" i="0" kern="1200" dirty="0" err="1" smtClean="0">
                <a:solidFill>
                  <a:schemeClr val="tx1"/>
                </a:solidFill>
                <a:effectLst/>
                <a:latin typeface="+mn-lt"/>
                <a:ea typeface="+mn-ea"/>
                <a:cs typeface="+mn-cs"/>
              </a:rPr>
              <a:t>Elasticsearch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OpenTSDB</a:t>
            </a:r>
            <a:r>
              <a:rPr lang="en-US" sz="1200" b="0" i="0" kern="1200" dirty="0" smtClean="0">
                <a:solidFill>
                  <a:schemeClr val="tx1"/>
                </a:solidFill>
                <a:effectLst/>
                <a:latin typeface="+mn-lt"/>
                <a:ea typeface="+mn-ea"/>
                <a:cs typeface="+mn-cs"/>
              </a:rPr>
              <a:t>, Prometheus and </a:t>
            </a:r>
            <a:r>
              <a:rPr lang="en-US" sz="1200" b="0" i="0" kern="1200" dirty="0" err="1" smtClean="0">
                <a:solidFill>
                  <a:schemeClr val="tx1"/>
                </a:solidFill>
                <a:effectLst/>
                <a:latin typeface="+mn-lt"/>
                <a:ea typeface="+mn-ea"/>
                <a:cs typeface="+mn-cs"/>
              </a:rPr>
              <a:t>InfluxDB</a:t>
            </a:r>
            <a:r>
              <a:rPr lang="en-US" sz="1200" b="0" i="0" kern="1200" dirty="0" smtClean="0">
                <a:solidFill>
                  <a:schemeClr val="tx1"/>
                </a:solidFill>
                <a:effectLst/>
                <a:latin typeface="+mn-lt"/>
                <a:ea typeface="+mn-ea"/>
                <a:cs typeface="+mn-cs"/>
              </a:rPr>
              <a:t>.</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15</a:t>
            </a:fld>
            <a:endParaRPr lang="en-US"/>
          </a:p>
        </p:txBody>
      </p:sp>
    </p:spTree>
    <p:extLst>
      <p:ext uri="{BB962C8B-B14F-4D97-AF65-F5344CB8AC3E}">
        <p14:creationId xmlns:p14="http://schemas.microsoft.com/office/powerpoint/2010/main" val="2007484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baseline="0" dirty="0" smtClean="0">
                <a:solidFill>
                  <a:schemeClr val="tx1"/>
                </a:solidFill>
                <a:effectLst/>
                <a:latin typeface="+mn-lt"/>
                <a:ea typeface="+mn-ea"/>
                <a:cs typeface="+mn-cs"/>
              </a:rPr>
              <a:t>One of the key points of adopting </a:t>
            </a:r>
            <a:r>
              <a:rPr lang="en-GB" sz="1200" b="0" i="0" kern="1200" baseline="0" dirty="0" err="1" smtClean="0">
                <a:solidFill>
                  <a:schemeClr val="tx1"/>
                </a:solidFill>
                <a:effectLst/>
                <a:latin typeface="+mn-lt"/>
                <a:ea typeface="+mn-ea"/>
                <a:cs typeface="+mn-cs"/>
              </a:rPr>
              <a:t>Grafana</a:t>
            </a:r>
            <a:r>
              <a:rPr lang="en-GB" sz="1200" b="0" i="0" kern="1200" baseline="0" dirty="0" smtClean="0">
                <a:solidFill>
                  <a:schemeClr val="tx1"/>
                </a:solidFill>
                <a:effectLst/>
                <a:latin typeface="+mn-lt"/>
                <a:ea typeface="+mn-ea"/>
                <a:cs typeface="+mn-cs"/>
              </a:rPr>
              <a:t> is how easy is to build a spot on dashboard. Basically you add one or several panels, each of one configured with one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in our case always Prometheus as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and chose which kind of chart do you want and the query to obtain the data from the </a:t>
            </a:r>
            <a:r>
              <a:rPr lang="en-GB" sz="1200" b="0" i="0" kern="1200" baseline="0" dirty="0" err="1" smtClean="0">
                <a:solidFill>
                  <a:schemeClr val="tx1"/>
                </a:solidFill>
                <a:effectLst/>
                <a:latin typeface="+mn-lt"/>
                <a:ea typeface="+mn-ea"/>
                <a:cs typeface="+mn-cs"/>
              </a:rPr>
              <a:t>datasource</a:t>
            </a:r>
            <a:r>
              <a:rPr lang="en-GB" sz="1200" b="0" i="0" kern="1200" baseline="0" dirty="0" smtClean="0">
                <a:solidFill>
                  <a:schemeClr val="tx1"/>
                </a:solidFill>
                <a:effectLst/>
                <a:latin typeface="+mn-lt"/>
                <a:ea typeface="+mn-ea"/>
                <a:cs typeface="+mn-cs"/>
              </a:rPr>
              <a:t>. But we will see a bit more in a few minutes.</a:t>
            </a: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16</a:t>
            </a:fld>
            <a:endParaRPr lang="en-US"/>
          </a:p>
        </p:txBody>
      </p:sp>
    </p:spTree>
    <p:extLst>
      <p:ext uri="{BB962C8B-B14F-4D97-AF65-F5344CB8AC3E}">
        <p14:creationId xmlns:p14="http://schemas.microsoft.com/office/powerpoint/2010/main" val="1369295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baseline="0" dirty="0" smtClean="0">
                <a:solidFill>
                  <a:schemeClr val="tx1"/>
                </a:solidFill>
                <a:effectLst/>
                <a:latin typeface="+mn-lt"/>
                <a:ea typeface="+mn-ea"/>
                <a:cs typeface="+mn-cs"/>
              </a:rPr>
              <a:t>Now that the introductions have made and they are almost members of our family. Let’s see how we can install and configure every component. For that we are going use Docker. As we know we could first pull the image and the run the container or we can do both things at the same time. So in order to install Prometheus we should execute the following command: </a:t>
            </a:r>
            <a:r>
              <a:rPr lang="en-US" i="1" dirty="0" err="1" smtClean="0"/>
              <a:t>docker</a:t>
            </a:r>
            <a:r>
              <a:rPr lang="en-US" i="1" dirty="0" smtClean="0"/>
              <a:t> run --name </a:t>
            </a:r>
            <a:r>
              <a:rPr lang="en-US" i="1" dirty="0" err="1" smtClean="0"/>
              <a:t>prometheus</a:t>
            </a:r>
            <a:r>
              <a:rPr lang="en-US" i="1" dirty="0" smtClean="0"/>
              <a:t> -d -p 127.0.0.1:9090:9090 prom/Prometheus </a:t>
            </a:r>
            <a:r>
              <a:rPr lang="en-US" i="0" dirty="0" smtClean="0"/>
              <a:t>and</a:t>
            </a:r>
            <a:r>
              <a:rPr lang="en-US" i="0" baseline="0" dirty="0" smtClean="0"/>
              <a:t> we do the same </a:t>
            </a:r>
            <a:r>
              <a:rPr lang="en-US" i="0" baseline="0" dirty="0" err="1" smtClean="0"/>
              <a:t>iin</a:t>
            </a:r>
            <a:r>
              <a:rPr lang="en-US" i="0" baseline="0" dirty="0" smtClean="0"/>
              <a:t> order to install </a:t>
            </a:r>
            <a:r>
              <a:rPr lang="en-US" i="0" baseline="0" dirty="0" err="1" smtClean="0"/>
              <a:t>grafana</a:t>
            </a:r>
            <a:r>
              <a:rPr lang="en-US" i="0" baseline="0" dirty="0" smtClean="0"/>
              <a:t>: </a:t>
            </a:r>
            <a:r>
              <a:rPr lang="sv-SE" i="1" dirty="0" smtClean="0"/>
              <a:t>docker run -d -p 3000:3000 grafana/grafana</a:t>
            </a:r>
            <a:endParaRPr lang="en-GB" i="1"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17</a:t>
            </a:fld>
            <a:endParaRPr lang="en-US"/>
          </a:p>
        </p:txBody>
      </p:sp>
    </p:spTree>
    <p:extLst>
      <p:ext uri="{BB962C8B-B14F-4D97-AF65-F5344CB8AC3E}">
        <p14:creationId xmlns:p14="http://schemas.microsoft.com/office/powerpoint/2010/main" val="102328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how to install the</a:t>
            </a:r>
            <a:r>
              <a:rPr lang="en-GB" baseline="0" dirty="0" smtClean="0"/>
              <a:t> two containers </a:t>
            </a:r>
            <a:r>
              <a:rPr lang="en-GB" baseline="0" dirty="0" err="1" smtClean="0"/>
              <a:t>Grafana</a:t>
            </a:r>
            <a:r>
              <a:rPr lang="en-GB" baseline="0" dirty="0" smtClean="0"/>
              <a:t> and Prometheus.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18</a:t>
            </a:fld>
            <a:endParaRPr lang="en-US"/>
          </a:p>
        </p:txBody>
      </p:sp>
    </p:spTree>
    <p:extLst>
      <p:ext uri="{BB962C8B-B14F-4D97-AF65-F5344CB8AC3E}">
        <p14:creationId xmlns:p14="http://schemas.microsoft.com/office/powerpoint/2010/main" val="472111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0" baseline="0" dirty="0" smtClean="0"/>
              <a:t>Ok, we know that we have a system that can collect metrics. The next clever question to ask ourselves is what should I monitor? The short answers is you should monitor everything. Every library, subsystem and service should have at least a few metrics to give us some rough idea of what is going on. Now you can think OMG that could be a full time job if I have to write exporters for everything that we are using. Fortunately, there is a huge community and software vendors that are building exporters to be used or to be integrated with Prometheus. So you should only focus on building the metrics for your own software. Let’s see a list of this exporters, shall we?</a:t>
            </a:r>
          </a:p>
          <a:p>
            <a:pPr marL="0" indent="0">
              <a:buFontTx/>
              <a:buNone/>
            </a:pPr>
            <a:endParaRPr lang="en-GB" i="0"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19</a:t>
            </a:fld>
            <a:endParaRPr lang="en-US"/>
          </a:p>
        </p:txBody>
      </p:sp>
    </p:spTree>
    <p:extLst>
      <p:ext uri="{BB962C8B-B14F-4D97-AF65-F5344CB8AC3E}">
        <p14:creationId xmlns:p14="http://schemas.microsoft.com/office/powerpoint/2010/main" val="35488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Who am I? My</a:t>
            </a:r>
            <a:r>
              <a:rPr lang="en-GB" baseline="0" dirty="0" smtClean="0"/>
              <a:t> name is Jordi Ruiz and I am FULLSTACK developer based in London. Again, I have highlighted </a:t>
            </a:r>
            <a:r>
              <a:rPr lang="en-GB" baseline="0" dirty="0" err="1" smtClean="0"/>
              <a:t>Fullstack</a:t>
            </a:r>
            <a:r>
              <a:rPr lang="en-GB" baseline="0" dirty="0" smtClean="0"/>
              <a:t> in bold and uppercase, and exactly for the same reason, because is trending, nothing else. I could have said that I am a developer, but it sounds a bit like I am loser. You put on your </a:t>
            </a:r>
            <a:r>
              <a:rPr lang="en-GB" baseline="0" dirty="0" err="1" smtClean="0"/>
              <a:t>linkedin</a:t>
            </a:r>
            <a:r>
              <a:rPr lang="en-GB" baseline="0" dirty="0" smtClean="0"/>
              <a:t> that you are developer and no one contact you. On the other hand, you put that you are a </a:t>
            </a:r>
            <a:r>
              <a:rPr lang="en-GB" baseline="0" dirty="0" err="1" smtClean="0"/>
              <a:t>fullstack</a:t>
            </a:r>
            <a:r>
              <a:rPr lang="en-GB" baseline="0" dirty="0" smtClean="0"/>
              <a:t> developer and I can guarantee you that every couple of days you receive a message from a recruiter. Which they are quite annoying… However I quite like to see notifications on my phone. It looks like I have some friends and a exciting social life. Jokes apart, I think you title is very important, but I have to give you a bad news. It doesn’t matter how hard you work, or how important is the job you are doing, the best title ever has already been assigned.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a:t>
            </a:fld>
            <a:endParaRPr lang="en-US"/>
          </a:p>
        </p:txBody>
      </p:sp>
    </p:spTree>
    <p:extLst>
      <p:ext uri="{BB962C8B-B14F-4D97-AF65-F5344CB8AC3E}">
        <p14:creationId xmlns:p14="http://schemas.microsoft.com/office/powerpoint/2010/main" val="184816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0" baseline="0" dirty="0" smtClean="0"/>
              <a:t>The Prometheus community is quite big and there are lots of third parties libraries that can help us exporting metrics. Some of them our maintain by the official Prometheus organization and some others by different organizations, user communities or individuals.  </a:t>
            </a:r>
          </a:p>
          <a:p>
            <a:pPr marL="0" indent="0">
              <a:buFontTx/>
              <a:buNone/>
            </a:pPr>
            <a:r>
              <a:rPr lang="en-GB" i="0" baseline="0" dirty="0" smtClean="0"/>
              <a:t>We can find exporters for databases, hardware, messaging systems, storage, http, APIs, logging and so on. </a:t>
            </a:r>
          </a:p>
          <a:p>
            <a:pPr marL="0" indent="0">
              <a:buFontTx/>
              <a:buNone/>
            </a:pPr>
            <a:r>
              <a:rPr lang="en-GB" i="0" baseline="0" dirty="0" smtClean="0"/>
              <a:t>In addition, there are a lot of official and unofficial client libraries that allows us to create metrics for our applications. These libraries are available for the most common languages like: Go, Java, Python, Ruby, C++, .NET/C#, Node.js, PHP, Haskell, PHP, etc.</a:t>
            </a:r>
          </a:p>
          <a:p>
            <a:pPr marL="0" indent="0">
              <a:buFontTx/>
              <a:buNone/>
            </a:pPr>
            <a:r>
              <a:rPr lang="en-GB" i="0" baseline="0" dirty="0" smtClean="0"/>
              <a:t>Let’s see how we can add instrumentation to our application.</a:t>
            </a:r>
          </a:p>
        </p:txBody>
      </p:sp>
      <p:sp>
        <p:nvSpPr>
          <p:cNvPr id="4" name="Slide Number Placeholder 3"/>
          <p:cNvSpPr>
            <a:spLocks noGrp="1"/>
          </p:cNvSpPr>
          <p:nvPr>
            <p:ph type="sldNum" sz="quarter" idx="10"/>
          </p:nvPr>
        </p:nvSpPr>
        <p:spPr/>
        <p:txBody>
          <a:bodyPr/>
          <a:lstStyle/>
          <a:p>
            <a:fld id="{B556AE0B-9A09-4686-9430-C1DED322D347}" type="slidenum">
              <a:rPr lang="en-US" smtClean="0"/>
              <a:t>20</a:t>
            </a:fld>
            <a:endParaRPr lang="en-US"/>
          </a:p>
        </p:txBody>
      </p:sp>
    </p:spTree>
    <p:extLst>
      <p:ext uri="{BB962C8B-B14F-4D97-AF65-F5344CB8AC3E}">
        <p14:creationId xmlns:p14="http://schemas.microsoft.com/office/powerpoint/2010/main" val="2080343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two</a:t>
            </a:r>
            <a:r>
              <a:rPr lang="en-GB" baseline="0" dirty="0" smtClean="0"/>
              <a:t> exporters that we should always consider when we work with Docker containers and Linux: </a:t>
            </a:r>
            <a:r>
              <a:rPr lang="en-GB" baseline="0" dirty="0" err="1" smtClean="0"/>
              <a:t>Cadvisor</a:t>
            </a:r>
            <a:r>
              <a:rPr lang="en-GB" baseline="0" dirty="0" smtClean="0"/>
              <a:t> and node exporter. In fact, the former we could use to monitor our containers even without using Prometheus, it provide us with an UI to visualise the health of our containers. On the other hand, node exporter, provide us with metrics for hardware and the Operating System, mandatory if we want to know space in disk, CPU usage, memory usage, network, etc. Let’s see them in action.</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21</a:t>
            </a:fld>
            <a:endParaRPr lang="en-US"/>
          </a:p>
        </p:txBody>
      </p:sp>
    </p:spTree>
    <p:extLst>
      <p:ext uri="{BB962C8B-B14F-4D97-AF65-F5344CB8AC3E}">
        <p14:creationId xmlns:p14="http://schemas.microsoft.com/office/powerpoint/2010/main" val="85995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baseline="0" dirty="0" smtClean="0"/>
              <a:t>The first thing we should do is adding the following nugget package </a:t>
            </a:r>
            <a:r>
              <a:rPr lang="en-US" sz="1200" b="0" kern="1200" dirty="0" err="1" smtClean="0">
                <a:solidFill>
                  <a:schemeClr val="tx1"/>
                </a:solidFill>
                <a:effectLst/>
                <a:latin typeface="+mn-lt"/>
                <a:ea typeface="+mn-ea"/>
                <a:cs typeface="+mn-cs"/>
              </a:rPr>
              <a:t>prometheus-net.AspNetCore</a:t>
            </a:r>
            <a:r>
              <a:rPr lang="en-US" sz="1200" b="0" kern="1200" dirty="0" smtClean="0">
                <a:solidFill>
                  <a:schemeClr val="tx1"/>
                </a:solidFill>
                <a:effectLst/>
                <a:latin typeface="+mn-lt"/>
                <a:ea typeface="+mn-ea"/>
                <a:cs typeface="+mn-cs"/>
              </a:rPr>
              <a:t> to our solution. </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Ok now is time to add some instrumentation, the first thing we should now about Prometheus</a:t>
            </a:r>
            <a:r>
              <a:rPr lang="en-US" sz="1200" b="0" kern="1200" baseline="0" dirty="0" smtClean="0">
                <a:solidFill>
                  <a:schemeClr val="tx1"/>
                </a:solidFill>
                <a:effectLst/>
                <a:latin typeface="+mn-lt"/>
                <a:ea typeface="+mn-ea"/>
                <a:cs typeface="+mn-cs"/>
              </a:rPr>
              <a:t> metrics is that t</a:t>
            </a:r>
            <a:r>
              <a:rPr lang="en-US" sz="1200" b="0" kern="1200" dirty="0" smtClean="0">
                <a:solidFill>
                  <a:schemeClr val="tx1"/>
                </a:solidFill>
                <a:effectLst/>
                <a:latin typeface="+mn-lt"/>
                <a:ea typeface="+mn-ea"/>
                <a:cs typeface="+mn-cs"/>
              </a:rPr>
              <a:t>here are four</a:t>
            </a:r>
            <a:r>
              <a:rPr lang="en-US" sz="1200" b="0" kern="1200" baseline="0" dirty="0" smtClean="0">
                <a:solidFill>
                  <a:schemeClr val="tx1"/>
                </a:solidFill>
                <a:effectLst/>
                <a:latin typeface="+mn-lt"/>
                <a:ea typeface="+mn-ea"/>
                <a:cs typeface="+mn-cs"/>
              </a:rPr>
              <a:t> types of metrics that we can create: </a:t>
            </a:r>
          </a:p>
          <a:p>
            <a:pPr marL="171450" indent="-171450">
              <a:buFontTx/>
              <a:buChar char="-"/>
            </a:pPr>
            <a:r>
              <a:rPr lang="en-US" sz="1200" b="1" kern="1200" baseline="0" dirty="0" smtClean="0">
                <a:solidFill>
                  <a:schemeClr val="tx1"/>
                </a:solidFill>
                <a:effectLst/>
                <a:latin typeface="+mn-lt"/>
                <a:ea typeface="+mn-ea"/>
                <a:cs typeface="+mn-cs"/>
              </a:rPr>
              <a:t>Counter</a:t>
            </a:r>
            <a:r>
              <a:rPr lang="en-US" sz="1200" b="0" kern="1200" baseline="0" dirty="0" smtClean="0">
                <a:solidFill>
                  <a:schemeClr val="tx1"/>
                </a:solidFill>
                <a:effectLst/>
                <a:latin typeface="+mn-lt"/>
                <a:ea typeface="+mn-ea"/>
                <a:cs typeface="+mn-cs"/>
              </a:rPr>
              <a:t> (counters go up and reset when the process restart, we can use the counter to register the number of exceptions for instance, or the number of requests</a:t>
            </a:r>
          </a:p>
          <a:p>
            <a:pPr marL="171450" indent="-171450">
              <a:buFontTx/>
              <a:buChar char="-"/>
            </a:pPr>
            <a:r>
              <a:rPr lang="en-US" sz="1200" b="1" kern="1200" baseline="0" dirty="0" smtClean="0">
                <a:solidFill>
                  <a:schemeClr val="tx1"/>
                </a:solidFill>
                <a:effectLst/>
                <a:latin typeface="+mn-lt"/>
                <a:ea typeface="+mn-ea"/>
                <a:cs typeface="+mn-cs"/>
              </a:rPr>
              <a:t>Gauge</a:t>
            </a:r>
            <a:r>
              <a:rPr lang="en-US" sz="1200" b="0" kern="1200" baseline="0" dirty="0" smtClean="0">
                <a:solidFill>
                  <a:schemeClr val="tx1"/>
                </a:solidFill>
                <a:effectLst/>
                <a:latin typeface="+mn-lt"/>
                <a:ea typeface="+mn-ea"/>
                <a:cs typeface="+mn-cs"/>
              </a:rPr>
              <a:t> represents a value that can go up and down, we could use a Gauge that increase every time that we raise a domain event and decrease </a:t>
            </a:r>
            <a:r>
              <a:rPr lang="en-US" sz="1200" b="0" kern="1200" baseline="0" dirty="0" err="1" smtClean="0">
                <a:solidFill>
                  <a:schemeClr val="tx1"/>
                </a:solidFill>
                <a:effectLst/>
                <a:latin typeface="+mn-lt"/>
                <a:ea typeface="+mn-ea"/>
                <a:cs typeface="+mn-cs"/>
              </a:rPr>
              <a:t>everytime</a:t>
            </a:r>
            <a:r>
              <a:rPr lang="en-US" sz="1200" b="0" kern="1200" baseline="0" dirty="0" smtClean="0">
                <a:solidFill>
                  <a:schemeClr val="tx1"/>
                </a:solidFill>
                <a:effectLst/>
                <a:latin typeface="+mn-lt"/>
                <a:ea typeface="+mn-ea"/>
                <a:cs typeface="+mn-cs"/>
              </a:rPr>
              <a:t> that the domain event has been handled.</a:t>
            </a:r>
          </a:p>
          <a:p>
            <a:pPr marL="171450" indent="-171450">
              <a:buFontTx/>
              <a:buChar char="-"/>
            </a:pPr>
            <a:r>
              <a:rPr lang="en-GB" sz="1200" b="1" kern="1200" baseline="0" dirty="0" smtClean="0">
                <a:solidFill>
                  <a:schemeClr val="tx1"/>
                </a:solidFill>
                <a:effectLst/>
                <a:latin typeface="+mn-lt"/>
                <a:ea typeface="+mn-ea"/>
                <a:cs typeface="+mn-cs"/>
              </a:rPr>
              <a:t>Summary</a:t>
            </a:r>
            <a:r>
              <a:rPr lang="en-GB" sz="1200" b="0" kern="1200" baseline="0" dirty="0" smtClean="0">
                <a:solidFill>
                  <a:schemeClr val="tx1"/>
                </a:solidFill>
                <a:effectLst/>
                <a:latin typeface="+mn-lt"/>
                <a:ea typeface="+mn-ea"/>
                <a:cs typeface="+mn-cs"/>
              </a:rPr>
              <a:t>: are observations over time, a great way to measure for instance, the duration of a request.</a:t>
            </a:r>
          </a:p>
          <a:p>
            <a:pPr marL="171450" indent="-171450">
              <a:buFontTx/>
              <a:buChar char="-"/>
            </a:pPr>
            <a:r>
              <a:rPr lang="en-GB" sz="1200" b="1" kern="1200" baseline="0" dirty="0" smtClean="0">
                <a:solidFill>
                  <a:schemeClr val="tx1"/>
                </a:solidFill>
                <a:effectLst/>
                <a:latin typeface="+mn-lt"/>
                <a:ea typeface="+mn-ea"/>
                <a:cs typeface="+mn-cs"/>
              </a:rPr>
              <a:t>Histogram</a:t>
            </a:r>
            <a:r>
              <a:rPr lang="en-GB" sz="1200" b="0" kern="1200" baseline="0" dirty="0" smtClean="0">
                <a:solidFill>
                  <a:schemeClr val="tx1"/>
                </a:solidFill>
                <a:effectLst/>
                <a:latin typeface="+mn-lt"/>
                <a:ea typeface="+mn-ea"/>
                <a:cs typeface="+mn-cs"/>
              </a:rPr>
              <a:t>: track the size and number of events in buckets</a:t>
            </a:r>
          </a:p>
          <a:p>
            <a:pPr marL="171450" indent="-171450">
              <a:buFontTx/>
              <a:buChar char="-"/>
            </a:pPr>
            <a:endParaRPr lang="en-GB" sz="1200" b="0" kern="1200" baseline="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All metrics can have labels, allowing grouping of related time series.</a:t>
            </a:r>
            <a:endParaRPr lang="en-GB" sz="1200" b="0" kern="1200" baseline="0" dirty="0" smtClean="0">
              <a:solidFill>
                <a:schemeClr val="tx1"/>
              </a:solidFill>
              <a:effectLst/>
              <a:latin typeface="+mn-lt"/>
              <a:ea typeface="+mn-ea"/>
              <a:cs typeface="+mn-cs"/>
            </a:endParaRPr>
          </a:p>
          <a:p>
            <a:pPr marL="171450" indent="-171450">
              <a:buFontTx/>
              <a:buChar char="-"/>
            </a:pPr>
            <a:endParaRPr lang="en-GB" sz="1200" b="0" kern="1200" baseline="0" dirty="0" smtClean="0">
              <a:solidFill>
                <a:schemeClr val="tx1"/>
              </a:solidFill>
              <a:effectLst/>
              <a:latin typeface="+mn-lt"/>
              <a:ea typeface="+mn-ea"/>
              <a:cs typeface="+mn-cs"/>
            </a:endParaRPr>
          </a:p>
          <a:p>
            <a:pPr marL="0" indent="0">
              <a:buFontTx/>
              <a:buNone/>
            </a:pPr>
            <a:r>
              <a:rPr lang="en-GB" sz="1200" b="0" kern="1200" baseline="0" dirty="0" smtClean="0">
                <a:solidFill>
                  <a:schemeClr val="tx1"/>
                </a:solidFill>
                <a:effectLst/>
                <a:latin typeface="+mn-lt"/>
                <a:ea typeface="+mn-ea"/>
                <a:cs typeface="+mn-cs"/>
              </a:rPr>
              <a:t>Finally, we want to expose this metrics to be read by Prometheus, we could create an endpoint in our application, /metrics so Prometheus can read it or use </a:t>
            </a:r>
            <a:r>
              <a:rPr lang="en-GB" sz="1200" b="0" kern="1200" baseline="0" dirty="0" err="1" smtClean="0">
                <a:solidFill>
                  <a:schemeClr val="tx1"/>
                </a:solidFill>
                <a:effectLst/>
                <a:latin typeface="+mn-lt"/>
                <a:ea typeface="+mn-ea"/>
                <a:cs typeface="+mn-cs"/>
              </a:rPr>
              <a:t>pushgateway</a:t>
            </a:r>
            <a:r>
              <a:rPr lang="en-GB" sz="1200" b="0" kern="1200" baseline="0" dirty="0" smtClean="0">
                <a:solidFill>
                  <a:schemeClr val="tx1"/>
                </a:solidFill>
                <a:effectLst/>
                <a:latin typeface="+mn-lt"/>
                <a:ea typeface="+mn-ea"/>
                <a:cs typeface="+mn-cs"/>
              </a:rPr>
              <a:t>. </a:t>
            </a:r>
          </a:p>
          <a:p>
            <a:pPr marL="0" indent="0">
              <a:buFontTx/>
              <a:buNone/>
            </a:pPr>
            <a:endParaRPr lang="en-GB" sz="1200" b="0" kern="1200" baseline="0" dirty="0" smtClean="0">
              <a:solidFill>
                <a:schemeClr val="tx1"/>
              </a:solidFill>
              <a:effectLst/>
              <a:latin typeface="+mn-lt"/>
              <a:ea typeface="+mn-ea"/>
              <a:cs typeface="+mn-cs"/>
            </a:endParaRPr>
          </a:p>
          <a:p>
            <a:pPr marL="0" indent="0">
              <a:buFontTx/>
              <a:buNone/>
            </a:pPr>
            <a:r>
              <a:rPr lang="en-GB" sz="1200" b="0" kern="1200" baseline="0" dirty="0" smtClean="0">
                <a:solidFill>
                  <a:schemeClr val="tx1"/>
                </a:solidFill>
                <a:effectLst/>
                <a:latin typeface="+mn-lt"/>
                <a:ea typeface="+mn-ea"/>
                <a:cs typeface="+mn-cs"/>
              </a:rPr>
              <a:t>This package provide us with a middleware plugin to expose our metrics via HTTP to be read by Prometheus. So we can call it from our </a:t>
            </a:r>
            <a:r>
              <a:rPr lang="en-GB" sz="1200" b="0" kern="1200" baseline="0" dirty="0" err="1" smtClean="0">
                <a:solidFill>
                  <a:schemeClr val="tx1"/>
                </a:solidFill>
                <a:effectLst/>
                <a:latin typeface="+mn-lt"/>
                <a:ea typeface="+mn-ea"/>
                <a:cs typeface="+mn-cs"/>
              </a:rPr>
              <a:t>startup</a:t>
            </a:r>
            <a:r>
              <a:rPr lang="en-GB" sz="1200" b="0" kern="1200" baseline="0" dirty="0" smtClean="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56AE0B-9A09-4686-9430-C1DED322D347}" type="slidenum">
              <a:rPr lang="en-US" smtClean="0"/>
              <a:t>22</a:t>
            </a:fld>
            <a:endParaRPr lang="en-US"/>
          </a:p>
        </p:txBody>
      </p:sp>
    </p:spTree>
    <p:extLst>
      <p:ext uri="{BB962C8B-B14F-4D97-AF65-F5344CB8AC3E}">
        <p14:creationId xmlns:p14="http://schemas.microsoft.com/office/powerpoint/2010/main" val="3733873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i="0" baseline="0" dirty="0" smtClean="0"/>
              <a:t>We can configure Prometheus using a </a:t>
            </a:r>
            <a:r>
              <a:rPr lang="en-GB" i="0" baseline="0" dirty="0" err="1" smtClean="0"/>
              <a:t>yml</a:t>
            </a:r>
            <a:r>
              <a:rPr lang="en-GB" i="0" baseline="0" dirty="0" smtClean="0"/>
              <a:t> file. In this </a:t>
            </a:r>
            <a:r>
              <a:rPr lang="en-GB" i="0" baseline="0" dirty="0" err="1" smtClean="0"/>
              <a:t>yml</a:t>
            </a:r>
            <a:r>
              <a:rPr lang="en-GB" i="0" baseline="0" dirty="0" smtClean="0"/>
              <a:t> file we can specify things like how often we want to scrape information and the jobs or exporters for these metrics. Every exporter is define as a job, with a name and basically the endpoint to obtain the data. In our example we can see that we have define 3 jobs / exporters: Prometheus itself, </a:t>
            </a:r>
            <a:r>
              <a:rPr lang="en-GB" i="0" baseline="0" dirty="0" err="1" smtClean="0"/>
              <a:t>cadvisor</a:t>
            </a:r>
            <a:r>
              <a:rPr lang="en-GB" i="0" baseline="0" dirty="0" smtClean="0"/>
              <a:t>, that can give us information about the containers and node-exporter, that can give us information about the container’s host.</a:t>
            </a:r>
          </a:p>
          <a:p>
            <a:pPr marL="0" indent="0">
              <a:buFontTx/>
              <a:buNone/>
            </a:pPr>
            <a:endParaRPr lang="en-GB" i="0"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23</a:t>
            </a:fld>
            <a:endParaRPr lang="en-US"/>
          </a:p>
        </p:txBody>
      </p:sp>
    </p:spTree>
    <p:extLst>
      <p:ext uri="{BB962C8B-B14F-4D97-AF65-F5344CB8AC3E}">
        <p14:creationId xmlns:p14="http://schemas.microsoft.com/office/powerpoint/2010/main" val="529984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now we know how to expose some</a:t>
            </a:r>
            <a:r>
              <a:rPr lang="en-GB" baseline="0" dirty="0" smtClean="0"/>
              <a:t> metrics from our web application: number of request, errors, events, etc. We know that there are some great exporters that give us information about the hardware and operating system where our application is hosted. In addition, we can use third parties exporters for our database system, messaging system, </a:t>
            </a:r>
            <a:r>
              <a:rPr lang="en-GB" baseline="0" dirty="0" err="1" smtClean="0"/>
              <a:t>apis</a:t>
            </a:r>
            <a:r>
              <a:rPr lang="en-GB" baseline="0" dirty="0" smtClean="0"/>
              <a:t>, etc. </a:t>
            </a:r>
          </a:p>
          <a:p>
            <a:endParaRPr lang="en-GB" baseline="0" dirty="0" smtClean="0"/>
          </a:p>
          <a:p>
            <a:r>
              <a:rPr lang="en-GB" baseline="0" dirty="0" smtClean="0"/>
              <a:t>Fine, but what happen is something goes wrong? Or we reach some thresholds where we should do </a:t>
            </a:r>
            <a:r>
              <a:rPr lang="en-GB" baseline="0" dirty="0" err="1" smtClean="0"/>
              <a:t>somthing</a:t>
            </a:r>
            <a:r>
              <a:rPr lang="en-GB" baseline="0" dirty="0" smtClean="0"/>
              <a:t>? Like for instance, the disk is getting full so we need to delete log files, or the CPU usage is always quite high or we need to scale up the memory, etc. We would like our monitoring system to alert us if any of the events described happen. </a:t>
            </a:r>
          </a:p>
          <a:p>
            <a:endParaRPr lang="en-GB" baseline="0" dirty="0" smtClean="0"/>
          </a:p>
          <a:p>
            <a:r>
              <a:rPr lang="en-GB" baseline="0" dirty="0" smtClean="0"/>
              <a:t>Welcome alert manager!</a:t>
            </a:r>
          </a:p>
          <a:p>
            <a:endParaRPr lang="en-GB" baseline="0" dirty="0" smtClean="0"/>
          </a:p>
          <a:p>
            <a:r>
              <a:rPr lang="en-GB" baseline="0" dirty="0" smtClean="0"/>
              <a:t>Alert manager is configure in the same way as Prometheus or </a:t>
            </a:r>
            <a:r>
              <a:rPr lang="en-GB" baseline="0" dirty="0" err="1" smtClean="0"/>
              <a:t>Grafana</a:t>
            </a:r>
            <a:r>
              <a:rPr lang="en-GB" baseline="0" dirty="0" smtClean="0"/>
              <a:t>, with a </a:t>
            </a:r>
            <a:r>
              <a:rPr lang="en-GB" baseline="0" dirty="0" err="1" smtClean="0"/>
              <a:t>yml</a:t>
            </a:r>
            <a:r>
              <a:rPr lang="en-GB" baseline="0" dirty="0" smtClean="0"/>
              <a:t> file. </a:t>
            </a:r>
            <a:r>
              <a:rPr lang="en-GB" baseline="0" dirty="0" err="1" smtClean="0"/>
              <a:t>Yml</a:t>
            </a:r>
            <a:r>
              <a:rPr lang="en-GB" baseline="0" dirty="0" smtClean="0"/>
              <a:t> are the new .</a:t>
            </a:r>
            <a:r>
              <a:rPr lang="en-GB" baseline="0" dirty="0" err="1" smtClean="0"/>
              <a:t>ini</a:t>
            </a:r>
            <a:r>
              <a:rPr lang="en-GB" baseline="0" dirty="0" smtClean="0"/>
              <a:t> or the new .xml files. We can configure the recipient for the alert: SMTP, slack, </a:t>
            </a:r>
            <a:r>
              <a:rPr lang="en-GB" baseline="0" dirty="0" err="1" smtClean="0"/>
              <a:t>PagerDuty</a:t>
            </a:r>
            <a:r>
              <a:rPr lang="en-GB" baseline="0" dirty="0" smtClean="0"/>
              <a:t>, so on. We can create some inhibit rules, to avoid send some alerts if something else is happening. We can group some alerts of </a:t>
            </a:r>
            <a:r>
              <a:rPr lang="en-GB" baseline="0" dirty="0" err="1" smtClean="0"/>
              <a:t>simitar</a:t>
            </a:r>
            <a:r>
              <a:rPr lang="en-GB" baseline="0" dirty="0" smtClean="0"/>
              <a:t> nature, etc.</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24</a:t>
            </a:fld>
            <a:endParaRPr lang="en-US"/>
          </a:p>
        </p:txBody>
      </p:sp>
    </p:spTree>
    <p:extLst>
      <p:ext uri="{BB962C8B-B14F-4D97-AF65-F5344CB8AC3E}">
        <p14:creationId xmlns:p14="http://schemas.microsoft.com/office/powerpoint/2010/main" val="1176332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now we know how to expose some</a:t>
            </a:r>
            <a:r>
              <a:rPr lang="en-GB" baseline="0" dirty="0" smtClean="0"/>
              <a:t> metrics from our web application: number of request, errors, events, etc. We know that there are some great exporters that give us information about the hardware and operating system where our application is hosted. In addition, we can use third parties exporters for our database system, messaging system, </a:t>
            </a:r>
            <a:r>
              <a:rPr lang="en-GB" baseline="0" dirty="0" err="1" smtClean="0"/>
              <a:t>apis</a:t>
            </a:r>
            <a:r>
              <a:rPr lang="en-GB" baseline="0" dirty="0" smtClean="0"/>
              <a:t>, etc. </a:t>
            </a:r>
          </a:p>
          <a:p>
            <a:endParaRPr lang="en-GB" baseline="0" dirty="0" smtClean="0"/>
          </a:p>
          <a:p>
            <a:r>
              <a:rPr lang="en-GB" baseline="0" dirty="0" smtClean="0"/>
              <a:t>Fine, but what happen is something goes wrong? Or we reach some thresholds where we should do </a:t>
            </a:r>
            <a:r>
              <a:rPr lang="en-GB" baseline="0" dirty="0" err="1" smtClean="0"/>
              <a:t>somthing</a:t>
            </a:r>
            <a:r>
              <a:rPr lang="en-GB" baseline="0" dirty="0" smtClean="0"/>
              <a:t>? Like for instance, the disk is getting full so we need to delete log files, or the CPU usage is always quite high or we need to scale up the memory, etc. We would like our monitoring system to alert us if any of the events described happen. </a:t>
            </a:r>
          </a:p>
          <a:p>
            <a:endParaRPr lang="en-GB" baseline="0" dirty="0" smtClean="0"/>
          </a:p>
          <a:p>
            <a:r>
              <a:rPr lang="en-GB" baseline="0" dirty="0" smtClean="0"/>
              <a:t>Welcome alert manager!</a:t>
            </a:r>
          </a:p>
          <a:p>
            <a:endParaRPr lang="en-GB" baseline="0" dirty="0" smtClean="0"/>
          </a:p>
          <a:p>
            <a:r>
              <a:rPr lang="en-GB" baseline="0" dirty="0" smtClean="0"/>
              <a:t>Alert manager is configure in the same way as Prometheus or </a:t>
            </a:r>
            <a:r>
              <a:rPr lang="en-GB" baseline="0" dirty="0" err="1" smtClean="0"/>
              <a:t>Grafana</a:t>
            </a:r>
            <a:r>
              <a:rPr lang="en-GB" baseline="0" dirty="0" smtClean="0"/>
              <a:t>, with a </a:t>
            </a:r>
            <a:r>
              <a:rPr lang="en-GB" baseline="0" dirty="0" err="1" smtClean="0"/>
              <a:t>yml</a:t>
            </a:r>
            <a:r>
              <a:rPr lang="en-GB" baseline="0" dirty="0" smtClean="0"/>
              <a:t> file. </a:t>
            </a:r>
            <a:r>
              <a:rPr lang="en-GB" baseline="0" dirty="0" err="1" smtClean="0"/>
              <a:t>Yml</a:t>
            </a:r>
            <a:r>
              <a:rPr lang="en-GB" baseline="0" dirty="0" smtClean="0"/>
              <a:t> are the new .</a:t>
            </a:r>
            <a:r>
              <a:rPr lang="en-GB" baseline="0" dirty="0" err="1" smtClean="0"/>
              <a:t>ini</a:t>
            </a:r>
            <a:r>
              <a:rPr lang="en-GB" baseline="0" dirty="0" smtClean="0"/>
              <a:t> or the new .xml files. We can configure the recipient for the alert: SMTP, slack, </a:t>
            </a:r>
            <a:r>
              <a:rPr lang="en-GB" baseline="0" dirty="0" err="1" smtClean="0"/>
              <a:t>PagerDuty</a:t>
            </a:r>
            <a:r>
              <a:rPr lang="en-GB" baseline="0" dirty="0" smtClean="0"/>
              <a:t>, so on. We can create some inhibit rules, to avoid send some alerts if something else is happening. We can group some alerts of </a:t>
            </a:r>
            <a:r>
              <a:rPr lang="en-GB" baseline="0" dirty="0" err="1" smtClean="0"/>
              <a:t>simitar</a:t>
            </a:r>
            <a:r>
              <a:rPr lang="en-GB" baseline="0" dirty="0" smtClean="0"/>
              <a:t> nature, etc.</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25</a:t>
            </a:fld>
            <a:endParaRPr lang="en-US"/>
          </a:p>
        </p:txBody>
      </p:sp>
    </p:spTree>
    <p:extLst>
      <p:ext uri="{BB962C8B-B14F-4D97-AF65-F5344CB8AC3E}">
        <p14:creationId xmlns:p14="http://schemas.microsoft.com/office/powerpoint/2010/main" val="976609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now we know how to expose some</a:t>
            </a:r>
            <a:r>
              <a:rPr lang="en-GB" baseline="0" dirty="0" smtClean="0"/>
              <a:t> metrics from our web application: number of request, errors, events, etc. We know that there are some great exporters that give us information about the hardware and operating system where our application is hosted. In addition, we can use third parties exporters for our database system, messaging system, </a:t>
            </a:r>
            <a:r>
              <a:rPr lang="en-GB" baseline="0" dirty="0" err="1" smtClean="0"/>
              <a:t>apis</a:t>
            </a:r>
            <a:r>
              <a:rPr lang="en-GB" baseline="0" dirty="0" smtClean="0"/>
              <a:t>, etc. </a:t>
            </a:r>
          </a:p>
          <a:p>
            <a:endParaRPr lang="en-GB" baseline="0" dirty="0" smtClean="0"/>
          </a:p>
          <a:p>
            <a:r>
              <a:rPr lang="en-GB" baseline="0" dirty="0" smtClean="0"/>
              <a:t>Fine, but what happen is something goes wrong? Or we reach some thresholds where we should do </a:t>
            </a:r>
            <a:r>
              <a:rPr lang="en-GB" baseline="0" dirty="0" err="1" smtClean="0"/>
              <a:t>somthing</a:t>
            </a:r>
            <a:r>
              <a:rPr lang="en-GB" baseline="0" dirty="0" smtClean="0"/>
              <a:t>? Like for instance, the disk is getting full so we need to delete log files, or the CPU usage is always quite high or we need to scale up the memory, etc. We would like our monitoring system to alert us if any of the events described happen. </a:t>
            </a:r>
          </a:p>
          <a:p>
            <a:endParaRPr lang="en-GB" baseline="0" dirty="0" smtClean="0"/>
          </a:p>
          <a:p>
            <a:r>
              <a:rPr lang="en-GB" baseline="0" dirty="0" smtClean="0"/>
              <a:t>Welcome alert manager!</a:t>
            </a:r>
          </a:p>
          <a:p>
            <a:endParaRPr lang="en-GB" baseline="0" dirty="0" smtClean="0"/>
          </a:p>
          <a:p>
            <a:r>
              <a:rPr lang="en-GB" baseline="0" dirty="0" smtClean="0"/>
              <a:t>Alert manager is configure in the same way as Prometheus or </a:t>
            </a:r>
            <a:r>
              <a:rPr lang="en-GB" baseline="0" dirty="0" err="1" smtClean="0"/>
              <a:t>Grafana</a:t>
            </a:r>
            <a:r>
              <a:rPr lang="en-GB" baseline="0" dirty="0" smtClean="0"/>
              <a:t>, with a </a:t>
            </a:r>
            <a:r>
              <a:rPr lang="en-GB" baseline="0" dirty="0" err="1" smtClean="0"/>
              <a:t>yml</a:t>
            </a:r>
            <a:r>
              <a:rPr lang="en-GB" baseline="0" dirty="0" smtClean="0"/>
              <a:t> file. </a:t>
            </a:r>
            <a:r>
              <a:rPr lang="en-GB" baseline="0" dirty="0" err="1" smtClean="0"/>
              <a:t>Yml</a:t>
            </a:r>
            <a:r>
              <a:rPr lang="en-GB" baseline="0" dirty="0" smtClean="0"/>
              <a:t> are the new .</a:t>
            </a:r>
            <a:r>
              <a:rPr lang="en-GB" baseline="0" dirty="0" err="1" smtClean="0"/>
              <a:t>ini</a:t>
            </a:r>
            <a:r>
              <a:rPr lang="en-GB" baseline="0" dirty="0" smtClean="0"/>
              <a:t> or the new .xml files. We can configure the recipient for the alert: SMTP, slack, </a:t>
            </a:r>
            <a:r>
              <a:rPr lang="en-GB" baseline="0" dirty="0" err="1" smtClean="0"/>
              <a:t>PagerDuty</a:t>
            </a:r>
            <a:r>
              <a:rPr lang="en-GB" baseline="0" dirty="0" smtClean="0"/>
              <a:t>, so on. We can create some inhibit rules, to avoid send some alerts if something else is happening. We can group some alerts of </a:t>
            </a:r>
            <a:r>
              <a:rPr lang="en-GB" baseline="0" dirty="0" err="1" smtClean="0"/>
              <a:t>simitar</a:t>
            </a:r>
            <a:r>
              <a:rPr lang="en-GB" baseline="0" dirty="0" smtClean="0"/>
              <a:t> nature, etc.</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26</a:t>
            </a:fld>
            <a:endParaRPr lang="en-US"/>
          </a:p>
        </p:txBody>
      </p:sp>
    </p:spTree>
    <p:extLst>
      <p:ext uri="{BB962C8B-B14F-4D97-AF65-F5344CB8AC3E}">
        <p14:creationId xmlns:p14="http://schemas.microsoft.com/office/powerpoint/2010/main" val="1076488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how to install the</a:t>
            </a:r>
            <a:r>
              <a:rPr lang="en-GB" baseline="0" dirty="0" smtClean="0"/>
              <a:t> two containers </a:t>
            </a:r>
            <a:r>
              <a:rPr lang="en-GB" baseline="0" dirty="0" err="1" smtClean="0"/>
              <a:t>Grafana</a:t>
            </a:r>
            <a:r>
              <a:rPr lang="en-GB" baseline="0" dirty="0" smtClean="0"/>
              <a:t> and Prometheus.</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27</a:t>
            </a:fld>
            <a:endParaRPr lang="en-US"/>
          </a:p>
        </p:txBody>
      </p:sp>
    </p:spTree>
    <p:extLst>
      <p:ext uri="{BB962C8B-B14F-4D97-AF65-F5344CB8AC3E}">
        <p14:creationId xmlns:p14="http://schemas.microsoft.com/office/powerpoint/2010/main" val="15501325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now we know how to expose some</a:t>
            </a:r>
            <a:r>
              <a:rPr lang="en-GB" baseline="0" dirty="0" smtClean="0"/>
              <a:t> metrics from our web application: number of request, errors, events, etc. We know that there are some great exporters that give us information about the hardware and operating system where our application is hosted. In addition, we can use third parties exporters for our database system, messaging system, </a:t>
            </a:r>
            <a:r>
              <a:rPr lang="en-GB" baseline="0" dirty="0" err="1" smtClean="0"/>
              <a:t>apis</a:t>
            </a:r>
            <a:r>
              <a:rPr lang="en-GB" baseline="0" dirty="0" smtClean="0"/>
              <a:t>, etc. </a:t>
            </a:r>
          </a:p>
          <a:p>
            <a:endParaRPr lang="en-GB" baseline="0" dirty="0" smtClean="0"/>
          </a:p>
          <a:p>
            <a:r>
              <a:rPr lang="en-GB" baseline="0" dirty="0" smtClean="0"/>
              <a:t>Fine, but what happen is something goes wrong? Or we reach some thresholds where we should do </a:t>
            </a:r>
            <a:r>
              <a:rPr lang="en-GB" baseline="0" dirty="0" err="1" smtClean="0"/>
              <a:t>somthing</a:t>
            </a:r>
            <a:r>
              <a:rPr lang="en-GB" baseline="0" dirty="0" smtClean="0"/>
              <a:t>? Like for instance, the disk is getting full so we need to delete log files, or the CPU usage is always quite high or we need to scale up the memory, etc. We would like our monitoring system to alert us if any of the events described happen. </a:t>
            </a:r>
          </a:p>
          <a:p>
            <a:endParaRPr lang="en-GB" baseline="0" dirty="0" smtClean="0"/>
          </a:p>
          <a:p>
            <a:r>
              <a:rPr lang="en-GB" baseline="0" dirty="0" smtClean="0"/>
              <a:t>Welcome alert manager!</a:t>
            </a:r>
          </a:p>
          <a:p>
            <a:endParaRPr lang="en-GB" baseline="0" dirty="0" smtClean="0"/>
          </a:p>
          <a:p>
            <a:r>
              <a:rPr lang="en-GB" baseline="0" dirty="0" smtClean="0"/>
              <a:t>Alert manager is configure in the same way as Prometheus or </a:t>
            </a:r>
            <a:r>
              <a:rPr lang="en-GB" baseline="0" dirty="0" err="1" smtClean="0"/>
              <a:t>Grafana</a:t>
            </a:r>
            <a:r>
              <a:rPr lang="en-GB" baseline="0" dirty="0" smtClean="0"/>
              <a:t>, with a </a:t>
            </a:r>
            <a:r>
              <a:rPr lang="en-GB" baseline="0" dirty="0" err="1" smtClean="0"/>
              <a:t>yml</a:t>
            </a:r>
            <a:r>
              <a:rPr lang="en-GB" baseline="0" dirty="0" smtClean="0"/>
              <a:t> file. </a:t>
            </a:r>
            <a:r>
              <a:rPr lang="en-GB" baseline="0" dirty="0" err="1" smtClean="0"/>
              <a:t>Yml</a:t>
            </a:r>
            <a:r>
              <a:rPr lang="en-GB" baseline="0" dirty="0" smtClean="0"/>
              <a:t> are the new .</a:t>
            </a:r>
            <a:r>
              <a:rPr lang="en-GB" baseline="0" dirty="0" err="1" smtClean="0"/>
              <a:t>ini</a:t>
            </a:r>
            <a:r>
              <a:rPr lang="en-GB" baseline="0" dirty="0" smtClean="0"/>
              <a:t> or the new .xml files. We can configure the recipient for the alert: SMTP, slack, </a:t>
            </a:r>
            <a:r>
              <a:rPr lang="en-GB" baseline="0" dirty="0" err="1" smtClean="0"/>
              <a:t>PagerDuty</a:t>
            </a:r>
            <a:r>
              <a:rPr lang="en-GB" baseline="0" dirty="0" smtClean="0"/>
              <a:t>, so on. We can create some inhibit rules, to avoid send some alerts if something else is happening. We can group some alerts of </a:t>
            </a:r>
            <a:r>
              <a:rPr lang="en-GB" baseline="0" dirty="0" err="1" smtClean="0"/>
              <a:t>simitar</a:t>
            </a:r>
            <a:r>
              <a:rPr lang="en-GB" baseline="0" dirty="0" smtClean="0"/>
              <a:t> nature, etc.</a:t>
            </a:r>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28</a:t>
            </a:fld>
            <a:endParaRPr lang="en-US"/>
          </a:p>
        </p:txBody>
      </p:sp>
    </p:spTree>
    <p:extLst>
      <p:ext uri="{BB962C8B-B14F-4D97-AF65-F5344CB8AC3E}">
        <p14:creationId xmlns:p14="http://schemas.microsoft.com/office/powerpoint/2010/main" val="1085693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29</a:t>
            </a:fld>
            <a:endParaRPr lang="en-US"/>
          </a:p>
        </p:txBody>
      </p:sp>
    </p:spTree>
    <p:extLst>
      <p:ext uri="{BB962C8B-B14F-4D97-AF65-F5344CB8AC3E}">
        <p14:creationId xmlns:p14="http://schemas.microsoft.com/office/powerpoint/2010/main" val="3875856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3</a:t>
            </a:fld>
            <a:endParaRPr lang="en-US"/>
          </a:p>
        </p:txBody>
      </p:sp>
    </p:spTree>
    <p:extLst>
      <p:ext uri="{BB962C8B-B14F-4D97-AF65-F5344CB8AC3E}">
        <p14:creationId xmlns:p14="http://schemas.microsoft.com/office/powerpoint/2010/main" val="1535150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as I said I am a </a:t>
            </a:r>
            <a:r>
              <a:rPr lang="en-GB" dirty="0" err="1" smtClean="0"/>
              <a:t>fullstack</a:t>
            </a:r>
            <a:r>
              <a:rPr lang="en-GB" dirty="0" smtClean="0"/>
              <a:t> developer,</a:t>
            </a:r>
            <a:r>
              <a:rPr lang="en-GB" baseline="0" dirty="0" smtClean="0"/>
              <a:t> basically I do C# using the new </a:t>
            </a:r>
            <a:r>
              <a:rPr lang="en-GB" baseline="0" dirty="0" err="1" smtClean="0"/>
              <a:t>dotnet</a:t>
            </a:r>
            <a:r>
              <a:rPr lang="en-GB" baseline="0" dirty="0" smtClean="0"/>
              <a:t> core framework and </a:t>
            </a:r>
            <a:r>
              <a:rPr lang="en-GB" baseline="0" dirty="0" err="1" smtClean="0"/>
              <a:t>javascipt</a:t>
            </a:r>
            <a:r>
              <a:rPr lang="en-GB" baseline="0" dirty="0" smtClean="0"/>
              <a:t> using the Angular framework and I do my work on this company called </a:t>
            </a:r>
            <a:r>
              <a:rPr lang="en-GB" baseline="0" dirty="0" err="1" smtClean="0"/>
              <a:t>Mercuria</a:t>
            </a:r>
            <a:r>
              <a:rPr lang="en-GB" baseline="0" dirty="0" smtClean="0"/>
              <a:t>. </a:t>
            </a:r>
            <a:r>
              <a:rPr lang="en-GB" baseline="0" dirty="0" err="1" smtClean="0"/>
              <a:t>Mercuria</a:t>
            </a:r>
            <a:r>
              <a:rPr lang="en-GB" baseline="0" dirty="0" smtClean="0"/>
              <a:t> is a energy and commodity trading company based in Geneva, Switzerland. Our team is quite distributed around the world. I am working in London, there are people working in Geneva, there are people working in Barcelona, one working in France, another in </a:t>
            </a:r>
            <a:r>
              <a:rPr lang="en-GB" baseline="0" dirty="0" err="1" smtClean="0"/>
              <a:t>Singapur</a:t>
            </a:r>
            <a:r>
              <a:rPr lang="en-GB" baseline="0" dirty="0" smtClean="0"/>
              <a:t> and we even have one guy working in the most remote place that you can imagine, Dos Hermanas, Seville… So it is quite challenging working remotely but so far so good. By the way we are hiring!!! So if any of you guys are looking for new challenges please let us know, or send us a CV.</a:t>
            </a:r>
          </a:p>
          <a:p>
            <a:pPr marL="0" indent="0">
              <a:buFontTx/>
              <a:buNone/>
            </a:pP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4</a:t>
            </a:fld>
            <a:endParaRPr lang="en-US"/>
          </a:p>
        </p:txBody>
      </p:sp>
    </p:spTree>
    <p:extLst>
      <p:ext uri="{BB962C8B-B14F-4D97-AF65-F5344CB8AC3E}">
        <p14:creationId xmlns:p14="http://schemas.microsoft.com/office/powerpoint/2010/main" val="93148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baseline="0" dirty="0" smtClean="0"/>
          </a:p>
        </p:txBody>
      </p:sp>
      <p:sp>
        <p:nvSpPr>
          <p:cNvPr id="4" name="Slide Number Placeholder 3"/>
          <p:cNvSpPr>
            <a:spLocks noGrp="1"/>
          </p:cNvSpPr>
          <p:nvPr>
            <p:ph type="sldNum" sz="quarter" idx="10"/>
          </p:nvPr>
        </p:nvSpPr>
        <p:spPr/>
        <p:txBody>
          <a:bodyPr/>
          <a:lstStyle/>
          <a:p>
            <a:fld id="{B556AE0B-9A09-4686-9430-C1DED322D347}" type="slidenum">
              <a:rPr lang="en-US" smtClean="0"/>
              <a:t>5</a:t>
            </a:fld>
            <a:endParaRPr lang="en-US"/>
          </a:p>
        </p:txBody>
      </p:sp>
    </p:spTree>
    <p:extLst>
      <p:ext uri="{BB962C8B-B14F-4D97-AF65-F5344CB8AC3E}">
        <p14:creationId xmlns:p14="http://schemas.microsoft.com/office/powerpoint/2010/main" val="11199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A year ago, more or less, we started a project to put some governance to all the back office processes in </a:t>
            </a:r>
            <a:r>
              <a:rPr lang="en-GB" baseline="0" dirty="0" err="1" smtClean="0"/>
              <a:t>Mercuria</a:t>
            </a:r>
            <a:r>
              <a:rPr lang="en-GB" baseline="0" dirty="0" smtClean="0"/>
              <a:t>, everything except the trading business: Recruiting, Hiring, Legal processes, accounting, IT, Taxes, subscriptions, and so on.  I would describe this as a ginormous project. From the beginning we knew that we were going to deal with a complex Domain for our solution. So we decided to apply Domain Driven Design in order to tackle the complexity. </a:t>
            </a:r>
          </a:p>
        </p:txBody>
      </p:sp>
      <p:sp>
        <p:nvSpPr>
          <p:cNvPr id="4" name="Slide Number Placeholder 3"/>
          <p:cNvSpPr>
            <a:spLocks noGrp="1"/>
          </p:cNvSpPr>
          <p:nvPr>
            <p:ph type="sldNum" sz="quarter" idx="10"/>
          </p:nvPr>
        </p:nvSpPr>
        <p:spPr/>
        <p:txBody>
          <a:bodyPr/>
          <a:lstStyle/>
          <a:p>
            <a:fld id="{B556AE0B-9A09-4686-9430-C1DED322D347}" type="slidenum">
              <a:rPr lang="en-US" smtClean="0"/>
              <a:t>6</a:t>
            </a:fld>
            <a:endParaRPr lang="en-US"/>
          </a:p>
        </p:txBody>
      </p:sp>
    </p:spTree>
    <p:extLst>
      <p:ext uri="{BB962C8B-B14F-4D97-AF65-F5344CB8AC3E}">
        <p14:creationId xmlns:p14="http://schemas.microsoft.com/office/powerpoint/2010/main" val="257346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baseline="0" dirty="0" smtClean="0"/>
              <a:t>We had read a few books about Domain Driven Design, </a:t>
            </a:r>
            <a:r>
              <a:rPr lang="en-GB" baseline="0" dirty="0" err="1" smtClean="0"/>
              <a:t>Microservices</a:t>
            </a:r>
            <a:r>
              <a:rPr lang="en-GB" baseline="0" dirty="0" smtClean="0"/>
              <a:t> and good development practices like TDD or </a:t>
            </a:r>
            <a:r>
              <a:rPr lang="en-GB" baseline="0" dirty="0" err="1" smtClean="0"/>
              <a:t>eXtreme</a:t>
            </a:r>
            <a:r>
              <a:rPr lang="en-GB" baseline="0" dirty="0" smtClean="0"/>
              <a:t> Programming. So we felt a bit like Don Quixote, crazy enough to start our project and kill the giants. So we started defining some aggregates, entities, repositories, services, etc. inside of a bounded context that eventually would be deployed as an isolated micro service. </a:t>
            </a:r>
          </a:p>
        </p:txBody>
      </p:sp>
      <p:sp>
        <p:nvSpPr>
          <p:cNvPr id="4" name="Slide Number Placeholder 3"/>
          <p:cNvSpPr>
            <a:spLocks noGrp="1"/>
          </p:cNvSpPr>
          <p:nvPr>
            <p:ph type="sldNum" sz="quarter" idx="10"/>
          </p:nvPr>
        </p:nvSpPr>
        <p:spPr/>
        <p:txBody>
          <a:bodyPr/>
          <a:lstStyle/>
          <a:p>
            <a:fld id="{B556AE0B-9A09-4686-9430-C1DED322D347}" type="slidenum">
              <a:rPr lang="en-US" smtClean="0"/>
              <a:t>7</a:t>
            </a:fld>
            <a:endParaRPr lang="en-US"/>
          </a:p>
        </p:txBody>
      </p:sp>
    </p:spTree>
    <p:extLst>
      <p:ext uri="{BB962C8B-B14F-4D97-AF65-F5344CB8AC3E}">
        <p14:creationId xmlns:p14="http://schemas.microsoft.com/office/powerpoint/2010/main" val="340640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we worked really hard and in a few months we had our business experts defining functionality using amazing wireframes, our developers had built a nice Continuous Integration system on top of </a:t>
            </a:r>
            <a:r>
              <a:rPr lang="en-GB" baseline="0" dirty="0" err="1" smtClean="0"/>
              <a:t>Gitlab</a:t>
            </a:r>
            <a:r>
              <a:rPr lang="en-GB" baseline="0" dirty="0" smtClean="0"/>
              <a:t>, with a nice pipeline that build our solution, execute some tests, and deployed everything inside of Docker containers. So testers, domain experts, and stakeholders could navigate to our application built with angular and </a:t>
            </a:r>
            <a:r>
              <a:rPr lang="en-GB" baseline="0" dirty="0" err="1" smtClean="0"/>
              <a:t>dotnet</a:t>
            </a:r>
            <a:r>
              <a:rPr lang="en-GB" baseline="0" dirty="0" smtClean="0"/>
              <a:t> core and start giving us priceless feedback. They were happy days, but suddenly…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8</a:t>
            </a:fld>
            <a:endParaRPr lang="en-US"/>
          </a:p>
        </p:txBody>
      </p:sp>
    </p:spTree>
    <p:extLst>
      <p:ext uri="{BB962C8B-B14F-4D97-AF65-F5344CB8AC3E}">
        <p14:creationId xmlns:p14="http://schemas.microsoft.com/office/powerpoint/2010/main" val="270342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received a phone</a:t>
            </a:r>
            <a:r>
              <a:rPr lang="en-GB" baseline="0" dirty="0" smtClean="0"/>
              <a:t> call from our Project Director, let’s call him Mr. S.</a:t>
            </a:r>
          </a:p>
          <a:p>
            <a:pPr marL="171450" indent="-171450">
              <a:buFontTx/>
              <a:buChar char="-"/>
            </a:pPr>
            <a:r>
              <a:rPr lang="en-GB" baseline="0" dirty="0" smtClean="0"/>
              <a:t>Hello guys, I have done a few demos to some departments and they love the solution that we are building.</a:t>
            </a:r>
          </a:p>
          <a:p>
            <a:pPr marL="171450" indent="-171450">
              <a:buFontTx/>
              <a:buChar char="-"/>
            </a:pPr>
            <a:r>
              <a:rPr lang="en-GB" baseline="0" dirty="0" smtClean="0"/>
              <a:t>Yeah that’s amazing!</a:t>
            </a:r>
          </a:p>
          <a:p>
            <a:pPr marL="171450" indent="-171450">
              <a:buFontTx/>
              <a:buChar char="-"/>
            </a:pPr>
            <a:r>
              <a:rPr lang="en-GB" baseline="0" dirty="0" smtClean="0"/>
              <a:t>So we have to start planning the production environment and open it to people.</a:t>
            </a:r>
          </a:p>
          <a:p>
            <a:pPr marL="171450" indent="-171450">
              <a:buFontTx/>
              <a:buChar char="-"/>
            </a:pPr>
            <a:r>
              <a:rPr lang="en-GB" baseline="0" dirty="0" smtClean="0"/>
              <a:t>What?!!?? </a:t>
            </a:r>
            <a:endParaRPr lang="en-US" dirty="0"/>
          </a:p>
        </p:txBody>
      </p:sp>
      <p:sp>
        <p:nvSpPr>
          <p:cNvPr id="4" name="Slide Number Placeholder 3"/>
          <p:cNvSpPr>
            <a:spLocks noGrp="1"/>
          </p:cNvSpPr>
          <p:nvPr>
            <p:ph type="sldNum" sz="quarter" idx="10"/>
          </p:nvPr>
        </p:nvSpPr>
        <p:spPr/>
        <p:txBody>
          <a:bodyPr/>
          <a:lstStyle/>
          <a:p>
            <a:fld id="{B556AE0B-9A09-4686-9430-C1DED322D347}" type="slidenum">
              <a:rPr lang="en-US" smtClean="0"/>
              <a:t>9</a:t>
            </a:fld>
            <a:endParaRPr lang="en-US"/>
          </a:p>
        </p:txBody>
      </p:sp>
    </p:spTree>
    <p:extLst>
      <p:ext uri="{BB962C8B-B14F-4D97-AF65-F5344CB8AC3E}">
        <p14:creationId xmlns:p14="http://schemas.microsoft.com/office/powerpoint/2010/main" val="1416724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54847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46283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7781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323E88-D507-476B-ADDA-06C8C641039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629980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323E88-D507-476B-ADDA-06C8C6410395}"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32952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323E88-D507-476B-ADDA-06C8C641039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63765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323E88-D507-476B-ADDA-06C8C6410395}"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229400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323E88-D507-476B-ADDA-06C8C6410395}"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429309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23E88-D507-476B-ADDA-06C8C6410395}"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97376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323E88-D507-476B-ADDA-06C8C641039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119505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323E88-D507-476B-ADDA-06C8C6410395}"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5D311B-57C8-4C61-8C25-F7DEF7476C79}" type="slidenum">
              <a:rPr lang="en-US" smtClean="0"/>
              <a:t>‹#›</a:t>
            </a:fld>
            <a:endParaRPr lang="en-US"/>
          </a:p>
        </p:txBody>
      </p:sp>
    </p:spTree>
    <p:extLst>
      <p:ext uri="{BB962C8B-B14F-4D97-AF65-F5344CB8AC3E}">
        <p14:creationId xmlns:p14="http://schemas.microsoft.com/office/powerpoint/2010/main" val="317814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23E88-D507-476B-ADDA-06C8C6410395}" type="datetimeFigureOut">
              <a:rPr lang="en-US" smtClean="0"/>
              <a:t>1/27/2019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5D311B-57C8-4C61-8C25-F7DEF7476C79}" type="slidenum">
              <a:rPr lang="en-US" smtClean="0"/>
              <a:t>‹#›</a:t>
            </a:fld>
            <a:endParaRPr lang="en-US"/>
          </a:p>
        </p:txBody>
      </p:sp>
    </p:spTree>
    <p:extLst>
      <p:ext uri="{BB962C8B-B14F-4D97-AF65-F5344CB8AC3E}">
        <p14:creationId xmlns:p14="http://schemas.microsoft.com/office/powerpoint/2010/main" val="1859158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ictionary.cambridge.org/dictionary/english/monito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ictionary.cambridge.org/help/code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jruizx" TargetMode="External"/><Relationship Id="rId5" Type="http://schemas.openxmlformats.org/officeDocument/2006/relationships/hyperlink" Target="https://twitter.com/jruizx" TargetMode="External"/><Relationship Id="rId4" Type="http://schemas.openxmlformats.org/officeDocument/2006/relationships/hyperlink" Target="https://www.linkedin.com/in/jordiruizj/"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431628"/>
            <a:ext cx="12191999" cy="3426372"/>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812" y="365761"/>
            <a:ext cx="1528354" cy="1528354"/>
          </a:xfrm>
          <a:prstGeom prst="rect">
            <a:avLst/>
          </a:prstGeom>
        </p:spPr>
      </p:pic>
      <p:sp>
        <p:nvSpPr>
          <p:cNvPr id="9" name="TextBox 8"/>
          <p:cNvSpPr txBox="1"/>
          <p:nvPr/>
        </p:nvSpPr>
        <p:spPr>
          <a:xfrm>
            <a:off x="0" y="0"/>
            <a:ext cx="12191999" cy="3231654"/>
          </a:xfrm>
          <a:prstGeom prst="rect">
            <a:avLst/>
          </a:prstGeom>
          <a:noFill/>
        </p:spPr>
        <p:txBody>
          <a:bodyPr wrap="square" rtlCol="0">
            <a:spAutoFit/>
          </a:bodyPr>
          <a:lstStyle/>
          <a:p>
            <a:pPr algn="ctr"/>
            <a:endParaRPr lang="en-GB" sz="4000" dirty="0" smtClean="0"/>
          </a:p>
          <a:p>
            <a:pPr algn="ctr"/>
            <a:endParaRPr lang="en-GB" sz="4000" dirty="0"/>
          </a:p>
          <a:p>
            <a:pPr algn="ctr"/>
            <a:endParaRPr lang="en-GB" sz="4000" dirty="0" smtClean="0">
              <a:latin typeface="Roboto Light" panose="02000000000000000000" pitchFamily="2" charset="0"/>
              <a:ea typeface="Roboto Light" panose="02000000000000000000" pitchFamily="2" charset="0"/>
            </a:endParaRPr>
          </a:p>
          <a:p>
            <a:pPr algn="ctr"/>
            <a:r>
              <a:rPr lang="en-GB" sz="4000" dirty="0" smtClean="0">
                <a:latin typeface="Roboto Light" panose="02000000000000000000" pitchFamily="2" charset="0"/>
                <a:ea typeface="Roboto Light" panose="02000000000000000000" pitchFamily="2" charset="0"/>
              </a:rPr>
              <a:t>Monitoring a </a:t>
            </a:r>
            <a:r>
              <a:rPr lang="en-GB" sz="4400" b="1" dirty="0" smtClean="0">
                <a:latin typeface="Roboto Light" panose="02000000000000000000" pitchFamily="2" charset="0"/>
                <a:ea typeface="Roboto Light" panose="02000000000000000000" pitchFamily="2" charset="0"/>
              </a:rPr>
              <a:t>MICROSERVICES</a:t>
            </a:r>
            <a:r>
              <a:rPr lang="en-GB" sz="4000" dirty="0" smtClean="0">
                <a:latin typeface="Roboto Light" panose="02000000000000000000" pitchFamily="2" charset="0"/>
                <a:ea typeface="Roboto Light" panose="02000000000000000000" pitchFamily="2" charset="0"/>
              </a:rPr>
              <a:t> </a:t>
            </a:r>
          </a:p>
          <a:p>
            <a:pPr algn="ctr"/>
            <a:r>
              <a:rPr lang="en-GB" sz="4000" dirty="0">
                <a:latin typeface="Roboto Light" panose="02000000000000000000" pitchFamily="2" charset="0"/>
                <a:ea typeface="Roboto Light" panose="02000000000000000000" pitchFamily="2" charset="0"/>
              </a:rPr>
              <a:t>w</a:t>
            </a:r>
            <a:r>
              <a:rPr lang="en-GB" sz="4000" dirty="0" smtClean="0">
                <a:latin typeface="Roboto Light" panose="02000000000000000000" pitchFamily="2" charset="0"/>
                <a:ea typeface="Roboto Light" panose="02000000000000000000" pitchFamily="2" charset="0"/>
              </a:rPr>
              <a:t>eb application using Prometheus and </a:t>
            </a:r>
            <a:r>
              <a:rPr lang="en-GB" sz="4000" dirty="0" err="1" smtClean="0">
                <a:latin typeface="Roboto Light" panose="02000000000000000000" pitchFamily="2" charset="0"/>
                <a:ea typeface="Roboto Light" panose="02000000000000000000" pitchFamily="2" charset="0"/>
              </a:rPr>
              <a:t>Grafana</a:t>
            </a:r>
            <a:endParaRPr lang="en-US" sz="4000" dirty="0">
              <a:latin typeface="Roboto Light" panose="02000000000000000000" pitchFamily="2" charset="0"/>
              <a:ea typeface="Roboto Light" panose="02000000000000000000" pitchFamily="2" charset="0"/>
            </a:endParaRPr>
          </a:p>
        </p:txBody>
      </p:sp>
      <p:sp>
        <p:nvSpPr>
          <p:cNvPr id="2" name="TextBox 1"/>
          <p:cNvSpPr txBox="1"/>
          <p:nvPr/>
        </p:nvSpPr>
        <p:spPr>
          <a:xfrm>
            <a:off x="6369269" y="5575738"/>
            <a:ext cx="5633273" cy="830997"/>
          </a:xfrm>
          <a:prstGeom prst="rect">
            <a:avLst/>
          </a:prstGeom>
          <a:noFill/>
        </p:spPr>
        <p:txBody>
          <a:bodyPr wrap="none" rtlCol="0">
            <a:spAutoFit/>
          </a:bodyPr>
          <a:lstStyle/>
          <a:p>
            <a:r>
              <a:rPr lang="en-GB" sz="2400" dirty="0" smtClean="0">
                <a:solidFill>
                  <a:schemeClr val="bg1"/>
                </a:solidFill>
                <a:latin typeface="Roboto Thin" pitchFamily="2" charset="0"/>
                <a:ea typeface="Roboto Thin" pitchFamily="2" charset="0"/>
              </a:rPr>
              <a:t>Jordi Ruiz</a:t>
            </a:r>
          </a:p>
          <a:p>
            <a:r>
              <a:rPr lang="en-GB" sz="2400" dirty="0" err="1" smtClean="0">
                <a:solidFill>
                  <a:schemeClr val="bg1"/>
                </a:solidFill>
                <a:latin typeface="Roboto Thin" pitchFamily="2" charset="0"/>
                <a:ea typeface="Roboto Thin" pitchFamily="2" charset="0"/>
              </a:rPr>
              <a:t>Fullstack</a:t>
            </a:r>
            <a:r>
              <a:rPr lang="en-GB" sz="2400" dirty="0" smtClean="0">
                <a:solidFill>
                  <a:schemeClr val="bg1"/>
                </a:solidFill>
                <a:latin typeface="Roboto Thin" pitchFamily="2" charset="0"/>
                <a:ea typeface="Roboto Thin" pitchFamily="2" charset="0"/>
              </a:rPr>
              <a:t> Developer, </a:t>
            </a:r>
            <a:r>
              <a:rPr lang="en-GB" sz="2400" dirty="0" err="1" smtClean="0">
                <a:solidFill>
                  <a:schemeClr val="bg1"/>
                </a:solidFill>
                <a:latin typeface="Roboto Thin" pitchFamily="2" charset="0"/>
                <a:ea typeface="Roboto Thin" pitchFamily="2" charset="0"/>
              </a:rPr>
              <a:t>Mercuria</a:t>
            </a:r>
            <a:r>
              <a:rPr lang="en-GB" sz="2400" dirty="0" smtClean="0">
                <a:solidFill>
                  <a:schemeClr val="bg1"/>
                </a:solidFill>
                <a:latin typeface="Roboto Thin" pitchFamily="2" charset="0"/>
                <a:ea typeface="Roboto Thin" pitchFamily="2" charset="0"/>
              </a:rPr>
              <a:t> Energy S.A.</a:t>
            </a:r>
            <a:endParaRPr lang="en-US" sz="2400" dirty="0">
              <a:solidFill>
                <a:schemeClr val="bg1"/>
              </a:solidFill>
              <a:latin typeface="Roboto Thin" pitchFamily="2" charset="0"/>
              <a:ea typeface="Roboto Thin" pitchFamily="2" charset="0"/>
            </a:endParaRPr>
          </a:p>
        </p:txBody>
      </p:sp>
    </p:spTree>
    <p:extLst>
      <p:ext uri="{BB962C8B-B14F-4D97-AF65-F5344CB8AC3E}">
        <p14:creationId xmlns:p14="http://schemas.microsoft.com/office/powerpoint/2010/main" val="3038293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fry pan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4808" y="605456"/>
            <a:ext cx="6382385" cy="564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241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78196" y="654642"/>
            <a:ext cx="8835608" cy="5548716"/>
          </a:xfrm>
          <a:prstGeom prst="rect">
            <a:avLst/>
          </a:prstGeom>
        </p:spPr>
      </p:pic>
    </p:spTree>
    <p:extLst>
      <p:ext uri="{BB962C8B-B14F-4D97-AF65-F5344CB8AC3E}">
        <p14:creationId xmlns:p14="http://schemas.microsoft.com/office/powerpoint/2010/main" val="44067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742785"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MONITORING</a:t>
            </a:r>
            <a:endParaRPr lang="en-US" sz="2000" dirty="0">
              <a:solidFill>
                <a:schemeClr val="bg1"/>
              </a:solidFill>
              <a:latin typeface="Roboto Thin" pitchFamily="2" charset="0"/>
              <a:ea typeface="Roboto Thin" pitchFamily="2" charset="0"/>
            </a:endParaRPr>
          </a:p>
        </p:txBody>
      </p:sp>
      <p:sp>
        <p:nvSpPr>
          <p:cNvPr id="2" name="TextBox 1"/>
          <p:cNvSpPr txBox="1"/>
          <p:nvPr/>
        </p:nvSpPr>
        <p:spPr>
          <a:xfrm>
            <a:off x="383628" y="2060026"/>
            <a:ext cx="9955354" cy="2893100"/>
          </a:xfrm>
          <a:prstGeom prst="rect">
            <a:avLst/>
          </a:prstGeom>
          <a:noFill/>
        </p:spPr>
        <p:txBody>
          <a:bodyPr wrap="none" rtlCol="0">
            <a:spAutoFit/>
          </a:bodyPr>
          <a:lstStyle/>
          <a:p>
            <a:r>
              <a:rPr lang="en-US" b="1" dirty="0"/>
              <a:t>monitoring</a:t>
            </a:r>
            <a:endParaRPr lang="en-US" dirty="0"/>
          </a:p>
          <a:p>
            <a:r>
              <a:rPr lang="en-US" i="1" dirty="0"/>
              <a:t>​</a:t>
            </a:r>
            <a:r>
              <a:rPr lang="en-US" cap="small" dirty="0"/>
              <a:t>present participle of</a:t>
            </a:r>
            <a:r>
              <a:rPr lang="en-US" b="1" dirty="0"/>
              <a:t> </a:t>
            </a:r>
            <a:r>
              <a:rPr lang="en-US" b="1" dirty="0">
                <a:hlinkClick r:id="rId3" tooltip="meaning of monitor"/>
              </a:rPr>
              <a:t>monitor</a:t>
            </a:r>
            <a:endParaRPr lang="en-US" dirty="0"/>
          </a:p>
          <a:p>
            <a:endParaRPr lang="en-GB" sz="2800" dirty="0" smtClean="0">
              <a:latin typeface="Roboto Light" panose="02000000000000000000" pitchFamily="2" charset="0"/>
              <a:ea typeface="Roboto Light" panose="02000000000000000000" pitchFamily="2" charset="0"/>
            </a:endParaRPr>
          </a:p>
          <a:p>
            <a:r>
              <a:rPr lang="en-US" b="1" dirty="0" smtClean="0"/>
              <a:t>monitor </a:t>
            </a:r>
            <a:r>
              <a:rPr lang="en-US" i="1" dirty="0" smtClean="0"/>
              <a:t>verb</a:t>
            </a:r>
            <a:r>
              <a:rPr lang="en-US" i="1" dirty="0"/>
              <a:t> </a:t>
            </a:r>
            <a:r>
              <a:rPr lang="en-US" dirty="0">
                <a:hlinkClick r:id="rId4"/>
              </a:rPr>
              <a:t>[ T ]</a:t>
            </a:r>
            <a:r>
              <a:rPr lang="en-US" dirty="0"/>
              <a:t> </a:t>
            </a:r>
          </a:p>
          <a:p>
            <a:r>
              <a:rPr lang="en-US" b="1" cap="all" dirty="0"/>
              <a:t>UK</a:t>
            </a:r>
            <a:r>
              <a:rPr lang="en-US" dirty="0"/>
              <a:t> </a:t>
            </a:r>
            <a:r>
              <a:rPr lang="en-US" i="1" dirty="0"/>
              <a:t>​</a:t>
            </a:r>
            <a:r>
              <a:rPr lang="en-US" dirty="0"/>
              <a:t> /ˈ</a:t>
            </a:r>
            <a:r>
              <a:rPr lang="en-US" dirty="0" err="1"/>
              <a:t>mɒn.ɪ.tə</a:t>
            </a:r>
            <a:r>
              <a:rPr lang="en-US" baseline="30000" dirty="0" err="1"/>
              <a:t>r</a:t>
            </a:r>
            <a:r>
              <a:rPr lang="en-US" dirty="0"/>
              <a:t>/ </a:t>
            </a:r>
            <a:r>
              <a:rPr lang="en-US" b="1" cap="all" dirty="0"/>
              <a:t>US</a:t>
            </a:r>
            <a:r>
              <a:rPr lang="en-US" dirty="0"/>
              <a:t> </a:t>
            </a:r>
            <a:r>
              <a:rPr lang="en-US" i="1" dirty="0"/>
              <a:t>​</a:t>
            </a:r>
            <a:r>
              <a:rPr lang="en-US" dirty="0"/>
              <a:t> /ˈ</a:t>
            </a:r>
            <a:r>
              <a:rPr lang="en-US" dirty="0" err="1"/>
              <a:t>mɑ</a:t>
            </a:r>
            <a:r>
              <a:rPr lang="en-US" dirty="0"/>
              <a:t>ː.</a:t>
            </a:r>
            <a:r>
              <a:rPr lang="en-US" dirty="0" err="1"/>
              <a:t>nə.t̬ɚ</a:t>
            </a:r>
            <a:r>
              <a:rPr lang="en-US" dirty="0"/>
              <a:t>/</a:t>
            </a:r>
          </a:p>
          <a:p>
            <a:r>
              <a:rPr lang="en-US" i="1" dirty="0" smtClean="0"/>
              <a:t>​</a:t>
            </a:r>
            <a:r>
              <a:rPr lang="en-US" b="1" dirty="0" smtClean="0"/>
              <a:t>to</a:t>
            </a:r>
            <a:r>
              <a:rPr lang="en-US" b="1" dirty="0"/>
              <a:t> watch and check a situation carefully for a period of time in order </a:t>
            </a:r>
            <a:r>
              <a:rPr lang="en-US" b="1" dirty="0" smtClean="0"/>
              <a:t>to discover</a:t>
            </a:r>
            <a:r>
              <a:rPr lang="en-US" b="1" dirty="0"/>
              <a:t> something about it:</a:t>
            </a:r>
            <a:endParaRPr lang="en-US" dirty="0"/>
          </a:p>
          <a:p>
            <a:r>
              <a:rPr lang="en-US" i="1" dirty="0"/>
              <a:t>The new findings suggest that women ought to monitor their cholesterol levels.</a:t>
            </a:r>
          </a:p>
          <a:p>
            <a:r>
              <a:rPr lang="en-US" i="1" dirty="0"/>
              <a:t>The CIA were </a:t>
            </a:r>
            <a:r>
              <a:rPr lang="en-US" i="1" dirty="0" smtClean="0"/>
              <a:t>monitoring</a:t>
            </a:r>
            <a:r>
              <a:rPr lang="en-US" i="1" dirty="0"/>
              <a:t> his phone calls.</a:t>
            </a:r>
          </a:p>
          <a:p>
            <a:endParaRPr lang="en-GB" sz="2800"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68665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848583"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PROMETHEUS</a:t>
            </a:r>
            <a:endParaRPr lang="en-US" sz="2000" dirty="0">
              <a:solidFill>
                <a:schemeClr val="bg1"/>
              </a:solidFill>
              <a:latin typeface="Roboto Thin" pitchFamily="2" charset="0"/>
              <a:ea typeface="Roboto Thin" pitchFamily="2" charset="0"/>
            </a:endParaRPr>
          </a:p>
        </p:txBody>
      </p:sp>
      <p:pic>
        <p:nvPicPr>
          <p:cNvPr id="8194" name="Picture 2" descr="Image result for prometheus MONITO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009" y="1687668"/>
            <a:ext cx="5685982" cy="348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220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751348"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PROMETHEUS ARCHITECTURE</a:t>
            </a:r>
            <a:endParaRPr lang="en-US" sz="2000" dirty="0">
              <a:solidFill>
                <a:schemeClr val="bg1"/>
              </a:solidFill>
              <a:latin typeface="Roboto Thin" pitchFamily="2" charset="0"/>
              <a:ea typeface="Roboto Thin" pitchFamily="2" charset="0"/>
            </a:endParaRPr>
          </a:p>
        </p:txBody>
      </p:sp>
      <p:pic>
        <p:nvPicPr>
          <p:cNvPr id="9218" name="Picture 2" descr="Prometheu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17" y="1277390"/>
            <a:ext cx="8804366" cy="5285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31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319592"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GRAFANA</a:t>
            </a:r>
            <a:endParaRPr lang="en-US" sz="2000" dirty="0">
              <a:solidFill>
                <a:schemeClr val="bg1"/>
              </a:solidFill>
              <a:latin typeface="Roboto Thin" pitchFamily="2" charset="0"/>
              <a:ea typeface="Roboto Thin" pitchFamily="2" charset="0"/>
            </a:endParaRPr>
          </a:p>
        </p:txBody>
      </p:sp>
      <p:pic>
        <p:nvPicPr>
          <p:cNvPr id="1126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025" y="1116702"/>
            <a:ext cx="6499951" cy="5081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355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86578"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GRAFANA EXAMPLE</a:t>
            </a:r>
            <a:endParaRPr lang="en-US" sz="2000" dirty="0">
              <a:solidFill>
                <a:schemeClr val="bg1"/>
              </a:solidFill>
              <a:latin typeface="Roboto Thin" pitchFamily="2" charset="0"/>
              <a:ea typeface="Roboto Thin" pitchFamily="2" charset="0"/>
            </a:endParaRPr>
          </a:p>
        </p:txBody>
      </p:sp>
      <p:pic>
        <p:nvPicPr>
          <p:cNvPr id="12290" name="Picture 2" descr="Image result for graf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346" y="1696370"/>
            <a:ext cx="10143309" cy="457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4299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431400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INSTALLING EVERYTHING WE NEED</a:t>
            </a:r>
            <a:endParaRPr lang="en-US" sz="2000" dirty="0">
              <a:solidFill>
                <a:schemeClr val="bg1"/>
              </a:solidFill>
              <a:latin typeface="Roboto Thin" pitchFamily="2" charset="0"/>
              <a:ea typeface="Roboto Thin" pitchFamily="2" charset="0"/>
            </a:endParaRPr>
          </a:p>
        </p:txBody>
      </p:sp>
      <p:pic>
        <p:nvPicPr>
          <p:cNvPr id="13314" name="Picture 2" descr="Image result for docke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370" y="1148391"/>
            <a:ext cx="1889260" cy="16137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18582" y="2854235"/>
            <a:ext cx="11754837" cy="3755571"/>
          </a:xfrm>
          <a:prstGeom prst="rect">
            <a:avLst/>
          </a:prstGeom>
        </p:spPr>
      </p:pic>
    </p:spTree>
    <p:extLst>
      <p:ext uri="{BB962C8B-B14F-4D97-AF65-F5344CB8AC3E}">
        <p14:creationId xmlns:p14="http://schemas.microsoft.com/office/powerpoint/2010/main" val="3630873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nions hap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5" y="1281113"/>
            <a:ext cx="6334125"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74271" y="2551837"/>
            <a:ext cx="5399235" cy="1938992"/>
          </a:xfrm>
          <a:prstGeom prst="rect">
            <a:avLst/>
          </a:prstGeom>
          <a:noFill/>
        </p:spPr>
        <p:txBody>
          <a:bodyPr wrap="none" lIns="91440" tIns="45720" rIns="91440" bIns="45720">
            <a:spAutoFit/>
          </a:bodyPr>
          <a:lstStyle/>
          <a:p>
            <a:pPr algn="ctr"/>
            <a:r>
              <a:rPr lang="en-US" sz="6000" b="1" cap="none" spc="0" dirty="0" smtClean="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rPr>
              <a:t>WAKE UP!</a:t>
            </a:r>
          </a:p>
          <a:p>
            <a:pPr algn="ctr"/>
            <a:r>
              <a:rPr lang="en-GB" sz="6000" b="1" dirty="0" smtClean="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rPr>
              <a:t>IS DEMO TIME!</a:t>
            </a:r>
            <a:endParaRPr lang="en-US" sz="6000" b="1" cap="none" spc="0" dirty="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047406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36342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WHAT SHOULD </a:t>
            </a:r>
            <a:r>
              <a:rPr lang="en-GB" sz="2000" dirty="0">
                <a:solidFill>
                  <a:schemeClr val="bg1"/>
                </a:solidFill>
                <a:latin typeface="Roboto Thin" pitchFamily="2" charset="0"/>
                <a:ea typeface="Roboto Thin" pitchFamily="2" charset="0"/>
              </a:rPr>
              <a:t>I</a:t>
            </a:r>
            <a:r>
              <a:rPr lang="en-GB" sz="2000" dirty="0" smtClean="0">
                <a:solidFill>
                  <a:schemeClr val="bg1"/>
                </a:solidFill>
                <a:latin typeface="Roboto Thin" pitchFamily="2" charset="0"/>
                <a:ea typeface="Roboto Thin" pitchFamily="2" charset="0"/>
              </a:rPr>
              <a:t> MONITOR?</a:t>
            </a:r>
            <a:endParaRPr lang="en-US" sz="2000" dirty="0">
              <a:solidFill>
                <a:schemeClr val="bg1"/>
              </a:solidFill>
              <a:latin typeface="Roboto Thin" pitchFamily="2" charset="0"/>
              <a:ea typeface="Roboto Thin" pitchFamily="2" charset="0"/>
            </a:endParaRPr>
          </a:p>
        </p:txBody>
      </p:sp>
      <p:pic>
        <p:nvPicPr>
          <p:cNvPr id="3074"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12586" r="293"/>
          <a:stretch/>
        </p:blipFill>
        <p:spPr bwMode="auto">
          <a:xfrm>
            <a:off x="-19594" y="1056290"/>
            <a:ext cx="12207238" cy="580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41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577402"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BIO</a:t>
            </a:r>
            <a:endParaRPr lang="en-US" sz="2000" dirty="0">
              <a:solidFill>
                <a:schemeClr val="bg1"/>
              </a:solidFill>
              <a:latin typeface="Roboto Thin" pitchFamily="2" charset="0"/>
              <a:ea typeface="Roboto Thin" pitchFamily="2"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403" t="23645" r="34183" b="20629"/>
          <a:stretch/>
        </p:blipFill>
        <p:spPr>
          <a:xfrm>
            <a:off x="1270813" y="1712978"/>
            <a:ext cx="2732952" cy="2960291"/>
          </a:xfrm>
          <a:prstGeom prst="ellipse">
            <a:avLst/>
          </a:prstGeom>
          <a:ln w="38100" cap="rnd">
            <a:solidFill>
              <a:srgbClr val="696657"/>
            </a:solidFill>
            <a:prstDash val="solid"/>
          </a:ln>
          <a:effectLst/>
          <a:scene3d>
            <a:camera prst="perspectiveFront" fov="5400000"/>
            <a:lightRig rig="threePt" dir="t">
              <a:rot lat="0" lon="0" rev="19200000"/>
            </a:lightRig>
          </a:scene3d>
          <a:sp3d extrusionH="25400">
            <a:extrusionClr>
              <a:srgbClr val="000000"/>
            </a:extrusionClr>
          </a:sp3d>
        </p:spPr>
      </p:pic>
      <p:sp>
        <p:nvSpPr>
          <p:cNvPr id="8" name="TextBox 7"/>
          <p:cNvSpPr txBox="1"/>
          <p:nvPr/>
        </p:nvSpPr>
        <p:spPr>
          <a:xfrm>
            <a:off x="5328970" y="1712978"/>
            <a:ext cx="6863029" cy="3724096"/>
          </a:xfrm>
          <a:prstGeom prst="rect">
            <a:avLst/>
          </a:prstGeom>
          <a:noFill/>
        </p:spPr>
        <p:txBody>
          <a:bodyPr wrap="square" rtlCol="0">
            <a:spAutoFit/>
          </a:bodyPr>
          <a:lstStyle/>
          <a:p>
            <a:r>
              <a:rPr lang="en-GB" sz="2800" dirty="0" smtClean="0">
                <a:latin typeface="Roboto Light" panose="02000000000000000000" pitchFamily="2" charset="0"/>
                <a:ea typeface="Roboto Light" panose="02000000000000000000" pitchFamily="2" charset="0"/>
              </a:rPr>
              <a:t>Jordi Ruiz Jim</a:t>
            </a:r>
            <a:r>
              <a:rPr lang="en-US" sz="2800" dirty="0" smtClean="0">
                <a:latin typeface="Roboto Light" panose="02000000000000000000" pitchFamily="2" charset="0"/>
                <a:ea typeface="Roboto Light" panose="02000000000000000000" pitchFamily="2" charset="0"/>
              </a:rPr>
              <a:t>énez</a:t>
            </a:r>
          </a:p>
          <a:p>
            <a:r>
              <a:rPr lang="en-GB" sz="2800" dirty="0">
                <a:latin typeface="Roboto Black" panose="02000000000000000000" pitchFamily="2" charset="0"/>
                <a:ea typeface="Roboto Black" panose="02000000000000000000" pitchFamily="2" charset="0"/>
              </a:rPr>
              <a:t>FULLSTACK</a:t>
            </a:r>
            <a:r>
              <a:rPr lang="en-GB" sz="2800" dirty="0">
                <a:latin typeface="Roboto Light" panose="02000000000000000000" pitchFamily="2" charset="0"/>
                <a:ea typeface="Roboto Light" panose="02000000000000000000" pitchFamily="2" charset="0"/>
              </a:rPr>
              <a:t> developer</a:t>
            </a:r>
          </a:p>
          <a:p>
            <a:endParaRPr lang="en-GB" dirty="0">
              <a:latin typeface="Roboto Light" panose="02000000000000000000" pitchFamily="2" charset="0"/>
              <a:ea typeface="Roboto Light" panose="02000000000000000000" pitchFamily="2" charset="0"/>
            </a:endParaRPr>
          </a:p>
          <a:p>
            <a:endParaRPr lang="en-GB" dirty="0" smtClean="0">
              <a:latin typeface="Roboto Light" panose="02000000000000000000" pitchFamily="2" charset="0"/>
              <a:ea typeface="Roboto Light" panose="02000000000000000000" pitchFamily="2" charset="0"/>
            </a:endParaRPr>
          </a:p>
          <a:p>
            <a:endParaRPr lang="en-GB" dirty="0">
              <a:latin typeface="Roboto Light" panose="02000000000000000000" pitchFamily="2" charset="0"/>
              <a:ea typeface="Roboto Light" panose="02000000000000000000" pitchFamily="2" charset="0"/>
            </a:endParaRPr>
          </a:p>
          <a:p>
            <a:r>
              <a:rPr lang="en-GB" dirty="0" smtClean="0">
                <a:latin typeface="Roboto Light" panose="02000000000000000000" pitchFamily="2" charset="0"/>
                <a:ea typeface="Roboto Light" panose="02000000000000000000" pitchFamily="2" charset="0"/>
                <a:hlinkClick r:id="rId4"/>
              </a:rPr>
              <a:t>https</a:t>
            </a:r>
            <a:r>
              <a:rPr lang="en-GB" dirty="0">
                <a:latin typeface="Roboto Light" panose="02000000000000000000" pitchFamily="2" charset="0"/>
                <a:ea typeface="Roboto Light" panose="02000000000000000000" pitchFamily="2" charset="0"/>
                <a:hlinkClick r:id="rId4"/>
              </a:rPr>
              <a:t>://www.linkedin.com/in/jordiruizj</a:t>
            </a:r>
            <a:r>
              <a:rPr lang="en-GB" dirty="0" smtClean="0">
                <a:latin typeface="Roboto Light" panose="02000000000000000000" pitchFamily="2" charset="0"/>
                <a:ea typeface="Roboto Light" panose="02000000000000000000" pitchFamily="2" charset="0"/>
                <a:hlinkClick r:id="rId4"/>
              </a:rPr>
              <a:t>/</a:t>
            </a:r>
            <a:endParaRPr lang="en-GB" dirty="0" smtClean="0">
              <a:latin typeface="Roboto Light" panose="02000000000000000000" pitchFamily="2" charset="0"/>
              <a:ea typeface="Roboto Light" panose="02000000000000000000" pitchFamily="2" charset="0"/>
            </a:endParaRPr>
          </a:p>
          <a:p>
            <a:r>
              <a:rPr lang="en-GB" dirty="0">
                <a:latin typeface="Roboto Light" panose="02000000000000000000" pitchFamily="2" charset="0"/>
                <a:ea typeface="Roboto Light" panose="02000000000000000000" pitchFamily="2" charset="0"/>
                <a:hlinkClick r:id="rId5"/>
              </a:rPr>
              <a:t>https://</a:t>
            </a:r>
            <a:r>
              <a:rPr lang="en-GB" dirty="0" smtClean="0">
                <a:latin typeface="Roboto Light" panose="02000000000000000000" pitchFamily="2" charset="0"/>
                <a:ea typeface="Roboto Light" panose="02000000000000000000" pitchFamily="2" charset="0"/>
                <a:hlinkClick r:id="rId5"/>
              </a:rPr>
              <a:t>twitter.com/jruizx</a:t>
            </a:r>
            <a:endParaRPr lang="en-GB" dirty="0" smtClean="0">
              <a:latin typeface="Roboto Light" panose="02000000000000000000" pitchFamily="2" charset="0"/>
              <a:ea typeface="Roboto Light" panose="02000000000000000000" pitchFamily="2" charset="0"/>
            </a:endParaRPr>
          </a:p>
          <a:p>
            <a:r>
              <a:rPr lang="en-GB" dirty="0">
                <a:latin typeface="Roboto Light" panose="02000000000000000000" pitchFamily="2" charset="0"/>
                <a:ea typeface="Roboto Light" panose="02000000000000000000" pitchFamily="2" charset="0"/>
                <a:hlinkClick r:id="rId6"/>
              </a:rPr>
              <a:t>https://github.com/jruizx</a:t>
            </a:r>
            <a:endParaRPr lang="en-GB"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GB" b="1" dirty="0" smtClean="0">
              <a:latin typeface="Roboto Light" panose="02000000000000000000" pitchFamily="2" charset="0"/>
              <a:ea typeface="Roboto Light" panose="02000000000000000000" pitchFamily="2" charset="0"/>
            </a:endParaRPr>
          </a:p>
          <a:p>
            <a:endParaRPr lang="en-US"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398727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53013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PROMETHEUS INTEGRATION</a:t>
            </a:r>
            <a:endParaRPr lang="en-US" sz="2000" dirty="0">
              <a:solidFill>
                <a:schemeClr val="bg1"/>
              </a:solidFill>
              <a:latin typeface="Roboto Thin" pitchFamily="2" charset="0"/>
              <a:ea typeface="Roboto Thin" pitchFamily="2" charset="0"/>
            </a:endParaRPr>
          </a:p>
        </p:txBody>
      </p:sp>
      <p:pic>
        <p:nvPicPr>
          <p:cNvPr id="2050" name="Picture 2" descr="Image result for databa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0745" y="2037562"/>
            <a:ext cx="1151016" cy="11476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3174" y="1653187"/>
            <a:ext cx="1535998" cy="369332"/>
          </a:xfrm>
          <a:prstGeom prst="rect">
            <a:avLst/>
          </a:prstGeom>
          <a:noFill/>
        </p:spPr>
        <p:txBody>
          <a:bodyPr wrap="none" rtlCol="0">
            <a:spAutoFit/>
          </a:bodyPr>
          <a:lstStyle/>
          <a:p>
            <a:r>
              <a:rPr lang="en-GB" dirty="0" err="1" smtClean="0">
                <a:latin typeface="Roboto Thin" pitchFamily="2" charset="0"/>
                <a:ea typeface="Roboto Thin" pitchFamily="2" charset="0"/>
              </a:rPr>
              <a:t>ElasticSearch</a:t>
            </a:r>
            <a:endParaRPr lang="en-US" dirty="0">
              <a:latin typeface="Roboto Thin" pitchFamily="2" charset="0"/>
              <a:ea typeface="Roboto Thin" pitchFamily="2" charset="0"/>
            </a:endParaRPr>
          </a:p>
        </p:txBody>
      </p:sp>
      <p:sp>
        <p:nvSpPr>
          <p:cNvPr id="7" name="TextBox 6"/>
          <p:cNvSpPr txBox="1"/>
          <p:nvPr/>
        </p:nvSpPr>
        <p:spPr>
          <a:xfrm>
            <a:off x="85788" y="2156814"/>
            <a:ext cx="1178528" cy="369332"/>
          </a:xfrm>
          <a:prstGeom prst="rect">
            <a:avLst/>
          </a:prstGeom>
          <a:noFill/>
        </p:spPr>
        <p:txBody>
          <a:bodyPr wrap="none" rtlCol="0">
            <a:spAutoFit/>
          </a:bodyPr>
          <a:lstStyle/>
          <a:p>
            <a:r>
              <a:rPr lang="en-GB" dirty="0" smtClean="0">
                <a:latin typeface="Roboto Thin" pitchFamily="2" charset="0"/>
                <a:ea typeface="Roboto Thin" pitchFamily="2" charset="0"/>
              </a:rPr>
              <a:t>MongoDB</a:t>
            </a:r>
            <a:endParaRPr lang="en-US" dirty="0">
              <a:latin typeface="Roboto Thin" pitchFamily="2" charset="0"/>
              <a:ea typeface="Roboto Thin" pitchFamily="2" charset="0"/>
            </a:endParaRPr>
          </a:p>
        </p:txBody>
      </p:sp>
      <p:sp>
        <p:nvSpPr>
          <p:cNvPr id="8" name="TextBox 7"/>
          <p:cNvSpPr txBox="1"/>
          <p:nvPr/>
        </p:nvSpPr>
        <p:spPr>
          <a:xfrm>
            <a:off x="85788" y="2611411"/>
            <a:ext cx="930063" cy="369332"/>
          </a:xfrm>
          <a:prstGeom prst="rect">
            <a:avLst/>
          </a:prstGeom>
          <a:noFill/>
        </p:spPr>
        <p:txBody>
          <a:bodyPr wrap="none" rtlCol="0">
            <a:spAutoFit/>
          </a:bodyPr>
          <a:lstStyle/>
          <a:p>
            <a:r>
              <a:rPr lang="en-GB" dirty="0" smtClean="0">
                <a:latin typeface="Roboto Thin" pitchFamily="2" charset="0"/>
                <a:ea typeface="Roboto Thin" pitchFamily="2" charset="0"/>
              </a:rPr>
              <a:t>MSSQL</a:t>
            </a:r>
            <a:endParaRPr lang="en-US" dirty="0">
              <a:latin typeface="Roboto Thin" pitchFamily="2" charset="0"/>
              <a:ea typeface="Roboto Thin" pitchFamily="2" charset="0"/>
            </a:endParaRPr>
          </a:p>
        </p:txBody>
      </p:sp>
      <p:sp>
        <p:nvSpPr>
          <p:cNvPr id="9" name="TextBox 8"/>
          <p:cNvSpPr txBox="1"/>
          <p:nvPr/>
        </p:nvSpPr>
        <p:spPr>
          <a:xfrm>
            <a:off x="362771" y="3035443"/>
            <a:ext cx="902811" cy="369332"/>
          </a:xfrm>
          <a:prstGeom prst="rect">
            <a:avLst/>
          </a:prstGeom>
          <a:noFill/>
        </p:spPr>
        <p:txBody>
          <a:bodyPr wrap="none" rtlCol="0">
            <a:spAutoFit/>
          </a:bodyPr>
          <a:lstStyle/>
          <a:p>
            <a:r>
              <a:rPr lang="en-GB" dirty="0" smtClean="0">
                <a:latin typeface="Roboto Thin" pitchFamily="2" charset="0"/>
                <a:ea typeface="Roboto Thin" pitchFamily="2" charset="0"/>
              </a:rPr>
              <a:t>MySQL</a:t>
            </a:r>
            <a:endParaRPr lang="en-US" dirty="0">
              <a:latin typeface="Roboto Thin" pitchFamily="2" charset="0"/>
              <a:ea typeface="Roboto Thin" pitchFamily="2" charset="0"/>
            </a:endParaRPr>
          </a:p>
        </p:txBody>
      </p:sp>
      <p:sp>
        <p:nvSpPr>
          <p:cNvPr id="10" name="TextBox 9"/>
          <p:cNvSpPr txBox="1"/>
          <p:nvPr/>
        </p:nvSpPr>
        <p:spPr>
          <a:xfrm>
            <a:off x="1065224" y="3357016"/>
            <a:ext cx="819455" cy="369332"/>
          </a:xfrm>
          <a:prstGeom prst="rect">
            <a:avLst/>
          </a:prstGeom>
          <a:noFill/>
        </p:spPr>
        <p:txBody>
          <a:bodyPr wrap="none" rtlCol="0">
            <a:spAutoFit/>
          </a:bodyPr>
          <a:lstStyle/>
          <a:p>
            <a:r>
              <a:rPr lang="en-GB" dirty="0" smtClean="0">
                <a:latin typeface="Roboto Thin" pitchFamily="2" charset="0"/>
                <a:ea typeface="Roboto Thin" pitchFamily="2" charset="0"/>
              </a:rPr>
              <a:t>Oracle</a:t>
            </a:r>
            <a:endParaRPr lang="en-US" dirty="0">
              <a:latin typeface="Roboto Thin" pitchFamily="2" charset="0"/>
              <a:ea typeface="Roboto Thin" pitchFamily="2" charset="0"/>
            </a:endParaRPr>
          </a:p>
        </p:txBody>
      </p:sp>
      <p:sp>
        <p:nvSpPr>
          <p:cNvPr id="11" name="TextBox 10"/>
          <p:cNvSpPr txBox="1"/>
          <p:nvPr/>
        </p:nvSpPr>
        <p:spPr>
          <a:xfrm>
            <a:off x="2086897" y="3118162"/>
            <a:ext cx="1367682" cy="369332"/>
          </a:xfrm>
          <a:prstGeom prst="rect">
            <a:avLst/>
          </a:prstGeom>
          <a:noFill/>
        </p:spPr>
        <p:txBody>
          <a:bodyPr wrap="none" rtlCol="0">
            <a:spAutoFit/>
          </a:bodyPr>
          <a:lstStyle/>
          <a:p>
            <a:r>
              <a:rPr lang="en-GB" dirty="0" smtClean="0">
                <a:latin typeface="Roboto Thin" pitchFamily="2" charset="0"/>
                <a:ea typeface="Roboto Thin" pitchFamily="2" charset="0"/>
              </a:rPr>
              <a:t>PostgreSQL</a:t>
            </a:r>
            <a:endParaRPr lang="en-US" dirty="0">
              <a:latin typeface="Roboto Thin" pitchFamily="2" charset="0"/>
              <a:ea typeface="Roboto Thin" pitchFamily="2" charset="0"/>
            </a:endParaRPr>
          </a:p>
        </p:txBody>
      </p:sp>
      <p:sp>
        <p:nvSpPr>
          <p:cNvPr id="12" name="TextBox 11"/>
          <p:cNvSpPr txBox="1"/>
          <p:nvPr/>
        </p:nvSpPr>
        <p:spPr>
          <a:xfrm>
            <a:off x="2361761" y="2611411"/>
            <a:ext cx="1101584" cy="369332"/>
          </a:xfrm>
          <a:prstGeom prst="rect">
            <a:avLst/>
          </a:prstGeom>
          <a:noFill/>
        </p:spPr>
        <p:txBody>
          <a:bodyPr wrap="none" rtlCol="0">
            <a:spAutoFit/>
          </a:bodyPr>
          <a:lstStyle/>
          <a:p>
            <a:r>
              <a:rPr lang="en-GB" dirty="0" err="1" smtClean="0">
                <a:latin typeface="Roboto Thin" pitchFamily="2" charset="0"/>
                <a:ea typeface="Roboto Thin" pitchFamily="2" charset="0"/>
              </a:rPr>
              <a:t>RavenDB</a:t>
            </a:r>
            <a:endParaRPr lang="en-US" dirty="0">
              <a:latin typeface="Roboto Thin" pitchFamily="2" charset="0"/>
              <a:ea typeface="Roboto Thin" pitchFamily="2" charset="0"/>
            </a:endParaRPr>
          </a:p>
        </p:txBody>
      </p:sp>
      <p:sp>
        <p:nvSpPr>
          <p:cNvPr id="13" name="TextBox 12"/>
          <p:cNvSpPr txBox="1"/>
          <p:nvPr/>
        </p:nvSpPr>
        <p:spPr>
          <a:xfrm>
            <a:off x="2500132" y="2156814"/>
            <a:ext cx="742511" cy="369332"/>
          </a:xfrm>
          <a:prstGeom prst="rect">
            <a:avLst/>
          </a:prstGeom>
          <a:noFill/>
        </p:spPr>
        <p:txBody>
          <a:bodyPr wrap="none" rtlCol="0">
            <a:spAutoFit/>
          </a:bodyPr>
          <a:lstStyle/>
          <a:p>
            <a:r>
              <a:rPr lang="en-GB" dirty="0" err="1" smtClean="0">
                <a:latin typeface="Roboto Thin" pitchFamily="2" charset="0"/>
                <a:ea typeface="Roboto Thin" pitchFamily="2" charset="0"/>
              </a:rPr>
              <a:t>Redis</a:t>
            </a:r>
            <a:endParaRPr lang="en-US" dirty="0">
              <a:latin typeface="Roboto Thin" pitchFamily="2" charset="0"/>
              <a:ea typeface="Roboto Thin" pitchFamily="2" charset="0"/>
            </a:endParaRPr>
          </a:p>
        </p:txBody>
      </p:sp>
      <p:sp>
        <p:nvSpPr>
          <p:cNvPr id="14" name="TextBox 13"/>
          <p:cNvSpPr txBox="1"/>
          <p:nvPr/>
        </p:nvSpPr>
        <p:spPr>
          <a:xfrm>
            <a:off x="2184725" y="1660709"/>
            <a:ext cx="1273105" cy="369332"/>
          </a:xfrm>
          <a:prstGeom prst="rect">
            <a:avLst/>
          </a:prstGeom>
          <a:noFill/>
        </p:spPr>
        <p:txBody>
          <a:bodyPr wrap="none" rtlCol="0">
            <a:spAutoFit/>
          </a:bodyPr>
          <a:lstStyle/>
          <a:p>
            <a:r>
              <a:rPr lang="en-GB" dirty="0" err="1" smtClean="0">
                <a:latin typeface="Roboto Thin" pitchFamily="2" charset="0"/>
                <a:ea typeface="Roboto Thin" pitchFamily="2" charset="0"/>
              </a:rPr>
              <a:t>EventStore</a:t>
            </a:r>
            <a:endParaRPr lang="en-US" dirty="0">
              <a:latin typeface="Roboto Thin" pitchFamily="2" charset="0"/>
              <a:ea typeface="Roboto Thin" pitchFamily="2" charset="0"/>
            </a:endParaRPr>
          </a:p>
        </p:txBody>
      </p:sp>
      <p:pic>
        <p:nvPicPr>
          <p:cNvPr id="2052" name="Picture 4" descr="Image result for AP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5125" y="1744970"/>
            <a:ext cx="1562352" cy="156235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369171" y="1345308"/>
            <a:ext cx="1141659" cy="369332"/>
          </a:xfrm>
          <a:prstGeom prst="rect">
            <a:avLst/>
          </a:prstGeom>
          <a:noFill/>
        </p:spPr>
        <p:txBody>
          <a:bodyPr wrap="none" rtlCol="0">
            <a:spAutoFit/>
          </a:bodyPr>
          <a:lstStyle/>
          <a:p>
            <a:r>
              <a:rPr lang="en-GB" dirty="0" smtClean="0">
                <a:latin typeface="Roboto Thin" pitchFamily="2" charset="0"/>
                <a:ea typeface="Roboto Thin" pitchFamily="2" charset="0"/>
              </a:rPr>
              <a:t>AWS ECS</a:t>
            </a:r>
            <a:endParaRPr lang="en-US" dirty="0">
              <a:latin typeface="Roboto Thin" pitchFamily="2" charset="0"/>
              <a:ea typeface="Roboto Thin" pitchFamily="2" charset="0"/>
            </a:endParaRPr>
          </a:p>
        </p:txBody>
      </p:sp>
      <p:sp>
        <p:nvSpPr>
          <p:cNvPr id="17" name="TextBox 16"/>
          <p:cNvSpPr txBox="1"/>
          <p:nvPr/>
        </p:nvSpPr>
        <p:spPr>
          <a:xfrm>
            <a:off x="7804977" y="2114302"/>
            <a:ext cx="1370888" cy="369332"/>
          </a:xfrm>
          <a:prstGeom prst="rect">
            <a:avLst/>
          </a:prstGeom>
          <a:noFill/>
        </p:spPr>
        <p:txBody>
          <a:bodyPr wrap="none" rtlCol="0">
            <a:spAutoFit/>
          </a:bodyPr>
          <a:lstStyle/>
          <a:p>
            <a:r>
              <a:rPr lang="en-GB" dirty="0" smtClean="0">
                <a:latin typeface="Roboto Thin" pitchFamily="2" charset="0"/>
                <a:ea typeface="Roboto Thin" pitchFamily="2" charset="0"/>
              </a:rPr>
              <a:t>AWS Health</a:t>
            </a:r>
            <a:endParaRPr lang="en-US" dirty="0">
              <a:latin typeface="Roboto Thin" pitchFamily="2" charset="0"/>
              <a:ea typeface="Roboto Thin" pitchFamily="2" charset="0"/>
            </a:endParaRPr>
          </a:p>
        </p:txBody>
      </p:sp>
      <p:sp>
        <p:nvSpPr>
          <p:cNvPr id="18" name="TextBox 17"/>
          <p:cNvSpPr txBox="1"/>
          <p:nvPr/>
        </p:nvSpPr>
        <p:spPr>
          <a:xfrm>
            <a:off x="7721172" y="2675182"/>
            <a:ext cx="1197764" cy="369332"/>
          </a:xfrm>
          <a:prstGeom prst="rect">
            <a:avLst/>
          </a:prstGeom>
          <a:noFill/>
        </p:spPr>
        <p:txBody>
          <a:bodyPr wrap="none" rtlCol="0">
            <a:spAutoFit/>
          </a:bodyPr>
          <a:lstStyle/>
          <a:p>
            <a:r>
              <a:rPr lang="en-GB" dirty="0" err="1" smtClean="0">
                <a:latin typeface="Roboto Thin" pitchFamily="2" charset="0"/>
                <a:ea typeface="Roboto Thin" pitchFamily="2" charset="0"/>
              </a:rPr>
              <a:t>Cloudflare</a:t>
            </a:r>
            <a:endParaRPr lang="en-US" dirty="0">
              <a:latin typeface="Roboto Thin" pitchFamily="2" charset="0"/>
              <a:ea typeface="Roboto Thin" pitchFamily="2" charset="0"/>
            </a:endParaRPr>
          </a:p>
        </p:txBody>
      </p:sp>
      <p:sp>
        <p:nvSpPr>
          <p:cNvPr id="19" name="TextBox 18"/>
          <p:cNvSpPr txBox="1"/>
          <p:nvPr/>
        </p:nvSpPr>
        <p:spPr>
          <a:xfrm>
            <a:off x="8185644" y="3165168"/>
            <a:ext cx="1481496" cy="369332"/>
          </a:xfrm>
          <a:prstGeom prst="rect">
            <a:avLst/>
          </a:prstGeom>
          <a:noFill/>
        </p:spPr>
        <p:txBody>
          <a:bodyPr wrap="none" rtlCol="0">
            <a:spAutoFit/>
          </a:bodyPr>
          <a:lstStyle/>
          <a:p>
            <a:r>
              <a:rPr lang="en-GB" dirty="0" smtClean="0">
                <a:latin typeface="Roboto Thin" pitchFamily="2" charset="0"/>
                <a:ea typeface="Roboto Thin" pitchFamily="2" charset="0"/>
              </a:rPr>
              <a:t>Docker cloud</a:t>
            </a:r>
            <a:endParaRPr lang="en-US" dirty="0">
              <a:latin typeface="Roboto Thin" pitchFamily="2" charset="0"/>
              <a:ea typeface="Roboto Thin" pitchFamily="2" charset="0"/>
            </a:endParaRPr>
          </a:p>
        </p:txBody>
      </p:sp>
      <p:sp>
        <p:nvSpPr>
          <p:cNvPr id="20" name="TextBox 19"/>
          <p:cNvSpPr txBox="1"/>
          <p:nvPr/>
        </p:nvSpPr>
        <p:spPr>
          <a:xfrm>
            <a:off x="10059105" y="3034582"/>
            <a:ext cx="1316386" cy="369332"/>
          </a:xfrm>
          <a:prstGeom prst="rect">
            <a:avLst/>
          </a:prstGeom>
          <a:noFill/>
        </p:spPr>
        <p:txBody>
          <a:bodyPr wrap="none" rtlCol="0">
            <a:spAutoFit/>
          </a:bodyPr>
          <a:lstStyle/>
          <a:p>
            <a:r>
              <a:rPr lang="en-GB" dirty="0" smtClean="0">
                <a:latin typeface="Roboto Thin" pitchFamily="2" charset="0"/>
                <a:ea typeface="Roboto Thin" pitchFamily="2" charset="0"/>
              </a:rPr>
              <a:t>Docker hub</a:t>
            </a:r>
            <a:endParaRPr lang="en-US" dirty="0">
              <a:latin typeface="Roboto Thin" pitchFamily="2" charset="0"/>
              <a:ea typeface="Roboto Thin" pitchFamily="2" charset="0"/>
            </a:endParaRPr>
          </a:p>
        </p:txBody>
      </p:sp>
      <p:sp>
        <p:nvSpPr>
          <p:cNvPr id="21" name="TextBox 20"/>
          <p:cNvSpPr txBox="1"/>
          <p:nvPr/>
        </p:nvSpPr>
        <p:spPr>
          <a:xfrm>
            <a:off x="9889202" y="1550640"/>
            <a:ext cx="843501" cy="369332"/>
          </a:xfrm>
          <a:prstGeom prst="rect">
            <a:avLst/>
          </a:prstGeom>
          <a:noFill/>
        </p:spPr>
        <p:txBody>
          <a:bodyPr wrap="none" rtlCol="0">
            <a:spAutoFit/>
          </a:bodyPr>
          <a:lstStyle/>
          <a:p>
            <a:r>
              <a:rPr lang="en-GB" dirty="0" err="1" smtClean="0">
                <a:latin typeface="Roboto Thin" pitchFamily="2" charset="0"/>
                <a:ea typeface="Roboto Thin" pitchFamily="2" charset="0"/>
              </a:rPr>
              <a:t>Github</a:t>
            </a:r>
            <a:endParaRPr lang="en-US" dirty="0">
              <a:latin typeface="Roboto Thin" pitchFamily="2" charset="0"/>
              <a:ea typeface="Roboto Thin" pitchFamily="2" charset="0"/>
            </a:endParaRPr>
          </a:p>
        </p:txBody>
      </p:sp>
      <p:pic>
        <p:nvPicPr>
          <p:cNvPr id="2054" name="Picture 6" descr="Image result for message que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023" y="4506281"/>
            <a:ext cx="2309066" cy="123150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3748746" y="5019630"/>
            <a:ext cx="1181734" cy="369332"/>
          </a:xfrm>
          <a:prstGeom prst="rect">
            <a:avLst/>
          </a:prstGeom>
          <a:noFill/>
        </p:spPr>
        <p:txBody>
          <a:bodyPr wrap="none" rtlCol="0">
            <a:spAutoFit/>
          </a:bodyPr>
          <a:lstStyle/>
          <a:p>
            <a:r>
              <a:rPr lang="en-GB" dirty="0" err="1" smtClean="0">
                <a:latin typeface="Roboto Thin" pitchFamily="2" charset="0"/>
                <a:ea typeface="Roboto Thin" pitchFamily="2" charset="0"/>
              </a:rPr>
              <a:t>RabbitMQ</a:t>
            </a:r>
            <a:endParaRPr lang="en-US" dirty="0">
              <a:latin typeface="Roboto Thin" pitchFamily="2" charset="0"/>
              <a:ea typeface="Roboto Thin" pitchFamily="2" charset="0"/>
            </a:endParaRPr>
          </a:p>
        </p:txBody>
      </p:sp>
      <p:sp>
        <p:nvSpPr>
          <p:cNvPr id="25" name="TextBox 24"/>
          <p:cNvSpPr txBox="1"/>
          <p:nvPr/>
        </p:nvSpPr>
        <p:spPr>
          <a:xfrm>
            <a:off x="4124195" y="4154568"/>
            <a:ext cx="755335" cy="369332"/>
          </a:xfrm>
          <a:prstGeom prst="rect">
            <a:avLst/>
          </a:prstGeom>
          <a:noFill/>
        </p:spPr>
        <p:txBody>
          <a:bodyPr wrap="none" rtlCol="0">
            <a:spAutoFit/>
          </a:bodyPr>
          <a:lstStyle/>
          <a:p>
            <a:r>
              <a:rPr lang="en-GB" dirty="0" smtClean="0">
                <a:latin typeface="Roboto Thin" pitchFamily="2" charset="0"/>
                <a:ea typeface="Roboto Thin" pitchFamily="2" charset="0"/>
              </a:rPr>
              <a:t>Kafka</a:t>
            </a:r>
            <a:endParaRPr lang="en-US" dirty="0">
              <a:latin typeface="Roboto Thin" pitchFamily="2" charset="0"/>
              <a:ea typeface="Roboto Thin" pitchFamily="2" charset="0"/>
            </a:endParaRPr>
          </a:p>
        </p:txBody>
      </p:sp>
      <p:sp>
        <p:nvSpPr>
          <p:cNvPr id="26" name="TextBox 25"/>
          <p:cNvSpPr txBox="1"/>
          <p:nvPr/>
        </p:nvSpPr>
        <p:spPr>
          <a:xfrm>
            <a:off x="5208153" y="3969902"/>
            <a:ext cx="1454244" cy="369332"/>
          </a:xfrm>
          <a:prstGeom prst="rect">
            <a:avLst/>
          </a:prstGeom>
          <a:noFill/>
        </p:spPr>
        <p:txBody>
          <a:bodyPr wrap="none" rtlCol="0">
            <a:spAutoFit/>
          </a:bodyPr>
          <a:lstStyle/>
          <a:p>
            <a:r>
              <a:rPr lang="en-GB" dirty="0" err="1" smtClean="0">
                <a:latin typeface="Roboto Thin" pitchFamily="2" charset="0"/>
                <a:ea typeface="Roboto Thin" pitchFamily="2" charset="0"/>
              </a:rPr>
              <a:t>NServiceBus</a:t>
            </a:r>
            <a:endParaRPr lang="en-US" dirty="0">
              <a:latin typeface="Roboto Thin" pitchFamily="2" charset="0"/>
              <a:ea typeface="Roboto Thin" pitchFamily="2" charset="0"/>
            </a:endParaRPr>
          </a:p>
        </p:txBody>
      </p:sp>
    </p:spTree>
    <p:extLst>
      <p:ext uri="{BB962C8B-B14F-4D97-AF65-F5344CB8AC3E}">
        <p14:creationId xmlns:p14="http://schemas.microsoft.com/office/powerpoint/2010/main" val="21681275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468910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TWO EXPORTERS THAT WE WILL NEED</a:t>
            </a:r>
            <a:endParaRPr lang="en-US" sz="2000" dirty="0">
              <a:solidFill>
                <a:schemeClr val="bg1"/>
              </a:solidFill>
              <a:latin typeface="Roboto Thin" pitchFamily="2" charset="0"/>
              <a:ea typeface="Roboto Thin" pitchFamily="2" charset="0"/>
            </a:endParaRPr>
          </a:p>
        </p:txBody>
      </p:sp>
      <p:pic>
        <p:nvPicPr>
          <p:cNvPr id="6" name="Picture 5"/>
          <p:cNvPicPr>
            <a:picLocks noChangeAspect="1"/>
          </p:cNvPicPr>
          <p:nvPr/>
        </p:nvPicPr>
        <p:blipFill>
          <a:blip r:embed="rId3"/>
          <a:stretch>
            <a:fillRect/>
          </a:stretch>
        </p:blipFill>
        <p:spPr>
          <a:xfrm>
            <a:off x="5424007" y="1797166"/>
            <a:ext cx="6343905" cy="3959690"/>
          </a:xfrm>
          <a:prstGeom prst="rect">
            <a:avLst/>
          </a:prstGeom>
        </p:spPr>
      </p:pic>
      <p:pic>
        <p:nvPicPr>
          <p:cNvPr id="4098" name="Picture 2" descr="Image result for take my money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3" y="2438748"/>
            <a:ext cx="47244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43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5556329"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INSTRUMENTING OUR DOTNET CORE WEB API</a:t>
            </a:r>
            <a:endParaRPr lang="en-US" sz="2000" dirty="0">
              <a:solidFill>
                <a:schemeClr val="bg1"/>
              </a:solidFill>
              <a:latin typeface="Roboto Thin" pitchFamily="2" charset="0"/>
              <a:ea typeface="Roboto Thin" pitchFamily="2" charset="0"/>
            </a:endParaRPr>
          </a:p>
        </p:txBody>
      </p:sp>
      <p:sp>
        <p:nvSpPr>
          <p:cNvPr id="3" name="Rectangle 2"/>
          <p:cNvSpPr/>
          <p:nvPr/>
        </p:nvSpPr>
        <p:spPr>
          <a:xfrm>
            <a:off x="377928" y="1335007"/>
            <a:ext cx="4762842" cy="369332"/>
          </a:xfrm>
          <a:prstGeom prst="rect">
            <a:avLst/>
          </a:prstGeom>
        </p:spPr>
        <p:txBody>
          <a:bodyPr wrap="none">
            <a:spAutoFit/>
          </a:bodyPr>
          <a:lstStyle/>
          <a:p>
            <a:r>
              <a:rPr lang="en-US" dirty="0">
                <a:solidFill>
                  <a:srgbClr val="6A737D"/>
                </a:solidFill>
                <a:latin typeface="-apple-system"/>
              </a:rPr>
              <a:t>Install-Package </a:t>
            </a:r>
            <a:r>
              <a:rPr lang="en-US" dirty="0" err="1">
                <a:solidFill>
                  <a:srgbClr val="6A737D"/>
                </a:solidFill>
                <a:latin typeface="-apple-system"/>
              </a:rPr>
              <a:t>prometheus-net.AspNetCore</a:t>
            </a:r>
            <a:endParaRPr lang="en-US" dirty="0"/>
          </a:p>
        </p:txBody>
      </p:sp>
      <p:sp>
        <p:nvSpPr>
          <p:cNvPr id="15" name="Rectangle 2"/>
          <p:cNvSpPr>
            <a:spLocks noChangeArrowheads="1"/>
          </p:cNvSpPr>
          <p:nvPr/>
        </p:nvSpPr>
        <p:spPr bwMode="auto">
          <a:xfrm>
            <a:off x="377928" y="2136617"/>
            <a:ext cx="10065576" cy="4462760"/>
          </a:xfrm>
          <a:prstGeom prst="rect">
            <a:avLst/>
          </a:prstGeom>
          <a:noFill/>
          <a:ln>
            <a:noFill/>
          </a:ln>
          <a:effec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D73A49"/>
                </a:solidFill>
                <a:effectLst/>
                <a:latin typeface="Courier New" panose="02070309020205020404" pitchFamily="49" charset="0"/>
                <a:cs typeface="Courier New" panose="02070309020205020404" pitchFamily="49" charset="0"/>
              </a:rPr>
              <a:t>var</a:t>
            </a:r>
            <a:r>
              <a:rPr kumimoji="0" lang="en-US" altLang="en-US" sz="1400" b="0" i="0" u="none" strike="noStrike" cap="none" normalizeH="0" baseline="0" dirty="0" smtClean="0">
                <a:ln>
                  <a:noFill/>
                </a:ln>
                <a:solidFill>
                  <a:srgbClr val="24292E"/>
                </a:solidFill>
                <a:effectLst/>
                <a:latin typeface="Courier New" panose="02070309020205020404" pitchFamily="49" charset="0"/>
                <a:cs typeface="Courier New" panose="02070309020205020404" pitchFamily="49" charset="0"/>
              </a:rPr>
              <a:t> counter </a:t>
            </a:r>
            <a:r>
              <a:rPr kumimoji="0" lang="en-US" altLang="en-US" sz="1400" b="0" i="0" u="none" strike="noStrike" cap="none" normalizeH="0" baseline="0" dirty="0" smtClean="0">
                <a:ln>
                  <a:noFill/>
                </a:ln>
                <a:solidFill>
                  <a:srgbClr val="D73A49"/>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24292E"/>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24292E"/>
                </a:solidFill>
                <a:effectLst/>
                <a:latin typeface="Courier New" panose="02070309020205020404" pitchFamily="49" charset="0"/>
                <a:cs typeface="Courier New" panose="02070309020205020404" pitchFamily="49" charset="0"/>
              </a:rPr>
              <a:t>Metrics.</a:t>
            </a:r>
            <a:r>
              <a:rPr kumimoji="0" lang="en-US" altLang="en-US" sz="1400" b="0" i="0" u="none" strike="noStrike" cap="none" normalizeH="0" baseline="0" dirty="0" err="1" smtClean="0">
                <a:ln>
                  <a:noFill/>
                </a:ln>
                <a:solidFill>
                  <a:srgbClr val="6F42C1"/>
                </a:solidFill>
                <a:effectLst/>
                <a:latin typeface="Courier New" panose="02070309020205020404" pitchFamily="49" charset="0"/>
                <a:cs typeface="Courier New" panose="02070309020205020404" pitchFamily="49" charset="0"/>
              </a:rPr>
              <a:t>CreateCounter</a:t>
            </a:r>
            <a:r>
              <a:rPr kumimoji="0" lang="en-US" altLang="en-US" sz="1400" b="0" i="0" u="none" strike="noStrike" cap="none" normalizeH="0" baseline="0" dirty="0" smtClean="0">
                <a:ln>
                  <a:noFill/>
                </a:ln>
                <a:solidFill>
                  <a:srgbClr val="24292E"/>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32F6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32F62"/>
                </a:solidFill>
                <a:effectLst/>
                <a:latin typeface="Courier New" panose="02070309020205020404" pitchFamily="49" charset="0"/>
                <a:cs typeface="Courier New" panose="02070309020205020404" pitchFamily="49" charset="0"/>
              </a:rPr>
              <a:t>myCounter</a:t>
            </a:r>
            <a:r>
              <a:rPr kumimoji="0" lang="en-US" altLang="en-US" sz="1400" b="0" i="0" u="none" strike="noStrike" cap="none" normalizeH="0" baseline="0" dirty="0" smtClean="0">
                <a:ln>
                  <a:noFill/>
                </a:ln>
                <a:solidFill>
                  <a:srgbClr val="032F62"/>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24292E"/>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32F62"/>
                </a:solidFill>
                <a:effectLst/>
                <a:latin typeface="Courier New" panose="02070309020205020404" pitchFamily="49" charset="0"/>
                <a:cs typeface="Courier New" panose="02070309020205020404" pitchFamily="49" charset="0"/>
              </a:rPr>
              <a:t>"some help about this"</a:t>
            </a:r>
            <a:r>
              <a:rPr kumimoji="0" lang="en-US" altLang="en-US" sz="1400" b="0" i="0" u="none" strike="noStrike" cap="none" normalizeH="0" baseline="0" dirty="0" smtClean="0">
                <a:ln>
                  <a:noFill/>
                </a:ln>
                <a:solidFill>
                  <a:srgbClr val="24292E"/>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24292E"/>
                </a:solidFill>
                <a:effectLst/>
                <a:latin typeface="Courier New" panose="02070309020205020404" pitchFamily="49" charset="0"/>
                <a:cs typeface="Courier New" panose="02070309020205020404" pitchFamily="49" charset="0"/>
              </a:rPr>
              <a:t>counter.</a:t>
            </a:r>
            <a:r>
              <a:rPr kumimoji="0" lang="en-US" altLang="en-US" sz="1400" b="0" i="0" u="none" strike="noStrike" cap="none" normalizeH="0" baseline="0" dirty="0" err="1" smtClean="0">
                <a:ln>
                  <a:noFill/>
                </a:ln>
                <a:solidFill>
                  <a:srgbClr val="6F42C1"/>
                </a:solidFill>
                <a:effectLst/>
                <a:latin typeface="Courier New" panose="02070309020205020404" pitchFamily="49" charset="0"/>
                <a:cs typeface="Courier New" panose="02070309020205020404" pitchFamily="49" charset="0"/>
              </a:rPr>
              <a:t>Inc</a:t>
            </a:r>
            <a:r>
              <a:rPr kumimoji="0" lang="en-US" altLang="en-US" sz="1400" b="0" i="0" u="none" strike="noStrike" cap="none" normalizeH="0" baseline="0" dirty="0" smtClean="0">
                <a:ln>
                  <a:noFill/>
                </a:ln>
                <a:solidFill>
                  <a:srgbClr val="24292E"/>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5CC5"/>
                </a:solidFill>
                <a:effectLst/>
                <a:latin typeface="Courier New" panose="02070309020205020404" pitchFamily="49" charset="0"/>
                <a:cs typeface="Courier New" panose="02070309020205020404" pitchFamily="49" charset="0"/>
              </a:rPr>
              <a:t>5.5</a:t>
            </a:r>
            <a:r>
              <a:rPr kumimoji="0" lang="en-US" altLang="en-US" sz="1400" b="0" i="0" u="none" strike="noStrike" cap="none" normalizeH="0" baseline="0" dirty="0" smtClean="0">
                <a:ln>
                  <a:noFill/>
                </a:ln>
                <a:solidFill>
                  <a:srgbClr val="24292E"/>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4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400" dirty="0" err="1">
                <a:solidFill>
                  <a:srgbClr val="D73A49"/>
                </a:solidFill>
                <a:latin typeface="Courier New" panose="02070309020205020404" pitchFamily="49" charset="0"/>
                <a:cs typeface="Courier New" panose="02070309020205020404" pitchFamily="49" charset="0"/>
              </a:rPr>
              <a:t>var</a:t>
            </a:r>
            <a:r>
              <a:rPr lang="en-US" altLang="en-US" sz="1400" dirty="0">
                <a:solidFill>
                  <a:srgbClr val="24292E"/>
                </a:solidFill>
                <a:latin typeface="Courier New" panose="02070309020205020404" pitchFamily="49" charset="0"/>
                <a:cs typeface="Courier New" panose="02070309020205020404" pitchFamily="49" charset="0"/>
              </a:rPr>
              <a:t> gauge </a:t>
            </a:r>
            <a:r>
              <a:rPr lang="en-US" altLang="en-US" sz="1400" dirty="0">
                <a:solidFill>
                  <a:srgbClr val="D73A49"/>
                </a:solidFill>
                <a:latin typeface="Courier New" panose="02070309020205020404" pitchFamily="49" charset="0"/>
                <a:cs typeface="Courier New" panose="02070309020205020404" pitchFamily="49" charset="0"/>
              </a:rPr>
              <a:t>=</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err="1">
                <a:solidFill>
                  <a:srgbClr val="24292E"/>
                </a:solidFill>
                <a:latin typeface="Courier New" panose="02070309020205020404" pitchFamily="49" charset="0"/>
                <a:cs typeface="Courier New" panose="02070309020205020404" pitchFamily="49" charset="0"/>
              </a:rPr>
              <a:t>Metrics.</a:t>
            </a:r>
            <a:r>
              <a:rPr lang="en-US" altLang="en-US" sz="1400" dirty="0" err="1">
                <a:solidFill>
                  <a:srgbClr val="6F42C1"/>
                </a:solidFill>
                <a:latin typeface="Courier New" panose="02070309020205020404" pitchFamily="49" charset="0"/>
                <a:cs typeface="Courier New" panose="02070309020205020404" pitchFamily="49" charset="0"/>
              </a:rPr>
              <a:t>CreateGauge</a:t>
            </a:r>
            <a:r>
              <a:rPr lang="en-US" altLang="en-US" sz="1400" dirty="0">
                <a:solidFill>
                  <a:srgbClr val="24292E"/>
                </a:solidFill>
                <a:latin typeface="Courier New" panose="02070309020205020404" pitchFamily="49" charset="0"/>
                <a:cs typeface="Courier New" panose="02070309020205020404" pitchFamily="49" charset="0"/>
              </a:rPr>
              <a:t>(</a:t>
            </a:r>
            <a:r>
              <a:rPr lang="en-US" altLang="en-US" sz="1400" dirty="0">
                <a:solidFill>
                  <a:srgbClr val="032F62"/>
                </a:solidFill>
                <a:latin typeface="Courier New" panose="02070309020205020404" pitchFamily="49" charset="0"/>
                <a:cs typeface="Courier New" panose="02070309020205020404" pitchFamily="49" charset="0"/>
              </a:rPr>
              <a:t>"gauge"</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032F62"/>
                </a:solidFill>
                <a:latin typeface="Courier New" panose="02070309020205020404" pitchFamily="49" charset="0"/>
                <a:cs typeface="Courier New" panose="02070309020205020404" pitchFamily="49" charset="0"/>
              </a:rPr>
              <a:t>"help text"</a:t>
            </a:r>
            <a:r>
              <a:rPr lang="en-US" altLang="en-US" sz="1400" dirty="0">
                <a:solidFill>
                  <a:srgbClr val="24292E"/>
                </a:solidFill>
                <a:latin typeface="Courier New" panose="02070309020205020404" pitchFamily="49" charset="0"/>
                <a:cs typeface="Courier New" panose="02070309020205020404" pitchFamily="49" charset="0"/>
              </a:rPr>
              <a:t>); </a:t>
            </a:r>
            <a:endParaRPr lang="en-US" altLang="en-US" sz="1400" dirty="0" smtClean="0">
              <a:solidFill>
                <a:srgbClr val="24292E"/>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400" dirty="0" err="1" smtClean="0">
                <a:solidFill>
                  <a:srgbClr val="24292E"/>
                </a:solidFill>
                <a:latin typeface="Courier New" panose="02070309020205020404" pitchFamily="49" charset="0"/>
                <a:cs typeface="Courier New" panose="02070309020205020404" pitchFamily="49" charset="0"/>
              </a:rPr>
              <a:t>gauge.</a:t>
            </a:r>
            <a:r>
              <a:rPr lang="en-US" altLang="en-US" sz="1400" dirty="0" err="1" smtClean="0">
                <a:solidFill>
                  <a:srgbClr val="6F42C1"/>
                </a:solidFill>
                <a:latin typeface="Courier New" panose="02070309020205020404" pitchFamily="49" charset="0"/>
                <a:cs typeface="Courier New" panose="02070309020205020404" pitchFamily="49" charset="0"/>
              </a:rPr>
              <a:t>Inc</a:t>
            </a:r>
            <a:r>
              <a:rPr lang="en-US" altLang="en-US" sz="1400" dirty="0" smtClean="0">
                <a:solidFill>
                  <a:srgbClr val="24292E"/>
                </a:solidFill>
                <a:latin typeface="Courier New" panose="02070309020205020404" pitchFamily="49" charset="0"/>
                <a:cs typeface="Courier New" panose="02070309020205020404" pitchFamily="49" charset="0"/>
              </a:rPr>
              <a:t>(</a:t>
            </a:r>
            <a:r>
              <a:rPr lang="en-US" altLang="en-US" sz="1400" dirty="0" smtClean="0">
                <a:solidFill>
                  <a:srgbClr val="005CC5"/>
                </a:solidFill>
                <a:latin typeface="Courier New" panose="02070309020205020404" pitchFamily="49" charset="0"/>
                <a:cs typeface="Courier New" panose="02070309020205020404" pitchFamily="49" charset="0"/>
              </a:rPr>
              <a:t>3.4</a:t>
            </a:r>
            <a:r>
              <a:rPr lang="en-US" altLang="en-US" sz="1400" dirty="0">
                <a:solidFill>
                  <a:srgbClr val="24292E"/>
                </a:solidFill>
                <a:latin typeface="Courier New" panose="02070309020205020404" pitchFamily="49" charset="0"/>
                <a:cs typeface="Courier New" panose="02070309020205020404" pitchFamily="49" charset="0"/>
              </a:rPr>
              <a:t>); </a:t>
            </a:r>
            <a:endParaRPr lang="en-US" altLang="en-US" sz="1400" dirty="0" smtClean="0">
              <a:solidFill>
                <a:srgbClr val="24292E"/>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400" dirty="0" err="1" smtClean="0">
                <a:solidFill>
                  <a:srgbClr val="24292E"/>
                </a:solidFill>
                <a:latin typeface="Courier New" panose="02070309020205020404" pitchFamily="49" charset="0"/>
                <a:cs typeface="Courier New" panose="02070309020205020404" pitchFamily="49" charset="0"/>
              </a:rPr>
              <a:t>gauge.</a:t>
            </a:r>
            <a:r>
              <a:rPr lang="en-US" altLang="en-US" sz="1400" dirty="0" err="1" smtClean="0">
                <a:solidFill>
                  <a:srgbClr val="6F42C1"/>
                </a:solidFill>
                <a:latin typeface="Courier New" panose="02070309020205020404" pitchFamily="49" charset="0"/>
                <a:cs typeface="Courier New" panose="02070309020205020404" pitchFamily="49" charset="0"/>
              </a:rPr>
              <a:t>Dec</a:t>
            </a:r>
            <a:r>
              <a:rPr lang="en-US" altLang="en-US" sz="1400" dirty="0" smtClean="0">
                <a:solidFill>
                  <a:srgbClr val="24292E"/>
                </a:solidFill>
                <a:latin typeface="Courier New" panose="02070309020205020404" pitchFamily="49" charset="0"/>
                <a:cs typeface="Courier New" panose="02070309020205020404" pitchFamily="49" charset="0"/>
              </a:rPr>
              <a:t>(</a:t>
            </a:r>
            <a:r>
              <a:rPr lang="en-US" altLang="en-US" sz="1400" dirty="0" smtClean="0">
                <a:solidFill>
                  <a:srgbClr val="005CC5"/>
                </a:solidFill>
                <a:latin typeface="Courier New" panose="02070309020205020404" pitchFamily="49" charset="0"/>
                <a:cs typeface="Courier New" panose="02070309020205020404" pitchFamily="49" charset="0"/>
              </a:rPr>
              <a:t>2.1</a:t>
            </a:r>
            <a:r>
              <a:rPr lang="en-US" altLang="en-US" sz="1400" dirty="0">
                <a:solidFill>
                  <a:srgbClr val="24292E"/>
                </a:solidFill>
                <a:latin typeface="Courier New" panose="02070309020205020404" pitchFamily="49" charset="0"/>
                <a:cs typeface="Courier New" panose="02070309020205020404" pitchFamily="49" charset="0"/>
              </a:rPr>
              <a:t>); </a:t>
            </a:r>
            <a:endParaRPr lang="en-US" altLang="en-US" sz="1400" dirty="0" smtClean="0">
              <a:solidFill>
                <a:srgbClr val="24292E"/>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400" dirty="0" err="1" smtClean="0">
                <a:solidFill>
                  <a:srgbClr val="24292E"/>
                </a:solidFill>
                <a:latin typeface="Courier New" panose="02070309020205020404" pitchFamily="49" charset="0"/>
                <a:cs typeface="Courier New" panose="02070309020205020404" pitchFamily="49" charset="0"/>
              </a:rPr>
              <a:t>gauge.</a:t>
            </a:r>
            <a:r>
              <a:rPr lang="en-US" altLang="en-US" sz="1400" dirty="0" err="1" smtClean="0">
                <a:solidFill>
                  <a:srgbClr val="6F42C1"/>
                </a:solidFill>
                <a:latin typeface="Courier New" panose="02070309020205020404" pitchFamily="49" charset="0"/>
                <a:cs typeface="Courier New" panose="02070309020205020404" pitchFamily="49" charset="0"/>
              </a:rPr>
              <a:t>Set</a:t>
            </a:r>
            <a:r>
              <a:rPr lang="en-US" altLang="en-US" sz="1400" dirty="0" smtClean="0">
                <a:solidFill>
                  <a:srgbClr val="24292E"/>
                </a:solidFill>
                <a:latin typeface="Courier New" panose="02070309020205020404" pitchFamily="49" charset="0"/>
                <a:cs typeface="Courier New" panose="02070309020205020404" pitchFamily="49" charset="0"/>
              </a:rPr>
              <a:t>(</a:t>
            </a:r>
            <a:r>
              <a:rPr lang="en-US" altLang="en-US" sz="1400" dirty="0" smtClean="0">
                <a:solidFill>
                  <a:srgbClr val="005CC5"/>
                </a:solidFill>
                <a:latin typeface="Courier New" panose="02070309020205020404" pitchFamily="49" charset="0"/>
                <a:cs typeface="Courier New" panose="02070309020205020404" pitchFamily="49" charset="0"/>
              </a:rPr>
              <a:t>5.3</a:t>
            </a:r>
            <a:r>
              <a:rPr lang="en-US" altLang="en-US" sz="1400" dirty="0">
                <a:solidFill>
                  <a:srgbClr val="24292E"/>
                </a:solidFill>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 </a:t>
            </a:r>
            <a:endParaRPr lang="en-US" altLang="en-US" sz="1400" dirty="0" smtClean="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4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4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400" dirty="0" err="1">
                <a:solidFill>
                  <a:srgbClr val="D73A49"/>
                </a:solidFill>
                <a:latin typeface="Courier New" panose="02070309020205020404" pitchFamily="49" charset="0"/>
                <a:cs typeface="Courier New" panose="02070309020205020404" pitchFamily="49" charset="0"/>
              </a:rPr>
              <a:t>var</a:t>
            </a:r>
            <a:r>
              <a:rPr lang="en-US" altLang="en-US" sz="1400" dirty="0">
                <a:solidFill>
                  <a:srgbClr val="24292E"/>
                </a:solidFill>
                <a:latin typeface="Courier New" panose="02070309020205020404" pitchFamily="49" charset="0"/>
                <a:cs typeface="Courier New" panose="02070309020205020404" pitchFamily="49" charset="0"/>
              </a:rPr>
              <a:t> summary </a:t>
            </a:r>
            <a:r>
              <a:rPr lang="en-US" altLang="en-US" sz="1400" dirty="0">
                <a:solidFill>
                  <a:srgbClr val="D73A49"/>
                </a:solidFill>
                <a:latin typeface="Courier New" panose="02070309020205020404" pitchFamily="49" charset="0"/>
                <a:cs typeface="Courier New" panose="02070309020205020404" pitchFamily="49" charset="0"/>
              </a:rPr>
              <a:t>=</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err="1">
                <a:solidFill>
                  <a:srgbClr val="24292E"/>
                </a:solidFill>
                <a:latin typeface="Courier New" panose="02070309020205020404" pitchFamily="49" charset="0"/>
                <a:cs typeface="Courier New" panose="02070309020205020404" pitchFamily="49" charset="0"/>
              </a:rPr>
              <a:t>Metrics.</a:t>
            </a:r>
            <a:r>
              <a:rPr lang="en-US" altLang="en-US" sz="1400" dirty="0" err="1">
                <a:solidFill>
                  <a:srgbClr val="6F42C1"/>
                </a:solidFill>
                <a:latin typeface="Courier New" panose="02070309020205020404" pitchFamily="49" charset="0"/>
                <a:cs typeface="Courier New" panose="02070309020205020404" pitchFamily="49" charset="0"/>
              </a:rPr>
              <a:t>CreateSummary</a:t>
            </a:r>
            <a:r>
              <a:rPr lang="en-US" altLang="en-US" sz="1400" dirty="0">
                <a:solidFill>
                  <a:srgbClr val="24292E"/>
                </a:solidFill>
                <a:latin typeface="Courier New" panose="02070309020205020404" pitchFamily="49" charset="0"/>
                <a:cs typeface="Courier New" panose="02070309020205020404" pitchFamily="49" charset="0"/>
              </a:rPr>
              <a:t>(</a:t>
            </a:r>
            <a:r>
              <a:rPr lang="en-US" altLang="en-US" sz="1400" dirty="0">
                <a:solidFill>
                  <a:srgbClr val="032F62"/>
                </a:solidFill>
                <a:latin typeface="Courier New" panose="02070309020205020404" pitchFamily="49" charset="0"/>
                <a:cs typeface="Courier New" panose="02070309020205020404" pitchFamily="49" charset="0"/>
              </a:rPr>
              <a:t>"</a:t>
            </a:r>
            <a:r>
              <a:rPr lang="en-US" altLang="en-US" sz="1400" dirty="0" err="1">
                <a:solidFill>
                  <a:srgbClr val="032F62"/>
                </a:solidFill>
                <a:latin typeface="Courier New" panose="02070309020205020404" pitchFamily="49" charset="0"/>
                <a:cs typeface="Courier New" panose="02070309020205020404" pitchFamily="49" charset="0"/>
              </a:rPr>
              <a:t>mySummary</a:t>
            </a:r>
            <a:r>
              <a:rPr lang="en-US" altLang="en-US" sz="1400" dirty="0">
                <a:solidFill>
                  <a:srgbClr val="032F62"/>
                </a:solidFill>
                <a:latin typeface="Courier New" panose="02070309020205020404" pitchFamily="49" charset="0"/>
                <a:cs typeface="Courier New" panose="02070309020205020404" pitchFamily="49" charset="0"/>
              </a:rPr>
              <a:t>"</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032F62"/>
                </a:solidFill>
                <a:latin typeface="Courier New" panose="02070309020205020404" pitchFamily="49" charset="0"/>
                <a:cs typeface="Courier New" panose="02070309020205020404" pitchFamily="49" charset="0"/>
              </a:rPr>
              <a:t>"help text"</a:t>
            </a:r>
            <a:r>
              <a:rPr lang="en-US" altLang="en-US" sz="1400" dirty="0">
                <a:solidFill>
                  <a:srgbClr val="24292E"/>
                </a:solidFill>
                <a:latin typeface="Courier New" panose="02070309020205020404" pitchFamily="49" charset="0"/>
                <a:cs typeface="Courier New" panose="02070309020205020404" pitchFamily="49" charset="0"/>
              </a:rPr>
              <a:t>); </a:t>
            </a:r>
            <a:endParaRPr lang="en-US" altLang="en-US" sz="1400" dirty="0" smtClean="0">
              <a:solidFill>
                <a:srgbClr val="24292E"/>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400" dirty="0" err="1" smtClean="0">
                <a:solidFill>
                  <a:srgbClr val="24292E"/>
                </a:solidFill>
                <a:latin typeface="Courier New" panose="02070309020205020404" pitchFamily="49" charset="0"/>
                <a:cs typeface="Courier New" panose="02070309020205020404" pitchFamily="49" charset="0"/>
              </a:rPr>
              <a:t>summary.</a:t>
            </a:r>
            <a:r>
              <a:rPr lang="en-US" altLang="en-US" sz="1400" dirty="0" err="1" smtClean="0">
                <a:solidFill>
                  <a:srgbClr val="6F42C1"/>
                </a:solidFill>
                <a:latin typeface="Courier New" panose="02070309020205020404" pitchFamily="49" charset="0"/>
                <a:cs typeface="Courier New" panose="02070309020205020404" pitchFamily="49" charset="0"/>
              </a:rPr>
              <a:t>Observe</a:t>
            </a:r>
            <a:r>
              <a:rPr lang="en-US" altLang="en-US" sz="1400" dirty="0" smtClean="0">
                <a:solidFill>
                  <a:srgbClr val="24292E"/>
                </a:solidFill>
                <a:latin typeface="Courier New" panose="02070309020205020404" pitchFamily="49" charset="0"/>
                <a:cs typeface="Courier New" panose="02070309020205020404" pitchFamily="49" charset="0"/>
              </a:rPr>
              <a:t>(</a:t>
            </a:r>
            <a:r>
              <a:rPr lang="en-US" altLang="en-US" sz="1400" dirty="0" smtClean="0">
                <a:solidFill>
                  <a:srgbClr val="005CC5"/>
                </a:solidFill>
                <a:latin typeface="Courier New" panose="02070309020205020404" pitchFamily="49" charset="0"/>
                <a:cs typeface="Courier New" panose="02070309020205020404" pitchFamily="49" charset="0"/>
              </a:rPr>
              <a:t>5.3</a:t>
            </a:r>
            <a:r>
              <a:rPr lang="en-US" altLang="en-US" sz="1400" dirty="0">
                <a:solidFill>
                  <a:srgbClr val="24292E"/>
                </a:solidFill>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 </a:t>
            </a:r>
            <a:endParaRPr lang="en-US" altLang="en-US" sz="1400" dirty="0" smtClean="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400" dirty="0" smtClean="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400" dirty="0" smtClean="0">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400" dirty="0" err="1">
                <a:solidFill>
                  <a:srgbClr val="D73A49"/>
                </a:solidFill>
                <a:latin typeface="Courier New" panose="02070309020205020404" pitchFamily="49" charset="0"/>
                <a:cs typeface="Courier New" panose="02070309020205020404" pitchFamily="49" charset="0"/>
              </a:rPr>
              <a:t>var</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err="1">
                <a:solidFill>
                  <a:srgbClr val="24292E"/>
                </a:solidFill>
                <a:latin typeface="Courier New" panose="02070309020205020404" pitchFamily="49" charset="0"/>
                <a:cs typeface="Courier New" panose="02070309020205020404" pitchFamily="49" charset="0"/>
              </a:rPr>
              <a:t>hist</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D73A49"/>
                </a:solidFill>
                <a:latin typeface="Courier New" panose="02070309020205020404" pitchFamily="49" charset="0"/>
                <a:cs typeface="Courier New" panose="02070309020205020404" pitchFamily="49" charset="0"/>
              </a:rPr>
              <a:t>=</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err="1">
                <a:solidFill>
                  <a:srgbClr val="24292E"/>
                </a:solidFill>
                <a:latin typeface="Courier New" panose="02070309020205020404" pitchFamily="49" charset="0"/>
                <a:cs typeface="Courier New" panose="02070309020205020404" pitchFamily="49" charset="0"/>
              </a:rPr>
              <a:t>Metrics.</a:t>
            </a:r>
            <a:r>
              <a:rPr lang="en-US" altLang="en-US" sz="1400" dirty="0" err="1">
                <a:solidFill>
                  <a:srgbClr val="6F42C1"/>
                </a:solidFill>
                <a:latin typeface="Courier New" panose="02070309020205020404" pitchFamily="49" charset="0"/>
                <a:cs typeface="Courier New" panose="02070309020205020404" pitchFamily="49" charset="0"/>
              </a:rPr>
              <a:t>CreateHistogram</a:t>
            </a:r>
            <a:r>
              <a:rPr lang="en-US" altLang="en-US" sz="1400" dirty="0">
                <a:solidFill>
                  <a:srgbClr val="24292E"/>
                </a:solidFill>
                <a:latin typeface="Courier New" panose="02070309020205020404" pitchFamily="49" charset="0"/>
                <a:cs typeface="Courier New" panose="02070309020205020404" pitchFamily="49" charset="0"/>
              </a:rPr>
              <a:t>(</a:t>
            </a:r>
            <a:r>
              <a:rPr lang="en-US" altLang="en-US" sz="1400" dirty="0">
                <a:solidFill>
                  <a:srgbClr val="032F62"/>
                </a:solidFill>
                <a:latin typeface="Courier New" panose="02070309020205020404" pitchFamily="49" charset="0"/>
                <a:cs typeface="Courier New" panose="02070309020205020404" pitchFamily="49" charset="0"/>
              </a:rPr>
              <a:t>"</a:t>
            </a:r>
            <a:r>
              <a:rPr lang="en-US" altLang="en-US" sz="1400" dirty="0" err="1">
                <a:solidFill>
                  <a:srgbClr val="032F62"/>
                </a:solidFill>
                <a:latin typeface="Courier New" panose="02070309020205020404" pitchFamily="49" charset="0"/>
                <a:cs typeface="Courier New" panose="02070309020205020404" pitchFamily="49" charset="0"/>
              </a:rPr>
              <a:t>my_histogram</a:t>
            </a:r>
            <a:r>
              <a:rPr lang="en-US" altLang="en-US" sz="1400" dirty="0">
                <a:solidFill>
                  <a:srgbClr val="032F62"/>
                </a:solidFill>
                <a:latin typeface="Courier New" panose="02070309020205020404" pitchFamily="49" charset="0"/>
                <a:cs typeface="Courier New" panose="02070309020205020404" pitchFamily="49" charset="0"/>
              </a:rPr>
              <a:t>"</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032F62"/>
                </a:solidFill>
                <a:latin typeface="Courier New" panose="02070309020205020404" pitchFamily="49" charset="0"/>
                <a:cs typeface="Courier New" panose="02070309020205020404" pitchFamily="49" charset="0"/>
              </a:rPr>
              <a:t>"help text"</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D73A49"/>
                </a:solidFill>
                <a:latin typeface="Courier New" panose="02070309020205020404" pitchFamily="49" charset="0"/>
                <a:cs typeface="Courier New" panose="02070309020205020404" pitchFamily="49" charset="0"/>
              </a:rPr>
              <a:t>new</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err="1">
                <a:solidFill>
                  <a:srgbClr val="6F42C1"/>
                </a:solidFill>
                <a:latin typeface="Courier New" panose="02070309020205020404" pitchFamily="49" charset="0"/>
                <a:cs typeface="Courier New" panose="02070309020205020404" pitchFamily="49" charset="0"/>
              </a:rPr>
              <a:t>HistogramConfiguration</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smtClean="0">
                <a:solidFill>
                  <a:srgbClr val="24292E"/>
                </a:solidFill>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lang="en-US" altLang="en-US" sz="1400" dirty="0" smtClean="0">
                <a:solidFill>
                  <a:srgbClr val="24292E"/>
                </a:solidFill>
                <a:latin typeface="Courier New" panose="02070309020205020404" pitchFamily="49" charset="0"/>
                <a:cs typeface="Courier New" panose="02070309020205020404" pitchFamily="49" charset="0"/>
              </a:rPr>
              <a:t>   Buckets </a:t>
            </a:r>
            <a:r>
              <a:rPr lang="en-US" altLang="en-US" sz="1400" dirty="0">
                <a:solidFill>
                  <a:srgbClr val="D73A49"/>
                </a:solidFill>
                <a:latin typeface="Courier New" panose="02070309020205020404" pitchFamily="49" charset="0"/>
                <a:cs typeface="Courier New" panose="02070309020205020404" pitchFamily="49" charset="0"/>
              </a:rPr>
              <a:t>=</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D73A49"/>
                </a:solidFill>
                <a:latin typeface="Courier New" panose="02070309020205020404" pitchFamily="49" charset="0"/>
                <a:cs typeface="Courier New" panose="02070309020205020404" pitchFamily="49" charset="0"/>
              </a:rPr>
              <a:t>new</a:t>
            </a:r>
            <a:r>
              <a:rPr lang="en-US" altLang="en-US" sz="1400" dirty="0">
                <a:solidFill>
                  <a:srgbClr val="24292E"/>
                </a:solidFill>
                <a:latin typeface="Courier New" panose="02070309020205020404" pitchFamily="49" charset="0"/>
                <a:cs typeface="Courier New" panose="02070309020205020404" pitchFamily="49" charset="0"/>
              </a:rPr>
              <a:t>[] { </a:t>
            </a:r>
            <a:r>
              <a:rPr lang="en-US" altLang="en-US" sz="1400" dirty="0">
                <a:solidFill>
                  <a:srgbClr val="005CC5"/>
                </a:solidFill>
                <a:latin typeface="Courier New" panose="02070309020205020404" pitchFamily="49" charset="0"/>
                <a:cs typeface="Courier New" panose="02070309020205020404" pitchFamily="49" charset="0"/>
              </a:rPr>
              <a:t>0</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005CC5"/>
                </a:solidFill>
                <a:latin typeface="Courier New" panose="02070309020205020404" pitchFamily="49" charset="0"/>
                <a:cs typeface="Courier New" panose="02070309020205020404" pitchFamily="49" charset="0"/>
              </a:rPr>
              <a:t>0.2</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005CC5"/>
                </a:solidFill>
                <a:latin typeface="Courier New" panose="02070309020205020404" pitchFamily="49" charset="0"/>
                <a:cs typeface="Courier New" panose="02070309020205020404" pitchFamily="49" charset="0"/>
              </a:rPr>
              <a:t>0.4</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005CC5"/>
                </a:solidFill>
                <a:latin typeface="Courier New" panose="02070309020205020404" pitchFamily="49" charset="0"/>
                <a:cs typeface="Courier New" panose="02070309020205020404" pitchFamily="49" charset="0"/>
              </a:rPr>
              <a:t>0.6</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005CC5"/>
                </a:solidFill>
                <a:latin typeface="Courier New" panose="02070309020205020404" pitchFamily="49" charset="0"/>
                <a:cs typeface="Courier New" panose="02070309020205020404" pitchFamily="49" charset="0"/>
              </a:rPr>
              <a:t>0.8</a:t>
            </a:r>
            <a:r>
              <a:rPr lang="en-US" altLang="en-US" sz="1400" dirty="0">
                <a:solidFill>
                  <a:srgbClr val="24292E"/>
                </a:solidFill>
                <a:latin typeface="Courier New" panose="02070309020205020404" pitchFamily="49" charset="0"/>
                <a:cs typeface="Courier New" panose="02070309020205020404" pitchFamily="49" charset="0"/>
              </a:rPr>
              <a:t>, </a:t>
            </a:r>
            <a:r>
              <a:rPr lang="en-US" altLang="en-US" sz="1400" dirty="0">
                <a:solidFill>
                  <a:srgbClr val="005CC5"/>
                </a:solidFill>
                <a:latin typeface="Courier New" panose="02070309020205020404" pitchFamily="49" charset="0"/>
                <a:cs typeface="Courier New" panose="02070309020205020404" pitchFamily="49" charset="0"/>
              </a:rPr>
              <a:t>0.9</a:t>
            </a:r>
            <a:r>
              <a:rPr lang="en-US" altLang="en-US" sz="1400" dirty="0">
                <a:solidFill>
                  <a:srgbClr val="24292E"/>
                </a:solidFill>
                <a:latin typeface="Courier New" panose="02070309020205020404" pitchFamily="49" charset="0"/>
                <a:cs typeface="Courier New" panose="02070309020205020404" pitchFamily="49" charset="0"/>
              </a:rPr>
              <a:t> } </a:t>
            </a:r>
            <a:endParaRPr lang="en-US" altLang="en-US" sz="1400" dirty="0" smtClean="0">
              <a:solidFill>
                <a:srgbClr val="24292E"/>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1400" dirty="0" smtClean="0">
                <a:solidFill>
                  <a:srgbClr val="24292E"/>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pPr>
            <a:r>
              <a:rPr lang="en-US" altLang="en-US" sz="1400" dirty="0" err="1" smtClean="0">
                <a:solidFill>
                  <a:srgbClr val="24292E"/>
                </a:solidFill>
                <a:latin typeface="Courier New" panose="02070309020205020404" pitchFamily="49" charset="0"/>
                <a:cs typeface="Courier New" panose="02070309020205020404" pitchFamily="49" charset="0"/>
              </a:rPr>
              <a:t>hist.</a:t>
            </a:r>
            <a:r>
              <a:rPr lang="en-US" altLang="en-US" sz="1400" dirty="0" err="1" smtClean="0">
                <a:solidFill>
                  <a:srgbClr val="6F42C1"/>
                </a:solidFill>
                <a:latin typeface="Courier New" panose="02070309020205020404" pitchFamily="49" charset="0"/>
                <a:cs typeface="Courier New" panose="02070309020205020404" pitchFamily="49" charset="0"/>
              </a:rPr>
              <a:t>Observe</a:t>
            </a:r>
            <a:r>
              <a:rPr lang="en-US" altLang="en-US" sz="1400" dirty="0" smtClean="0">
                <a:solidFill>
                  <a:srgbClr val="24292E"/>
                </a:solidFill>
                <a:latin typeface="Courier New" panose="02070309020205020404" pitchFamily="49" charset="0"/>
                <a:cs typeface="Courier New" panose="02070309020205020404" pitchFamily="49" charset="0"/>
              </a:rPr>
              <a:t>(</a:t>
            </a:r>
            <a:r>
              <a:rPr lang="en-US" altLang="en-US" sz="1400" dirty="0" smtClean="0">
                <a:solidFill>
                  <a:srgbClr val="005CC5"/>
                </a:solidFill>
                <a:latin typeface="Courier New" panose="02070309020205020404" pitchFamily="49" charset="0"/>
                <a:cs typeface="Courier New" panose="02070309020205020404" pitchFamily="49" charset="0"/>
              </a:rPr>
              <a:t>0.4</a:t>
            </a:r>
            <a:r>
              <a:rPr lang="en-US" altLang="en-US" sz="1400" dirty="0">
                <a:solidFill>
                  <a:srgbClr val="24292E"/>
                </a:solidFill>
                <a:latin typeface="Courier New" panose="02070309020205020404" pitchFamily="49" charset="0"/>
                <a:cs typeface="Courier New" panose="02070309020205020404" pitchFamily="49" charset="0"/>
              </a:rPr>
              <a:t>);</a:t>
            </a:r>
            <a:r>
              <a:rPr lang="en-US" altLang="en-US" sz="1400" dirty="0">
                <a:latin typeface="Courier New" panose="02070309020205020404" pitchFamily="49" charset="0"/>
                <a:cs typeface="Courier New" panose="02070309020205020404" pitchFamily="49" charset="0"/>
              </a:rPr>
              <a:t> </a:t>
            </a:r>
            <a:endParaRPr lang="en-US" altLang="en-US" sz="1400" dirty="0" smtClean="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400" dirty="0">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en-US" altLang="en-US" sz="12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2280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584636"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CONFIGURING PROMETHEUS</a:t>
            </a:r>
            <a:endParaRPr lang="en-US" sz="2000" dirty="0">
              <a:solidFill>
                <a:schemeClr val="bg1"/>
              </a:solidFill>
              <a:latin typeface="Roboto Thin" pitchFamily="2" charset="0"/>
              <a:ea typeface="Roboto Thin" pitchFamily="2" charset="0"/>
            </a:endParaRPr>
          </a:p>
        </p:txBody>
      </p:sp>
      <p:pic>
        <p:nvPicPr>
          <p:cNvPr id="6" name="Picture 5"/>
          <p:cNvPicPr>
            <a:picLocks noChangeAspect="1"/>
          </p:cNvPicPr>
          <p:nvPr/>
        </p:nvPicPr>
        <p:blipFill>
          <a:blip r:embed="rId3"/>
          <a:stretch>
            <a:fillRect/>
          </a:stretch>
        </p:blipFill>
        <p:spPr>
          <a:xfrm>
            <a:off x="2281003" y="1357161"/>
            <a:ext cx="7629994" cy="5254026"/>
          </a:xfrm>
          <a:prstGeom prst="rect">
            <a:avLst/>
          </a:prstGeom>
        </p:spPr>
      </p:pic>
    </p:spTree>
    <p:extLst>
      <p:ext uri="{BB962C8B-B14F-4D97-AF65-F5344CB8AC3E}">
        <p14:creationId xmlns:p14="http://schemas.microsoft.com/office/powerpoint/2010/main" val="2461194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935693"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CONFIGURING ALERT MANAGER</a:t>
            </a:r>
            <a:endParaRPr lang="en-US" sz="2000" dirty="0">
              <a:solidFill>
                <a:schemeClr val="bg1"/>
              </a:solidFill>
              <a:latin typeface="Roboto Thin" pitchFamily="2" charset="0"/>
              <a:ea typeface="Roboto Thin" pitchFamily="2" charset="0"/>
            </a:endParaRPr>
          </a:p>
        </p:txBody>
      </p:sp>
      <p:pic>
        <p:nvPicPr>
          <p:cNvPr id="2" name="Picture 1"/>
          <p:cNvPicPr>
            <a:picLocks noChangeAspect="1"/>
          </p:cNvPicPr>
          <p:nvPr/>
        </p:nvPicPr>
        <p:blipFill>
          <a:blip r:embed="rId3"/>
          <a:stretch>
            <a:fillRect/>
          </a:stretch>
        </p:blipFill>
        <p:spPr>
          <a:xfrm>
            <a:off x="3515254" y="1056290"/>
            <a:ext cx="5161489" cy="5770155"/>
          </a:xfrm>
          <a:prstGeom prst="rect">
            <a:avLst/>
          </a:prstGeom>
        </p:spPr>
      </p:pic>
    </p:spTree>
    <p:extLst>
      <p:ext uri="{BB962C8B-B14F-4D97-AF65-F5344CB8AC3E}">
        <p14:creationId xmlns:p14="http://schemas.microsoft.com/office/powerpoint/2010/main" val="2154821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6579045"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CONFIGURING </a:t>
            </a:r>
            <a:r>
              <a:rPr lang="en-GB" sz="2000" dirty="0" smtClean="0">
                <a:solidFill>
                  <a:schemeClr val="bg1"/>
                </a:solidFill>
                <a:latin typeface="Roboto Thin" pitchFamily="2" charset="0"/>
                <a:ea typeface="Roboto Thin" pitchFamily="2" charset="0"/>
              </a:rPr>
              <a:t>PROMETHEUS TO USE ALERT MANAGER</a:t>
            </a:r>
            <a:endParaRPr lang="en-US" sz="2000" dirty="0">
              <a:solidFill>
                <a:schemeClr val="bg1"/>
              </a:solidFill>
              <a:latin typeface="Roboto Thin" pitchFamily="2" charset="0"/>
              <a:ea typeface="Roboto Thin" pitchFamily="2" charset="0"/>
            </a:endParaRPr>
          </a:p>
        </p:txBody>
      </p:sp>
      <p:pic>
        <p:nvPicPr>
          <p:cNvPr id="3" name="Picture 2"/>
          <p:cNvPicPr>
            <a:picLocks noChangeAspect="1"/>
          </p:cNvPicPr>
          <p:nvPr/>
        </p:nvPicPr>
        <p:blipFill>
          <a:blip r:embed="rId3"/>
          <a:stretch>
            <a:fillRect/>
          </a:stretch>
        </p:blipFill>
        <p:spPr>
          <a:xfrm>
            <a:off x="369363" y="1347219"/>
            <a:ext cx="5412910" cy="4830036"/>
          </a:xfrm>
          <a:prstGeom prst="rect">
            <a:avLst/>
          </a:prstGeom>
        </p:spPr>
      </p:pic>
      <p:pic>
        <p:nvPicPr>
          <p:cNvPr id="6" name="Picture 5"/>
          <p:cNvPicPr>
            <a:picLocks noChangeAspect="1"/>
          </p:cNvPicPr>
          <p:nvPr/>
        </p:nvPicPr>
        <p:blipFill>
          <a:blip r:embed="rId4"/>
          <a:stretch>
            <a:fillRect/>
          </a:stretch>
        </p:blipFill>
        <p:spPr>
          <a:xfrm>
            <a:off x="6182723" y="2438012"/>
            <a:ext cx="5476915" cy="2776558"/>
          </a:xfrm>
          <a:prstGeom prst="rect">
            <a:avLst/>
          </a:prstGeom>
        </p:spPr>
      </p:pic>
    </p:spTree>
    <p:extLst>
      <p:ext uri="{BB962C8B-B14F-4D97-AF65-F5344CB8AC3E}">
        <p14:creationId xmlns:p14="http://schemas.microsoft.com/office/powerpoint/2010/main" val="3907817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3055645"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CONFIGURING </a:t>
            </a:r>
            <a:r>
              <a:rPr lang="en-GB" sz="2000" dirty="0" smtClean="0">
                <a:solidFill>
                  <a:schemeClr val="bg1"/>
                </a:solidFill>
                <a:latin typeface="Roboto Thin" pitchFamily="2" charset="0"/>
                <a:ea typeface="Roboto Thin" pitchFamily="2" charset="0"/>
              </a:rPr>
              <a:t>GRAFANA</a:t>
            </a:r>
            <a:endParaRPr lang="en-US" sz="2000" dirty="0">
              <a:solidFill>
                <a:schemeClr val="bg1"/>
              </a:solidFill>
              <a:latin typeface="Roboto Thin" pitchFamily="2" charset="0"/>
              <a:ea typeface="Roboto Thin" pitchFamily="2" charset="0"/>
            </a:endParaRPr>
          </a:p>
        </p:txBody>
      </p:sp>
      <p:pic>
        <p:nvPicPr>
          <p:cNvPr id="2" name="Picture 1"/>
          <p:cNvPicPr>
            <a:picLocks noChangeAspect="1"/>
          </p:cNvPicPr>
          <p:nvPr/>
        </p:nvPicPr>
        <p:blipFill>
          <a:blip r:embed="rId3"/>
          <a:stretch>
            <a:fillRect/>
          </a:stretch>
        </p:blipFill>
        <p:spPr>
          <a:xfrm>
            <a:off x="18920" y="1117493"/>
            <a:ext cx="4458462" cy="5639533"/>
          </a:xfrm>
          <a:prstGeom prst="rect">
            <a:avLst/>
          </a:prstGeom>
        </p:spPr>
      </p:pic>
      <p:pic>
        <p:nvPicPr>
          <p:cNvPr id="7" name="Picture 6"/>
          <p:cNvPicPr>
            <a:picLocks noChangeAspect="1"/>
          </p:cNvPicPr>
          <p:nvPr/>
        </p:nvPicPr>
        <p:blipFill>
          <a:blip r:embed="rId4"/>
          <a:stretch>
            <a:fillRect/>
          </a:stretch>
        </p:blipFill>
        <p:spPr>
          <a:xfrm>
            <a:off x="4544717" y="1122508"/>
            <a:ext cx="3016651" cy="1841414"/>
          </a:xfrm>
          <a:prstGeom prst="rect">
            <a:avLst/>
          </a:prstGeom>
        </p:spPr>
      </p:pic>
      <p:pic>
        <p:nvPicPr>
          <p:cNvPr id="8" name="Picture 7"/>
          <p:cNvPicPr>
            <a:picLocks noChangeAspect="1"/>
          </p:cNvPicPr>
          <p:nvPr/>
        </p:nvPicPr>
        <p:blipFill rotWithShape="1">
          <a:blip r:embed="rId5"/>
          <a:srcRect b="15232"/>
          <a:stretch/>
        </p:blipFill>
        <p:spPr>
          <a:xfrm>
            <a:off x="7618123" y="1117493"/>
            <a:ext cx="4509385" cy="5562548"/>
          </a:xfrm>
          <a:prstGeom prst="rect">
            <a:avLst/>
          </a:prstGeom>
        </p:spPr>
      </p:pic>
    </p:spTree>
    <p:extLst>
      <p:ext uri="{BB962C8B-B14F-4D97-AF65-F5344CB8AC3E}">
        <p14:creationId xmlns:p14="http://schemas.microsoft.com/office/powerpoint/2010/main" val="2696558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inions hap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55" y="1281113"/>
            <a:ext cx="6334125" cy="4295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74271" y="2551837"/>
            <a:ext cx="5399235" cy="1938992"/>
          </a:xfrm>
          <a:prstGeom prst="rect">
            <a:avLst/>
          </a:prstGeom>
          <a:noFill/>
        </p:spPr>
        <p:txBody>
          <a:bodyPr wrap="none" lIns="91440" tIns="45720" rIns="91440" bIns="45720">
            <a:spAutoFit/>
          </a:bodyPr>
          <a:lstStyle/>
          <a:p>
            <a:pPr algn="ctr"/>
            <a:r>
              <a:rPr lang="en-US" sz="6000" b="1" cap="none" spc="0" dirty="0" smtClean="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rPr>
              <a:t>WAKE UP!</a:t>
            </a:r>
          </a:p>
          <a:p>
            <a:pPr algn="ctr"/>
            <a:r>
              <a:rPr lang="en-GB" sz="6000" b="1" dirty="0" smtClean="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rPr>
              <a:t>IS DEMO TIME!</a:t>
            </a:r>
            <a:endParaRPr lang="en-US" sz="6000" b="1" cap="none" spc="0" dirty="0">
              <a:ln w="9525">
                <a:solidFill>
                  <a:schemeClr val="tx1"/>
                </a:solidFill>
                <a:prstDash val="solid"/>
              </a:ln>
              <a:solidFill>
                <a:schemeClr val="bg1"/>
              </a:solidFill>
              <a:effectLst>
                <a:outerShdw blurRad="38100" dist="38100" dir="2700000" algn="tl">
                  <a:srgbClr val="000000">
                    <a:alpha val="43137"/>
                  </a:srgbClr>
                </a:outerShdw>
              </a:effectLst>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115392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Image result for meme ques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35" y="1119053"/>
            <a:ext cx="10913131" cy="461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206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one more thing steve jo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963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bru2-1.xx.fbcdn.net/v/t1.0-9/49603549_10156942789180960_7526535457270661120_n.jpg?_nc_cat=101&amp;_nc_ht=scontent-bru2-1.xx&amp;oh=025e33b4e0f3991db1329e514ae890d9&amp;oe=5CFBAA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739" y="826389"/>
            <a:ext cx="6826522" cy="52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466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2409" y="547666"/>
            <a:ext cx="11087181" cy="5762667"/>
          </a:xfrm>
          <a:prstGeom prst="rect">
            <a:avLst/>
          </a:prstGeom>
        </p:spPr>
      </p:pic>
    </p:spTree>
    <p:extLst>
      <p:ext uri="{BB962C8B-B14F-4D97-AF65-F5344CB8AC3E}">
        <p14:creationId xmlns:p14="http://schemas.microsoft.com/office/powerpoint/2010/main" val="1181878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hank you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9459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WHERE DO I WORK?</a:t>
            </a:r>
            <a:endParaRPr lang="en-US" sz="2000" dirty="0">
              <a:solidFill>
                <a:schemeClr val="bg1"/>
              </a:solidFill>
              <a:latin typeface="Roboto Thin" pitchFamily="2" charset="0"/>
              <a:ea typeface="Roboto Thin" pitchFamily="2" charset="0"/>
            </a:endParaRPr>
          </a:p>
        </p:txBody>
      </p:sp>
      <p:pic>
        <p:nvPicPr>
          <p:cNvPr id="2050" name="Picture 2" descr="Mercu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294" y="1799271"/>
            <a:ext cx="4736465" cy="173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49459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WHERE DO I WORK?</a:t>
            </a:r>
            <a:endParaRPr lang="en-US" sz="2000" dirty="0">
              <a:solidFill>
                <a:schemeClr val="bg1"/>
              </a:solidFill>
              <a:latin typeface="Roboto Thin" pitchFamily="2" charset="0"/>
              <a:ea typeface="Roboto Thin" pitchFamily="2" charset="0"/>
            </a:endParaRPr>
          </a:p>
        </p:txBody>
      </p:sp>
      <p:pic>
        <p:nvPicPr>
          <p:cNvPr id="2050" name="Picture 2" descr="Mercu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294" y="1799271"/>
            <a:ext cx="4736465" cy="17313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20263493">
            <a:off x="3464819" y="2638696"/>
            <a:ext cx="5067413" cy="830997"/>
          </a:xfrm>
          <a:prstGeom prst="rect">
            <a:avLst/>
          </a:prstGeom>
          <a:noFill/>
        </p:spPr>
        <p:txBody>
          <a:bodyPr wrap="none" rtlCol="0">
            <a:spAutoFit/>
          </a:bodyPr>
          <a:lstStyle/>
          <a:p>
            <a:r>
              <a:rPr lang="en-GB" sz="4800" dirty="0" smtClean="0">
                <a:solidFill>
                  <a:srgbClr val="FF0000"/>
                </a:solidFill>
                <a:latin typeface="Top Secret" panose="02000800000000000000" pitchFamily="2" charset="0"/>
              </a:rPr>
              <a:t>WE ARE HIRING</a:t>
            </a:r>
            <a:endParaRPr lang="en-US" sz="4800" dirty="0">
              <a:solidFill>
                <a:srgbClr val="FF0000"/>
              </a:solidFill>
              <a:latin typeface="Top Secret" panose="02000800000000000000" pitchFamily="2" charset="0"/>
            </a:endParaRPr>
          </a:p>
        </p:txBody>
      </p:sp>
    </p:spTree>
    <p:extLst>
      <p:ext uri="{BB962C8B-B14F-4D97-AF65-F5344CB8AC3E}">
        <p14:creationId xmlns:p14="http://schemas.microsoft.com/office/powerpoint/2010/main" val="728801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182614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THE PROJECT</a:t>
            </a:r>
            <a:endParaRPr lang="en-US" sz="2000" dirty="0">
              <a:solidFill>
                <a:schemeClr val="bg1"/>
              </a:solidFill>
              <a:latin typeface="Roboto Thin" pitchFamily="2" charset="0"/>
              <a:ea typeface="Roboto Thin" pitchFamily="2" charset="0"/>
            </a:endParaRPr>
          </a:p>
        </p:txBody>
      </p:sp>
      <p:pic>
        <p:nvPicPr>
          <p:cNvPr id="1028" name="Picture 4" descr="Image result for building blocks le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538" y="1738313"/>
            <a:ext cx="511492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0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566" y="286648"/>
            <a:ext cx="1826141"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THE PROJECT</a:t>
            </a:r>
            <a:endParaRPr lang="en-US" sz="2000" dirty="0">
              <a:solidFill>
                <a:schemeClr val="bg1"/>
              </a:solidFill>
              <a:latin typeface="Roboto Thin" pitchFamily="2" charset="0"/>
              <a:ea typeface="Roboto Thin" pitchFamily="2"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0853" y="286648"/>
            <a:ext cx="4010295" cy="6284705"/>
          </a:xfrm>
          <a:prstGeom prst="rect">
            <a:avLst/>
          </a:prstGeom>
        </p:spPr>
      </p:pic>
      <p:pic>
        <p:nvPicPr>
          <p:cNvPr id="2056" name="Picture 8" descr="Image result for domain driven design book"/>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95656" y="677976"/>
            <a:ext cx="1679756" cy="22277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domain driven design book"/>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795656" y="3352029"/>
            <a:ext cx="1679756" cy="228392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building microservices"/>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9391015" y="791709"/>
            <a:ext cx="1794483" cy="235644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gile distilled"/>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9448378" y="3429000"/>
            <a:ext cx="1679756" cy="267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290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1999" cy="105629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b="1" i="1" dirty="0"/>
          </a:p>
        </p:txBody>
      </p:sp>
      <p:sp>
        <p:nvSpPr>
          <p:cNvPr id="5" name="TextBox 4"/>
          <p:cNvSpPr txBox="1"/>
          <p:nvPr/>
        </p:nvSpPr>
        <p:spPr>
          <a:xfrm>
            <a:off x="320566" y="290929"/>
            <a:ext cx="2137124" cy="400110"/>
          </a:xfrm>
          <a:prstGeom prst="rect">
            <a:avLst/>
          </a:prstGeom>
          <a:noFill/>
        </p:spPr>
        <p:txBody>
          <a:bodyPr wrap="none" rtlCol="0">
            <a:spAutoFit/>
          </a:bodyPr>
          <a:lstStyle/>
          <a:p>
            <a:r>
              <a:rPr lang="en-GB" sz="2000" dirty="0" smtClean="0">
                <a:solidFill>
                  <a:schemeClr val="bg1"/>
                </a:solidFill>
                <a:latin typeface="Roboto Thin" pitchFamily="2" charset="0"/>
                <a:ea typeface="Roboto Thin" pitchFamily="2" charset="0"/>
              </a:rPr>
              <a:t>WORKING H ARD</a:t>
            </a:r>
            <a:endParaRPr lang="en-US" sz="2000" dirty="0">
              <a:solidFill>
                <a:schemeClr val="bg1"/>
              </a:solidFill>
              <a:latin typeface="Roboto Thin" pitchFamily="2" charset="0"/>
              <a:ea typeface="Roboto Thin" pitchFamily="2" charset="0"/>
            </a:endParaRPr>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204" y="173736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7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683869" cy="702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498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3335</Words>
  <Application>Microsoft Office PowerPoint</Application>
  <PresentationFormat>Widescreen</PresentationFormat>
  <Paragraphs>186</Paragraphs>
  <Slides>31</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Calibri</vt:lpstr>
      <vt:lpstr>Calibri Light</vt:lpstr>
      <vt:lpstr>Courier New</vt:lpstr>
      <vt:lpstr>Roboto Black</vt:lpstr>
      <vt:lpstr>Roboto Light</vt:lpstr>
      <vt:lpstr>Roboto Thin</vt:lpstr>
      <vt:lpstr>Top Secret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Mercuria Energy Group Holding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Jordi Ruiz [Consultant]</dc:creator>
  <cp:lastModifiedBy>Jordi Ruiz [Consultant]</cp:lastModifiedBy>
  <cp:revision>92</cp:revision>
  <dcterms:created xsi:type="dcterms:W3CDTF">2019-01-08T20:34:06Z</dcterms:created>
  <dcterms:modified xsi:type="dcterms:W3CDTF">2019-01-27T12:42:13Z</dcterms:modified>
</cp:coreProperties>
</file>