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63" r:id="rId5"/>
    <p:sldId id="257" r:id="rId6"/>
    <p:sldId id="259" r:id="rId7"/>
    <p:sldId id="260" r:id="rId8"/>
    <p:sldId id="261" r:id="rId9"/>
    <p:sldId id="274" r:id="rId10"/>
    <p:sldId id="275" r:id="rId11"/>
    <p:sldId id="276" r:id="rId12"/>
    <p:sldId id="277" r:id="rId13"/>
    <p:sldId id="262" r:id="rId14"/>
    <p:sldId id="264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44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769B-7993-4BBB-B32F-90BDDB36A3A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0BE9-3F94-408C-B212-C437B7DA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319D-C538-4D5E-9E5A-1D4A5487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EEA79-D912-4F96-8FFE-5E721E1E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038E-ED97-46DD-89EF-6F7F3084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B460-94A1-406C-874C-0BFF4C80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F943-3B86-454F-94DB-CA827911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E601-6CE8-4148-9F51-49C8D0E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22A7-2C6D-429E-95D4-3F5AFAF5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5347-BE56-4FB7-BAE3-9D366A3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5A31-5552-4AD5-8D8E-0876F51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9E95-6762-45C8-BD15-9C798F7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6B824-F7AA-4DBF-AB6D-747EE6E3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6202-178F-4771-9BB8-8FF5C365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70F5-3591-4939-AC26-891A12D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1DC9-F2D7-436F-B301-B661A23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B8F7-41B4-44A6-9053-A5146921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2DE6-A1EC-4299-902F-3E43A0F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0B74-E578-4A63-AE16-499957A6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06B8-A0B6-49DE-ADC8-4C20FFC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020F-29BC-489D-B6D5-CDD6F5C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511A-583E-47DD-8393-BCC23BE8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7D44-15F8-4F51-8591-99C2A956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061A-2BF2-4CF0-B9C3-34666298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6074-4034-45BF-9BCF-44A6FA0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DE25-24A4-443D-8787-F84E422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ECA-AA90-424B-BFDE-C2AED64C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5EB5-3ECF-448B-B266-89DF075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D6A3-C899-4319-B1CD-464D296F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95A0C-DBF9-487D-8E0E-65F64C50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C58F-4775-4FBA-B18F-835291A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4152-455B-42A5-A4A7-161168E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F9DF-76E8-49DA-B0FA-40DE1E9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334F-2AC1-4FE6-92E9-C6E044D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A1E6-1898-40FF-953C-E4D6192A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136C-EA00-4122-BD02-607A3BFF2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0576-8691-4A6E-9399-1A7EA53C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67E35-BC65-47D6-96E3-AE3E81C1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A5F4-07C4-43C3-9244-68BCED94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72D9-1CCE-4033-AB27-85A43417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A399F-0464-4F9F-A65B-0E10C1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801-1B0C-4ADE-805C-542CCF99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B9F0F-8B81-4250-ADE1-20D658A6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9181-48CA-415E-A307-925DCAAE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35BF1-130A-4E3C-BF67-A0A29BE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FFED-3227-4AC8-A226-5B07B9C3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3BD74-F4F9-4483-93B3-1A5E2FD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38D4-7835-4D1C-9FB7-BB8C68F4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2598-A88D-4EB4-BC82-822F8C1D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F915-B350-4604-8281-6A37E4B3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3F9-38AF-4B93-97FE-713E416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4805-EB47-4128-B68C-48D05A32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BD3D-82B1-42C2-BED2-ACCAF5A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797F8-5668-4315-9203-F05B42F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3BB1-E901-42CB-9734-1EE470B7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7F11-CB3A-4393-B2A8-A756A533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6955-12A2-499C-A5F8-DC433260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04D3-F453-4354-88B4-4AD8AA69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ECFE-0FD1-44A8-B70A-5D8538D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F2AB-E247-4387-A60C-46753B3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E2E34-9E10-4229-861A-BD9DDD25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23A7-EE02-4704-83D4-82CBA1D5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4056-7040-4B42-97F2-1B871E9B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63DB-FCE1-4DD1-942B-479C6062F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5909-76F4-4FF8-BB9A-BFB6FE76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&amp;step=1&amp;acrdn=8" TargetMode="External"/><Relationship Id="rId2" Type="http://schemas.openxmlformats.org/officeDocument/2006/relationships/hyperlink" Target="https://apps.bea.gov/iTable/iTable.cfm?reqid=70&amp;step=1&amp;acrdn=7#reqid=70&amp;step=1&amp;acrdn=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eia.gov/category/?api_key=0153adcb87f49b02f773e395a39ca985&amp;category_id=714757" TargetMode="External"/><Relationship Id="rId4" Type="http://schemas.openxmlformats.org/officeDocument/2006/relationships/hyperlink" Target="https://www.bea.gov/data/gdp/gdp-st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63CCE-08E9-480D-B8F3-79F2CDEE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0025" y="1991196"/>
            <a:ext cx="6621626" cy="28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Is gasoline </a:t>
            </a: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rice a good indicator of Consumer Spending?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C861-4200-4663-958A-F5AE44CE99EC}"/>
              </a:ext>
            </a:extLst>
          </p:cNvPr>
          <p:cNvSpPr txBox="1"/>
          <p:nvPr/>
        </p:nvSpPr>
        <p:spPr>
          <a:xfrm>
            <a:off x="0" y="5785166"/>
            <a:ext cx="5217173" cy="134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Christina Bastien Perrault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Juan R. Ulloa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Clément </a:t>
            </a:r>
            <a:r>
              <a:rPr lang="en-US" dirty="0" err="1">
                <a:solidFill>
                  <a:schemeClr val="bg1"/>
                </a:solidFill>
              </a:rPr>
              <a:t>Boit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0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2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Durable Goods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19A4-F9D2-4819-85F9-802D7D4C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8" y="445614"/>
            <a:ext cx="4156503" cy="277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A2CB2-E0C3-4F9C-97D1-851A1D0A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88" y="3618567"/>
            <a:ext cx="4156502" cy="2546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58503-653E-4FD6-8D1E-B4DDFF5D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987" y="1536462"/>
            <a:ext cx="3924848" cy="94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3E606-36D8-457A-A7E5-114367F9C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87" y="4517378"/>
            <a:ext cx="407726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7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Non-Durable Goods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F000FC46-49C7-4C48-AB05-F091A9B2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" y="492505"/>
            <a:ext cx="4123763" cy="2536859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A4A4966B-0E08-4B26-A463-C157B2BC2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20" y="3367313"/>
            <a:ext cx="4123764" cy="2749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A9EE5-40F5-46FD-B494-0BDD14E4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30414"/>
            <a:ext cx="4667901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0A6CE-23EF-45B4-A590-64B713F10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74160"/>
            <a:ext cx="442974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Services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43" name="Picture 42" descr="Chart, scatter chart&#10;&#10;Description automatically generated">
            <a:extLst>
              <a:ext uri="{FF2B5EF4-FFF2-40B4-BE49-F238E27FC236}">
                <a16:creationId xmlns:a16="http://schemas.microsoft.com/office/drawing/2014/main" id="{8ECCEC53-5221-4FE7-BF45-48444A39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80103"/>
            <a:ext cx="4172062" cy="2781375"/>
          </a:xfrm>
          <a:prstGeom prst="rect">
            <a:avLst/>
          </a:prstGeom>
        </p:spPr>
      </p:pic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A11C6BC0-FB70-4385-B880-F30BFD1B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429000"/>
            <a:ext cx="4172062" cy="2724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BC96FB-A966-4E5C-92F1-D260C74F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791" y="1653606"/>
            <a:ext cx="3962953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43BFB-861F-4E22-AA8C-7F18B56F9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55" y="4660760"/>
            <a:ext cx="402011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4F435-ECF0-4E50-83DB-F53A926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3B5F-45A1-4C1F-9474-D97A324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49" y="2209552"/>
            <a:ext cx="4974771" cy="201954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Ten states chosen to separate our outliers from the main population (all states): Based on per capita Income (top and bottom)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 standard error = Inaccurate representation of the mean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3334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8B0C-25E7-42FC-96A9-AB576BA2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2586058"/>
            <a:ext cx="6143625" cy="842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limitations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FBCED7-FD05-4E20-896A-15D89BB2F453}"/>
              </a:ext>
            </a:extLst>
          </p:cNvPr>
          <p:cNvSpPr txBox="1"/>
          <p:nvPr/>
        </p:nvSpPr>
        <p:spPr>
          <a:xfrm>
            <a:off x="8402320" y="1967161"/>
            <a:ext cx="343260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wanted to use 2020 numbers as they will tell a great story of the impact of COVID on the categories we chose and how they might be related or not to the price of gasoline. No 2020 numbers yet.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48B5E-6732-48D1-AF9A-124736C7A086}"/>
              </a:ext>
            </a:extLst>
          </p:cNvPr>
          <p:cNvSpPr txBox="1"/>
          <p:nvPr/>
        </p:nvSpPr>
        <p:spPr>
          <a:xfrm>
            <a:off x="8522765" y="4828078"/>
            <a:ext cx="33121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services when you think of consumer consumption?</a:t>
            </a:r>
          </a:p>
          <a:p>
            <a:r>
              <a:rPr lang="en-US" dirty="0">
                <a:solidFill>
                  <a:schemeClr val="bg1"/>
                </a:solidFill>
              </a:rPr>
              <a:t>No definition of services on website. </a:t>
            </a:r>
          </a:p>
        </p:txBody>
      </p:sp>
    </p:spTree>
    <p:extLst>
      <p:ext uri="{BB962C8B-B14F-4D97-AF65-F5344CB8AC3E}">
        <p14:creationId xmlns:p14="http://schemas.microsoft.com/office/powerpoint/2010/main" val="210754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Graph on document with pen">
            <a:extLst>
              <a:ext uri="{FF2B5EF4-FFF2-40B4-BE49-F238E27FC236}">
                <a16:creationId xmlns:a16="http://schemas.microsoft.com/office/drawing/2014/main" id="{003EFCD3-D4C6-4E49-81C0-25F52601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3" r="5519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Discussion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70559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We found what we expected for the outliers (negative relationship).  We didn't expect the correlation between the states to be so low for all the states in the US.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This points out the income gap among the states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In 2020, there might be a spike in the dollars spent on nondurable goods as more individual purchased medicines and other items to deal with COVID-19. This might impact the relationship between money spent on goods vs. oil prices.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If we had more time, we would have wanted to research: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How gas price affect consumer spending over the years. (Grab more years for analysis)</a:t>
            </a:r>
          </a:p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Any Questions?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>
            <a:normAutofit/>
          </a:bodyPr>
          <a:lstStyle/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157240E-3AB6-46F6-BB85-98B91CEE9BEA}"/>
              </a:ext>
            </a:extLst>
          </p:cNvPr>
          <p:cNvSpPr/>
          <p:nvPr/>
        </p:nvSpPr>
        <p:spPr>
          <a:xfrm>
            <a:off x="7416800" y="1971040"/>
            <a:ext cx="3291840" cy="276352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9398B-DF8B-4307-ADA9-54B87C15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05" y="3221478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ypothesis Test Example of Calculating Probability">
            <a:extLst>
              <a:ext uri="{FF2B5EF4-FFF2-40B4-BE49-F238E27FC236}">
                <a16:creationId xmlns:a16="http://schemas.microsoft.com/office/drawing/2014/main" id="{457B2494-4B4F-47C8-86D6-5BC34B22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352" y="3104705"/>
            <a:ext cx="322539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8FC30-EC75-4D80-A419-1353A32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Question, Null and Alternative Hypothesis</a:t>
            </a:r>
          </a:p>
        </p:txBody>
      </p: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CC8816-2D49-499C-9A14-99E4937E6BE7}"/>
              </a:ext>
            </a:extLst>
          </p:cNvPr>
          <p:cNvSpPr txBox="1"/>
          <p:nvPr/>
        </p:nvSpPr>
        <p:spPr>
          <a:xfrm>
            <a:off x="6436358" y="2338841"/>
            <a:ext cx="497477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Null: We hypothesize that there will be a not be a negative relationship between the price of the gasoline and the amount of money spent on consumer consumptions in the durable, non-durable and services categories.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4429B-7C36-4907-A87B-5EAC52E0D977}"/>
              </a:ext>
            </a:extLst>
          </p:cNvPr>
          <p:cNvSpPr txBox="1"/>
          <p:nvPr/>
        </p:nvSpPr>
        <p:spPr>
          <a:xfrm>
            <a:off x="6436358" y="4490767"/>
            <a:ext cx="4970130" cy="1831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Alternative: We hypothesize that there will  be a negative relationship between the price of the gasoline and the amount of money spent on consumer consumptions in the durable, non-durable and services categories.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797180-D78D-4B79-9B4D-7F46B57CC7A2}"/>
              </a:ext>
            </a:extLst>
          </p:cNvPr>
          <p:cNvSpPr txBox="1">
            <a:spLocks/>
          </p:cNvSpPr>
          <p:nvPr/>
        </p:nvSpPr>
        <p:spPr>
          <a:xfrm>
            <a:off x="6436357" y="191474"/>
            <a:ext cx="497013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What is the relationship between the price of gasoline and consumer spending for </a:t>
            </a:r>
            <a:r>
              <a:rPr lang="en-US" sz="1800" b="1" u="sng" dirty="0">
                <a:solidFill>
                  <a:schemeClr val="bg1"/>
                </a:solidFill>
              </a:rPr>
              <a:t>durable goods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u="sng" dirty="0">
                <a:solidFill>
                  <a:schemeClr val="bg1"/>
                </a:solidFill>
              </a:rPr>
              <a:t>non-durable goods</a:t>
            </a:r>
            <a:r>
              <a:rPr lang="en-US" sz="1800" b="1" dirty="0">
                <a:solidFill>
                  <a:schemeClr val="bg1"/>
                </a:solidFill>
              </a:rPr>
              <a:t> and </a:t>
            </a:r>
            <a:r>
              <a:rPr lang="en-US" sz="1800" b="1" u="sng" dirty="0">
                <a:solidFill>
                  <a:schemeClr val="bg1"/>
                </a:solidFill>
              </a:rPr>
              <a:t>services</a:t>
            </a:r>
            <a:r>
              <a:rPr lang="en-US" sz="1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1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408BB-1AE9-4A01-BE68-08075CB1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 Findings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AA77-226F-4B19-AA95-7532D615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30" y="661774"/>
            <a:ext cx="5217173" cy="3621362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All States: No relationship between our variables (very low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5 states with highest per capita income: Negative relationship between our variables (negative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5 states with lowest per capita income: Negative relationship between our variables (negative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9438-09EA-4BA5-AAE0-BD94C306601C}"/>
              </a:ext>
            </a:extLst>
          </p:cNvPr>
          <p:cNvSpPr txBox="1"/>
          <p:nvPr/>
        </p:nvSpPr>
        <p:spPr>
          <a:xfrm>
            <a:off x="6614130" y="4393954"/>
            <a:ext cx="4822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We reject our null hypothesis for the 5 states with high per capita income and 5 states with low per capita 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BC438-492F-49D0-AFEA-1D2E758785CD}"/>
              </a:ext>
            </a:extLst>
          </p:cNvPr>
          <p:cNvSpPr txBox="1"/>
          <p:nvPr/>
        </p:nvSpPr>
        <p:spPr>
          <a:xfrm>
            <a:off x="6614130" y="5951322"/>
            <a:ext cx="482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We fail to reject our null hypothesis for all the states</a:t>
            </a:r>
          </a:p>
        </p:txBody>
      </p:sp>
    </p:spTree>
    <p:extLst>
      <p:ext uri="{BB962C8B-B14F-4D97-AF65-F5344CB8AC3E}">
        <p14:creationId xmlns:p14="http://schemas.microsoft.com/office/powerpoint/2010/main" val="13526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58C62-885B-435F-95C3-CB45EE87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A710-7D3D-4E33-987E-BDD21417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Gasoline Price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Per Capita Income: To target states with high income per capita and low income per capita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nondurable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services</a:t>
            </a:r>
          </a:p>
        </p:txBody>
      </p:sp>
    </p:spTree>
    <p:extLst>
      <p:ext uri="{BB962C8B-B14F-4D97-AF65-F5344CB8AC3E}">
        <p14:creationId xmlns:p14="http://schemas.microsoft.com/office/powerpoint/2010/main" val="30978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DF43-D6CD-4D3F-8287-4CB366D3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Definitions of Category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4C15-2D30-4742-8EA4-D6ADEE96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Durable Goods: Items not for immediate consumptions (appliances, electronics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Non-Durable Goods: Items for immediate consumptions (food, beverages, gasoline)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Services: Hard to figure out from website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8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80F87-A1BD-4AE0-B254-437201DC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45DA-CDDB-4099-83E3-4D2E021B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416" y="1130846"/>
            <a:ext cx="4974771" cy="4351338"/>
          </a:xfrm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Consumer Consumption: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https://apps.bea.gov/iTable/iTable.cfm?reqid=70&amp;step=1&amp;acrdn=7#reqid=70&amp;step=1&amp;acrdn=7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3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300" b="1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 Income per state:</a:t>
            </a: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https://apps.bea.gov/iTable/iTable.cfm?reqid=70&amp;step=1&amp;acrdn=8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0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GDP per state: </a:t>
            </a:r>
          </a:p>
          <a:p>
            <a:pPr fontAlgn="base">
              <a:spcBef>
                <a:spcPts val="0"/>
              </a:spcBef>
            </a:pP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https://www.bea.gov/data/gdp/gdp-state</a:t>
            </a:r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Retail oil prices: API KEY:</a:t>
            </a:r>
          </a:p>
          <a:p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http://api.eia.gov/category/?api_key=</a:t>
            </a:r>
            <a:r>
              <a:rPr lang="en-US" sz="1300" b="1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0153adcb87f49b02f773e395a39ca985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&amp;category_id=714757</a:t>
            </a: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CSV file import (population, income, spending per category)</a:t>
            </a:r>
          </a:p>
          <a:p>
            <a:endParaRPr 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API call to grab cost of gasoline per year and per state. 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44A450-8AE5-4F29-87DF-EE351F0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E77B-D30C-4584-B2FB-AF36E558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228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Pandas </a:t>
            </a:r>
            <a:r>
              <a:rPr lang="en-US" sz="1800" b="1" dirty="0" err="1">
                <a:solidFill>
                  <a:schemeClr val="bg1"/>
                </a:solidFill>
              </a:rPr>
              <a:t>dataframe</a:t>
            </a:r>
            <a:r>
              <a:rPr lang="en-US" sz="1800" b="1" dirty="0">
                <a:solidFill>
                  <a:schemeClr val="bg1"/>
                </a:solidFill>
              </a:rPr>
              <a:t> to clean data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different datasets: Population, Income and GDP to be able to get per capita income and per capita GDP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list of states with cost of gasoline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spending per category with cost of gasoline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Renamed columns to make merging easily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Problems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Github</a:t>
            </a:r>
            <a:endParaRPr lang="en-US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Saved local folder as backup and worked in one branch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Merging two notebooks together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</a:t>
            </a:r>
            <a:r>
              <a:rPr lang="en-US" sz="1400" dirty="0" err="1">
                <a:solidFill>
                  <a:schemeClr val="bg1"/>
                </a:solidFill>
              </a:rPr>
              <a:t>Dataframe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onenotebook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Saved as CSV file  Import CSV to other notebook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Figure out which graph to plot. So many variables.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Stay focus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Understanding the API as there were no documentation on how to use and calling the JSON: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Internet troubleshooting</a:t>
            </a: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Durable  and Nondurable Goods vs. Oil Price per gallon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1613068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C1CACF9-D4D1-465A-9368-C1CA3D9F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9" y="3504126"/>
            <a:ext cx="3519189" cy="2346125"/>
          </a:xfrm>
          <a:prstGeom prst="rect">
            <a:avLst/>
          </a:prstGeom>
        </p:spPr>
      </p:pic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58ADB68-5DFF-473C-8FD6-DE9D979B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80" y="495872"/>
            <a:ext cx="3519189" cy="234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02D25-EDAF-4ED0-AC8A-BFDFEE375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700" y="1630266"/>
            <a:ext cx="3801005" cy="98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DEFF-08E4-4DC8-AF09-49409FD4F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700" y="4703623"/>
            <a:ext cx="384863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Services vs. Oil Price per gallon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80369-F1F2-43A1-8CCD-B72B7B9B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9" y="1744424"/>
            <a:ext cx="4519989" cy="301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A8CA5-B575-4BBD-9CCB-27BA9F67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2889"/>
            <a:ext cx="395342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881</Words>
  <Application>Microsoft Office PowerPoint</Application>
  <PresentationFormat>Widescreen</PresentationFormat>
  <Paragraphs>112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 gasoline price a good indicator of Consumer Spending?</vt:lpstr>
      <vt:lpstr>Research Question, Null and Alternative Hypothesis</vt:lpstr>
      <vt:lpstr>Summary Findings</vt:lpstr>
      <vt:lpstr>Variables</vt:lpstr>
      <vt:lpstr>Definitions of Category</vt:lpstr>
      <vt:lpstr>Data Extraction</vt:lpstr>
      <vt:lpstr>Data Cleaning and Exploration</vt:lpstr>
      <vt:lpstr>All States  - Durable  and Nondurable Goods vs. Oil Price per gallon</vt:lpstr>
      <vt:lpstr>All States  - Services vs. Oil Price per gallon</vt:lpstr>
      <vt:lpstr>Durable Goods vs Oil Price per gallon – 5 states with top per capita income and 5 states with bottom per capita income</vt:lpstr>
      <vt:lpstr>Non-Durable Goods vs Oil Price per gallon – 5 states with top per capita income and 5 states with bottom per capita income</vt:lpstr>
      <vt:lpstr>Services vs Oil Price per gallon – 5 states with top per capita income and 5 states with bottom per capita income</vt:lpstr>
      <vt:lpstr>Data Analysis</vt:lpstr>
      <vt:lpstr>Data limitations</vt:lpstr>
      <vt:lpstr>Data Discussion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gasoline price a good indicator of Consumer Spending?</dc:title>
  <dc:creator>Christina Bastien Perrault</dc:creator>
  <cp:lastModifiedBy>Christina Bastien Perrault</cp:lastModifiedBy>
  <cp:revision>32</cp:revision>
  <dcterms:created xsi:type="dcterms:W3CDTF">2021-03-26T22:17:33Z</dcterms:created>
  <dcterms:modified xsi:type="dcterms:W3CDTF">2021-03-27T14:32:26Z</dcterms:modified>
</cp:coreProperties>
</file>