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3" r:id="rId4"/>
    <p:sldId id="263" r:id="rId5"/>
    <p:sldId id="257" r:id="rId6"/>
    <p:sldId id="259" r:id="rId7"/>
    <p:sldId id="260" r:id="rId8"/>
    <p:sldId id="261" r:id="rId9"/>
    <p:sldId id="274" r:id="rId10"/>
    <p:sldId id="275" r:id="rId11"/>
    <p:sldId id="276" r:id="rId12"/>
    <p:sldId id="277" r:id="rId13"/>
    <p:sldId id="262" r:id="rId14"/>
    <p:sldId id="264" r:id="rId15"/>
    <p:sldId id="26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844" autoAdjust="0"/>
  </p:normalViewPr>
  <p:slideViewPr>
    <p:cSldViewPr snapToGrid="0">
      <p:cViewPr varScale="1">
        <p:scale>
          <a:sx n="134" d="100"/>
          <a:sy n="134" d="100"/>
        </p:scale>
        <p:origin x="12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769B-7993-4BBB-B32F-90BDDB36A3A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0BE9-3F94-408C-B212-C437B7DA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choose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4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0BE9-3F94-408C-B212-C437B7DAE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319D-C538-4D5E-9E5A-1D4A5487F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EEA79-D912-4F96-8FFE-5E721E1ED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038E-ED97-46DD-89EF-6F7F3084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B460-94A1-406C-874C-0BFF4C80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F943-3B86-454F-94DB-CA827911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E601-6CE8-4148-9F51-49C8D0ED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22A7-2C6D-429E-95D4-3F5AFAF5B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5347-BE56-4FB7-BAE3-9D366A3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5A31-5552-4AD5-8D8E-0876F518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9E95-6762-45C8-BD15-9C798F7E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6B824-F7AA-4DBF-AB6D-747EE6E3D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E6202-178F-4771-9BB8-8FF5C365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70F5-3591-4939-AC26-891A12D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1DC9-F2D7-436F-B301-B661A230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B8F7-41B4-44A6-9053-A5146921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2DE6-A1EC-4299-902F-3E43A0F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0B74-E578-4A63-AE16-499957A6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06B8-A0B6-49DE-ADC8-4C20FFCE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020F-29BC-489D-B6D5-CDD6F5CA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511A-583E-47DD-8393-BCC23BE8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7D44-15F8-4F51-8591-99C2A956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2061A-2BF2-4CF0-B9C3-34666298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6074-4034-45BF-9BCF-44A6FA03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DE25-24A4-443D-8787-F84E422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CECA-AA90-424B-BFDE-C2AED64C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5EB5-3ECF-448B-B266-89DF075E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D6A3-C899-4319-B1CD-464D296FD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95A0C-DBF9-487D-8E0E-65F64C505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C58F-4775-4FBA-B18F-835291A6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C4152-455B-42A5-A4A7-161168E7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F9DF-76E8-49DA-B0FA-40DE1E9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334F-2AC1-4FE6-92E9-C6E044DD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A1E6-1898-40FF-953C-E4D6192A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1136C-EA00-4122-BD02-607A3BFF2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50576-8691-4A6E-9399-1A7EA53C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67E35-BC65-47D6-96E3-AE3E81C12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AA5F4-07C4-43C3-9244-68BCED94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972D9-1CCE-4033-AB27-85A43417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A399F-0464-4F9F-A65B-0E10C1C8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7801-1B0C-4ADE-805C-542CCF99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B9F0F-8B81-4250-ADE1-20D658A6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9181-48CA-415E-A307-925DCAAE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35BF1-130A-4E3C-BF67-A0A29BE6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AFFED-3227-4AC8-A226-5B07B9C3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3BD74-F4F9-4483-93B3-1A5E2FD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238D4-7835-4D1C-9FB7-BB8C68F4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2598-A88D-4EB4-BC82-822F8C1D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F915-B350-4604-8281-6A37E4B3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CD3F9-38AF-4B93-97FE-713E4166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4805-EB47-4128-B68C-48D05A32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BD3D-82B1-42C2-BED2-ACCAF5A7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797F8-5668-4315-9203-F05B42F4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3BB1-E901-42CB-9734-1EE470B7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67F11-CB3A-4393-B2A8-A756A533C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6955-12A2-499C-A5F8-DC433260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04D3-F453-4354-88B4-4AD8AA69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0ECFE-0FD1-44A8-B70A-5D8538D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F2AB-E247-4387-A60C-46753B39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E2E34-9E10-4229-861A-BD9DDD25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23A7-EE02-4704-83D4-82CBA1D5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4056-7040-4B42-97F2-1B871E9B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E413-50C6-49B4-9D3E-9001BA6AE88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63DB-FCE1-4DD1-942B-479C6062F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5909-76F4-4FF8-BB9A-BFB6FE769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7A0A-B177-419F-BD4D-E1B312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ea.gov/iTable/iTable.cfm?reqid=70&amp;step=1&amp;acrdn=8" TargetMode="External"/><Relationship Id="rId2" Type="http://schemas.openxmlformats.org/officeDocument/2006/relationships/hyperlink" Target="https://apps.bea.gov/iTable/iTable.cfm?reqid=70&amp;step=1&amp;acrdn=7#reqid=70&amp;step=1&amp;acrdn=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eia.gov/category/?api_key=0153adcb87f49b02f773e395a39ca985&amp;category_id=714757" TargetMode="External"/><Relationship Id="rId4" Type="http://schemas.openxmlformats.org/officeDocument/2006/relationships/hyperlink" Target="https://www.bea.gov/data/gdp/gdp-st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63CCE-08E9-480D-B8F3-79F2CDEE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0025" y="1991196"/>
            <a:ext cx="6621626" cy="28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Is gasoline </a:t>
            </a: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400" b="1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rice a good indicator of Consumer Spending?</a:t>
            </a:r>
            <a:endParaRPr lang="en-US" sz="4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1C861-4200-4663-958A-F5AE44CE99EC}"/>
              </a:ext>
            </a:extLst>
          </p:cNvPr>
          <p:cNvSpPr txBox="1"/>
          <p:nvPr/>
        </p:nvSpPr>
        <p:spPr>
          <a:xfrm>
            <a:off x="0" y="5785166"/>
            <a:ext cx="5217173" cy="134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Christina Bastien Perrault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Juan R. Ulloa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Clément </a:t>
            </a:r>
            <a:r>
              <a:rPr lang="en-US" dirty="0" err="1">
                <a:solidFill>
                  <a:schemeClr val="bg1"/>
                </a:solidFill>
              </a:rPr>
              <a:t>Boit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6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0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2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6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5872449"/>
            <a:ext cx="4974771" cy="501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Durable Goods vs Oil Price per gallon – 5 states with top per capita income and 5 states with bottom per capita income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19A4-F9D2-4819-85F9-802D7D4C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88" y="445614"/>
            <a:ext cx="4156503" cy="2771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A2CB2-E0C3-4F9C-97D1-851A1D0AB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88" y="3618567"/>
            <a:ext cx="4156502" cy="2546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58503-653E-4FD6-8D1E-B4DDFF5D7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987" y="1536462"/>
            <a:ext cx="3924848" cy="943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3E606-36D8-457A-A7E5-114367F9C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987" y="4517378"/>
            <a:ext cx="407726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7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5872449"/>
            <a:ext cx="4974771" cy="501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Non-Durable Goods vs Oil Price per gallon – 5 states with top per capita income and 5 states with bottom per capita income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F000FC46-49C7-4C48-AB05-F091A9B27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5" y="492505"/>
            <a:ext cx="4123763" cy="2536859"/>
          </a:xfrm>
          <a:prstGeom prst="rect">
            <a:avLst/>
          </a:prstGeom>
        </p:spPr>
      </p:pic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A4A4966B-0E08-4B26-A463-C157B2BC2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20" y="3367313"/>
            <a:ext cx="4123764" cy="2749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A9EE5-40F5-46FD-B494-0BDD14E44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30414"/>
            <a:ext cx="4667901" cy="876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0A6CE-23EF-45B4-A590-64B713F10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74160"/>
            <a:ext cx="442974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5872449"/>
            <a:ext cx="4974771" cy="501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Services vs Oil Price per gallon – 5 states with top per capita income and 5 states with bottom per capita income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43" name="Picture 42" descr="Chart, scatter chart&#10;&#10;Description automatically generated">
            <a:extLst>
              <a:ext uri="{FF2B5EF4-FFF2-40B4-BE49-F238E27FC236}">
                <a16:creationId xmlns:a16="http://schemas.microsoft.com/office/drawing/2014/main" id="{8ECCEC53-5221-4FE7-BF45-48444A39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6" y="380103"/>
            <a:ext cx="4172062" cy="2781375"/>
          </a:xfrm>
          <a:prstGeom prst="rect">
            <a:avLst/>
          </a:prstGeom>
        </p:spPr>
      </p:pic>
      <p:pic>
        <p:nvPicPr>
          <p:cNvPr id="44" name="Picture 43" descr="Chart, scatter chart&#10;&#10;Description automatically generated">
            <a:extLst>
              <a:ext uri="{FF2B5EF4-FFF2-40B4-BE49-F238E27FC236}">
                <a16:creationId xmlns:a16="http://schemas.microsoft.com/office/drawing/2014/main" id="{A11C6BC0-FB70-4385-B880-F30BFD1BF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6" y="3429000"/>
            <a:ext cx="4172062" cy="2724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BC96FB-A966-4E5C-92F1-D260C74F9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791" y="1653606"/>
            <a:ext cx="3962953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43BFB-861F-4E22-AA8C-7F18B56F9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855" y="4660760"/>
            <a:ext cx="402011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5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84F435-ECF0-4E50-83DB-F53A9266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3B5F-45A1-4C1F-9474-D97A3242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49" y="2209552"/>
            <a:ext cx="4974771" cy="201954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Ten states chosen to separate our outliers from the main population (all states): Based on per capita Income (top and bottom)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High standard error = Inaccurate representation of the mean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33349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03D06D1-1C33-4DFA-B7B4-D5C4FC98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58B0C-25E7-42FC-96A9-AB576BA2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2586058"/>
            <a:ext cx="6143625" cy="842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limitations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38C4C7-BA32-4EA2-AC81-B4CB9A0CD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048" y="0"/>
            <a:ext cx="4543952" cy="6858000"/>
          </a:xfrm>
          <a:custGeom>
            <a:avLst/>
            <a:gdLst>
              <a:gd name="connsiteX0" fmla="*/ 328959 w 4543952"/>
              <a:gd name="connsiteY0" fmla="*/ 6564619 h 6858000"/>
              <a:gd name="connsiteX1" fmla="*/ 306480 w 4543952"/>
              <a:gd name="connsiteY1" fmla="*/ 6588624 h 6858000"/>
              <a:gd name="connsiteX2" fmla="*/ 289858 w 4543952"/>
              <a:gd name="connsiteY2" fmla="*/ 6625223 h 6858000"/>
              <a:gd name="connsiteX3" fmla="*/ 289858 w 4543952"/>
              <a:gd name="connsiteY3" fmla="*/ 6625224 h 6858000"/>
              <a:gd name="connsiteX4" fmla="*/ 289870 w 4543952"/>
              <a:gd name="connsiteY4" fmla="*/ 6645551 h 6858000"/>
              <a:gd name="connsiteX5" fmla="*/ 296953 w 4543952"/>
              <a:gd name="connsiteY5" fmla="*/ 6662539 h 6858000"/>
              <a:gd name="connsiteX6" fmla="*/ 296953 w 4543952"/>
              <a:gd name="connsiteY6" fmla="*/ 6662541 h 6858000"/>
              <a:gd name="connsiteX7" fmla="*/ 296954 w 4543952"/>
              <a:gd name="connsiteY7" fmla="*/ 6662543 h 6858000"/>
              <a:gd name="connsiteX8" fmla="*/ 311551 w 4543952"/>
              <a:gd name="connsiteY8" fmla="*/ 6702975 h 6858000"/>
              <a:gd name="connsiteX9" fmla="*/ 297715 w 4543952"/>
              <a:gd name="connsiteY9" fmla="*/ 6742551 h 6858000"/>
              <a:gd name="connsiteX10" fmla="*/ 297714 w 4543952"/>
              <a:gd name="connsiteY10" fmla="*/ 6742554 h 6858000"/>
              <a:gd name="connsiteX11" fmla="*/ 283011 w 4543952"/>
              <a:gd name="connsiteY11" fmla="*/ 6776799 h 6858000"/>
              <a:gd name="connsiteX12" fmla="*/ 278238 w 4543952"/>
              <a:gd name="connsiteY12" fmla="*/ 6812061 h 6858000"/>
              <a:gd name="connsiteX13" fmla="*/ 278237 w 4543952"/>
              <a:gd name="connsiteY13" fmla="*/ 6812062 h 6858000"/>
              <a:gd name="connsiteX14" fmla="*/ 278237 w 4543952"/>
              <a:gd name="connsiteY14" fmla="*/ 6812063 h 6858000"/>
              <a:gd name="connsiteX15" fmla="*/ 278238 w 4543952"/>
              <a:gd name="connsiteY15" fmla="*/ 6812061 h 6858000"/>
              <a:gd name="connsiteX16" fmla="*/ 297714 w 4543952"/>
              <a:gd name="connsiteY16" fmla="*/ 6742554 h 6858000"/>
              <a:gd name="connsiteX17" fmla="*/ 297715 w 4543952"/>
              <a:gd name="connsiteY17" fmla="*/ 6742552 h 6858000"/>
              <a:gd name="connsiteX18" fmla="*/ 311551 w 4543952"/>
              <a:gd name="connsiteY18" fmla="*/ 6702976 h 6858000"/>
              <a:gd name="connsiteX19" fmla="*/ 311551 w 4543952"/>
              <a:gd name="connsiteY19" fmla="*/ 6702975 h 6858000"/>
              <a:gd name="connsiteX20" fmla="*/ 308405 w 4543952"/>
              <a:gd name="connsiteY20" fmla="*/ 6683026 h 6858000"/>
              <a:gd name="connsiteX21" fmla="*/ 296954 w 4543952"/>
              <a:gd name="connsiteY21" fmla="*/ 6662543 h 6858000"/>
              <a:gd name="connsiteX22" fmla="*/ 296953 w 4543952"/>
              <a:gd name="connsiteY22" fmla="*/ 6662540 h 6858000"/>
              <a:gd name="connsiteX23" fmla="*/ 296953 w 4543952"/>
              <a:gd name="connsiteY23" fmla="*/ 6662539 h 6858000"/>
              <a:gd name="connsiteX24" fmla="*/ 289858 w 4543952"/>
              <a:gd name="connsiteY24" fmla="*/ 6625224 h 6858000"/>
              <a:gd name="connsiteX25" fmla="*/ 306480 w 4543952"/>
              <a:gd name="connsiteY25" fmla="*/ 6588625 h 6858000"/>
              <a:gd name="connsiteX26" fmla="*/ 328959 w 4543952"/>
              <a:gd name="connsiteY26" fmla="*/ 6564620 h 6858000"/>
              <a:gd name="connsiteX27" fmla="*/ 248638 w 4543952"/>
              <a:gd name="connsiteY27" fmla="*/ 6438980 h 6858000"/>
              <a:gd name="connsiteX28" fmla="*/ 268569 w 4543952"/>
              <a:gd name="connsiteY28" fmla="*/ 6463840 h 6858000"/>
              <a:gd name="connsiteX29" fmla="*/ 268572 w 4543952"/>
              <a:gd name="connsiteY29" fmla="*/ 6463848 h 6858000"/>
              <a:gd name="connsiteX30" fmla="*/ 279556 w 4543952"/>
              <a:gd name="connsiteY30" fmla="*/ 6508051 h 6858000"/>
              <a:gd name="connsiteX31" fmla="*/ 282367 w 4543952"/>
              <a:gd name="connsiteY31" fmla="*/ 6513011 h 6858000"/>
              <a:gd name="connsiteX32" fmla="*/ 284834 w 4543952"/>
              <a:gd name="connsiteY32" fmla="*/ 6521803 h 6858000"/>
              <a:gd name="connsiteX33" fmla="*/ 301172 w 4543952"/>
              <a:gd name="connsiteY33" fmla="*/ 6546194 h 6858000"/>
              <a:gd name="connsiteX34" fmla="*/ 301172 w 4543952"/>
              <a:gd name="connsiteY34" fmla="*/ 6546193 h 6858000"/>
              <a:gd name="connsiteX35" fmla="*/ 282367 w 4543952"/>
              <a:gd name="connsiteY35" fmla="*/ 6513011 h 6858000"/>
              <a:gd name="connsiteX36" fmla="*/ 268572 w 4543952"/>
              <a:gd name="connsiteY36" fmla="*/ 6463848 h 6858000"/>
              <a:gd name="connsiteX37" fmla="*/ 268569 w 4543952"/>
              <a:gd name="connsiteY37" fmla="*/ 6463839 h 6858000"/>
              <a:gd name="connsiteX38" fmla="*/ 166047 w 4543952"/>
              <a:gd name="connsiteY38" fmla="*/ 6392242 h 6858000"/>
              <a:gd name="connsiteX39" fmla="*/ 173364 w 4543952"/>
              <a:gd name="connsiteY39" fmla="*/ 6407332 h 6858000"/>
              <a:gd name="connsiteX40" fmla="*/ 173364 w 4543952"/>
              <a:gd name="connsiteY40" fmla="*/ 6407331 h 6858000"/>
              <a:gd name="connsiteX41" fmla="*/ 401733 w 4543952"/>
              <a:gd name="connsiteY41" fmla="*/ 4221390 h 6858000"/>
              <a:gd name="connsiteX42" fmla="*/ 396017 w 4543952"/>
              <a:gd name="connsiteY42" fmla="*/ 4253013 h 6858000"/>
              <a:gd name="connsiteX43" fmla="*/ 356201 w 4543952"/>
              <a:gd name="connsiteY43" fmla="*/ 4324644 h 6858000"/>
              <a:gd name="connsiteX44" fmla="*/ 347247 w 4543952"/>
              <a:gd name="connsiteY44" fmla="*/ 4363889 h 6858000"/>
              <a:gd name="connsiteX45" fmla="*/ 347247 w 4543952"/>
              <a:gd name="connsiteY45" fmla="*/ 4363890 h 6858000"/>
              <a:gd name="connsiteX46" fmla="*/ 348009 w 4543952"/>
              <a:gd name="connsiteY46" fmla="*/ 4482004 h 6858000"/>
              <a:gd name="connsiteX47" fmla="*/ 408019 w 4543952"/>
              <a:gd name="connsiteY47" fmla="*/ 4659174 h 6858000"/>
              <a:gd name="connsiteX48" fmla="*/ 416021 w 4543952"/>
              <a:gd name="connsiteY48" fmla="*/ 4677655 h 6858000"/>
              <a:gd name="connsiteX49" fmla="*/ 425928 w 4543952"/>
              <a:gd name="connsiteY49" fmla="*/ 4767764 h 6858000"/>
              <a:gd name="connsiteX50" fmla="*/ 427237 w 4543952"/>
              <a:gd name="connsiteY50" fmla="*/ 4800482 h 6858000"/>
              <a:gd name="connsiteX51" fmla="*/ 412401 w 4543952"/>
              <a:gd name="connsiteY51" fmla="*/ 4828915 h 6858000"/>
              <a:gd name="connsiteX52" fmla="*/ 391971 w 4543952"/>
              <a:gd name="connsiteY52" fmla="*/ 4857316 h 6858000"/>
              <a:gd name="connsiteX53" fmla="*/ 390221 w 4543952"/>
              <a:gd name="connsiteY53" fmla="*/ 4863342 h 6858000"/>
              <a:gd name="connsiteX54" fmla="*/ 387469 w 4543952"/>
              <a:gd name="connsiteY54" fmla="*/ 4867613 h 6858000"/>
              <a:gd name="connsiteX55" fmla="*/ 382691 w 4543952"/>
              <a:gd name="connsiteY55" fmla="*/ 4889274 h 6858000"/>
              <a:gd name="connsiteX56" fmla="*/ 382691 w 4543952"/>
              <a:gd name="connsiteY56" fmla="*/ 4889275 h 6858000"/>
              <a:gd name="connsiteX57" fmla="*/ 384396 w 4543952"/>
              <a:gd name="connsiteY57" fmla="*/ 4912168 h 6858000"/>
              <a:gd name="connsiteX58" fmla="*/ 385799 w 4543952"/>
              <a:gd name="connsiteY58" fmla="*/ 4933804 h 6858000"/>
              <a:gd name="connsiteX59" fmla="*/ 378247 w 4543952"/>
              <a:gd name="connsiteY59" fmla="*/ 4957452 h 6858000"/>
              <a:gd name="connsiteX60" fmla="*/ 360964 w 4543952"/>
              <a:gd name="connsiteY60" fmla="*/ 4987036 h 6858000"/>
              <a:gd name="connsiteX61" fmla="*/ 334485 w 4543952"/>
              <a:gd name="connsiteY61" fmla="*/ 5041520 h 6858000"/>
              <a:gd name="connsiteX62" fmla="*/ 321371 w 4543952"/>
              <a:gd name="connsiteY62" fmla="*/ 5087422 h 6858000"/>
              <a:gd name="connsiteX63" fmla="*/ 321364 w 4543952"/>
              <a:gd name="connsiteY63" fmla="*/ 5087449 h 6858000"/>
              <a:gd name="connsiteX64" fmla="*/ 315482 w 4543952"/>
              <a:gd name="connsiteY64" fmla="*/ 5102460 h 6858000"/>
              <a:gd name="connsiteX65" fmla="*/ 308338 w 4543952"/>
              <a:gd name="connsiteY65" fmla="*/ 5133219 h 6858000"/>
              <a:gd name="connsiteX66" fmla="*/ 308337 w 4543952"/>
              <a:gd name="connsiteY66" fmla="*/ 5133223 h 6858000"/>
              <a:gd name="connsiteX67" fmla="*/ 308337 w 4543952"/>
              <a:gd name="connsiteY67" fmla="*/ 5133224 h 6858000"/>
              <a:gd name="connsiteX68" fmla="*/ 315052 w 4543952"/>
              <a:gd name="connsiteY68" fmla="*/ 5166113 h 6858000"/>
              <a:gd name="connsiteX69" fmla="*/ 314362 w 4543952"/>
              <a:gd name="connsiteY69" fmla="*/ 5172089 h 6858000"/>
              <a:gd name="connsiteX70" fmla="*/ 311814 w 4543952"/>
              <a:gd name="connsiteY70" fmla="*/ 5179066 h 6858000"/>
              <a:gd name="connsiteX71" fmla="*/ 311814 w 4543952"/>
              <a:gd name="connsiteY71" fmla="*/ 5179067 h 6858000"/>
              <a:gd name="connsiteX72" fmla="*/ 335437 w 4543952"/>
              <a:gd name="connsiteY72" fmla="*/ 5272796 h 6858000"/>
              <a:gd name="connsiteX73" fmla="*/ 360397 w 4543952"/>
              <a:gd name="connsiteY73" fmla="*/ 5321350 h 6858000"/>
              <a:gd name="connsiteX74" fmla="*/ 364317 w 4543952"/>
              <a:gd name="connsiteY74" fmla="*/ 5355013 h 6858000"/>
              <a:gd name="connsiteX75" fmla="*/ 359440 w 4543952"/>
              <a:gd name="connsiteY75" fmla="*/ 5385383 h 6858000"/>
              <a:gd name="connsiteX76" fmla="*/ 351249 w 4543952"/>
              <a:gd name="connsiteY76" fmla="*/ 5425581 h 6858000"/>
              <a:gd name="connsiteX77" fmla="*/ 339627 w 4543952"/>
              <a:gd name="connsiteY77" fmla="*/ 5480636 h 6858000"/>
              <a:gd name="connsiteX78" fmla="*/ 335103 w 4543952"/>
              <a:gd name="connsiteY78" fmla="*/ 5507666 h 6858000"/>
              <a:gd name="connsiteX79" fmla="*/ 335103 w 4543952"/>
              <a:gd name="connsiteY79" fmla="*/ 5507667 h 6858000"/>
              <a:gd name="connsiteX80" fmla="*/ 337324 w 4543952"/>
              <a:gd name="connsiteY80" fmla="*/ 5520421 h 6858000"/>
              <a:gd name="connsiteX81" fmla="*/ 345722 w 4543952"/>
              <a:gd name="connsiteY81" fmla="*/ 5531691 h 6858000"/>
              <a:gd name="connsiteX82" fmla="*/ 345723 w 4543952"/>
              <a:gd name="connsiteY82" fmla="*/ 5531693 h 6858000"/>
              <a:gd name="connsiteX83" fmla="*/ 355869 w 4543952"/>
              <a:gd name="connsiteY83" fmla="*/ 5547577 h 6858000"/>
              <a:gd name="connsiteX84" fmla="*/ 346295 w 4543952"/>
              <a:gd name="connsiteY84" fmla="*/ 5562745 h 6858000"/>
              <a:gd name="connsiteX85" fmla="*/ 275047 w 4543952"/>
              <a:gd name="connsiteY85" fmla="*/ 5704482 h 6858000"/>
              <a:gd name="connsiteX86" fmla="*/ 269141 w 4543952"/>
              <a:gd name="connsiteY86" fmla="*/ 5740487 h 6858000"/>
              <a:gd name="connsiteX87" fmla="*/ 260376 w 4543952"/>
              <a:gd name="connsiteY87" fmla="*/ 5760872 h 6858000"/>
              <a:gd name="connsiteX88" fmla="*/ 171981 w 4543952"/>
              <a:gd name="connsiteY88" fmla="*/ 5883750 h 6858000"/>
              <a:gd name="connsiteX89" fmla="*/ 171979 w 4543952"/>
              <a:gd name="connsiteY89" fmla="*/ 5883755 h 6858000"/>
              <a:gd name="connsiteX90" fmla="*/ 160957 w 4543952"/>
              <a:gd name="connsiteY90" fmla="*/ 5909350 h 6858000"/>
              <a:gd name="connsiteX91" fmla="*/ 154076 w 4543952"/>
              <a:gd name="connsiteY91" fmla="*/ 5935945 h 6858000"/>
              <a:gd name="connsiteX92" fmla="*/ 154075 w 4543952"/>
              <a:gd name="connsiteY92" fmla="*/ 5935948 h 6858000"/>
              <a:gd name="connsiteX93" fmla="*/ 154075 w 4543952"/>
              <a:gd name="connsiteY93" fmla="*/ 5935949 h 6858000"/>
              <a:gd name="connsiteX94" fmla="*/ 154242 w 4543952"/>
              <a:gd name="connsiteY94" fmla="*/ 5964476 h 6858000"/>
              <a:gd name="connsiteX95" fmla="*/ 157695 w 4543952"/>
              <a:gd name="connsiteY95" fmla="*/ 5993289 h 6858000"/>
              <a:gd name="connsiteX96" fmla="*/ 157695 w 4543952"/>
              <a:gd name="connsiteY96" fmla="*/ 5993291 h 6858000"/>
              <a:gd name="connsiteX97" fmla="*/ 164171 w 4543952"/>
              <a:gd name="connsiteY97" fmla="*/ 6026440 h 6858000"/>
              <a:gd name="connsiteX98" fmla="*/ 220371 w 4543952"/>
              <a:gd name="connsiteY98" fmla="*/ 6108738 h 6858000"/>
              <a:gd name="connsiteX99" fmla="*/ 234064 w 4543952"/>
              <a:gd name="connsiteY99" fmla="*/ 6133314 h 6858000"/>
              <a:gd name="connsiteX100" fmla="*/ 218468 w 4543952"/>
              <a:gd name="connsiteY100" fmla="*/ 6155599 h 6858000"/>
              <a:gd name="connsiteX101" fmla="*/ 218465 w 4543952"/>
              <a:gd name="connsiteY101" fmla="*/ 6155601 h 6858000"/>
              <a:gd name="connsiteX102" fmla="*/ 179794 w 4543952"/>
              <a:gd name="connsiteY102" fmla="*/ 6228755 h 6858000"/>
              <a:gd name="connsiteX103" fmla="*/ 162457 w 4543952"/>
              <a:gd name="connsiteY103" fmla="*/ 6361538 h 6858000"/>
              <a:gd name="connsiteX104" fmla="*/ 162457 w 4543952"/>
              <a:gd name="connsiteY104" fmla="*/ 6361539 h 6858000"/>
              <a:gd name="connsiteX105" fmla="*/ 179794 w 4543952"/>
              <a:gd name="connsiteY105" fmla="*/ 6228756 h 6858000"/>
              <a:gd name="connsiteX106" fmla="*/ 218465 w 4543952"/>
              <a:gd name="connsiteY106" fmla="*/ 6155602 h 6858000"/>
              <a:gd name="connsiteX107" fmla="*/ 218468 w 4543952"/>
              <a:gd name="connsiteY107" fmla="*/ 6155599 h 6858000"/>
              <a:gd name="connsiteX108" fmla="*/ 230364 w 4543952"/>
              <a:gd name="connsiteY108" fmla="*/ 6143189 h 6858000"/>
              <a:gd name="connsiteX109" fmla="*/ 234064 w 4543952"/>
              <a:gd name="connsiteY109" fmla="*/ 6133314 h 6858000"/>
              <a:gd name="connsiteX110" fmla="*/ 234064 w 4543952"/>
              <a:gd name="connsiteY110" fmla="*/ 6133313 h 6858000"/>
              <a:gd name="connsiteX111" fmla="*/ 220371 w 4543952"/>
              <a:gd name="connsiteY111" fmla="*/ 6108737 h 6858000"/>
              <a:gd name="connsiteX112" fmla="*/ 164171 w 4543952"/>
              <a:gd name="connsiteY112" fmla="*/ 6026439 h 6858000"/>
              <a:gd name="connsiteX113" fmla="*/ 157695 w 4543952"/>
              <a:gd name="connsiteY113" fmla="*/ 5993290 h 6858000"/>
              <a:gd name="connsiteX114" fmla="*/ 157695 w 4543952"/>
              <a:gd name="connsiteY114" fmla="*/ 5993289 h 6858000"/>
              <a:gd name="connsiteX115" fmla="*/ 154075 w 4543952"/>
              <a:gd name="connsiteY115" fmla="*/ 5935949 h 6858000"/>
              <a:gd name="connsiteX116" fmla="*/ 154076 w 4543952"/>
              <a:gd name="connsiteY116" fmla="*/ 5935945 h 6858000"/>
              <a:gd name="connsiteX117" fmla="*/ 171979 w 4543952"/>
              <a:gd name="connsiteY117" fmla="*/ 5883755 h 6858000"/>
              <a:gd name="connsiteX118" fmla="*/ 171981 w 4543952"/>
              <a:gd name="connsiteY118" fmla="*/ 5883751 h 6858000"/>
              <a:gd name="connsiteX119" fmla="*/ 260376 w 4543952"/>
              <a:gd name="connsiteY119" fmla="*/ 5760873 h 6858000"/>
              <a:gd name="connsiteX120" fmla="*/ 269141 w 4543952"/>
              <a:gd name="connsiteY120" fmla="*/ 5740488 h 6858000"/>
              <a:gd name="connsiteX121" fmla="*/ 275047 w 4543952"/>
              <a:gd name="connsiteY121" fmla="*/ 5704483 h 6858000"/>
              <a:gd name="connsiteX122" fmla="*/ 346295 w 4543952"/>
              <a:gd name="connsiteY122" fmla="*/ 5562746 h 6858000"/>
              <a:gd name="connsiteX123" fmla="*/ 355869 w 4543952"/>
              <a:gd name="connsiteY123" fmla="*/ 5547578 h 6858000"/>
              <a:gd name="connsiteX124" fmla="*/ 355869 w 4543952"/>
              <a:gd name="connsiteY124" fmla="*/ 5547577 h 6858000"/>
              <a:gd name="connsiteX125" fmla="*/ 345723 w 4543952"/>
              <a:gd name="connsiteY125" fmla="*/ 5531692 h 6858000"/>
              <a:gd name="connsiteX126" fmla="*/ 345722 w 4543952"/>
              <a:gd name="connsiteY126" fmla="*/ 5531691 h 6858000"/>
              <a:gd name="connsiteX127" fmla="*/ 335103 w 4543952"/>
              <a:gd name="connsiteY127" fmla="*/ 5507667 h 6858000"/>
              <a:gd name="connsiteX128" fmla="*/ 339627 w 4543952"/>
              <a:gd name="connsiteY128" fmla="*/ 5480637 h 6858000"/>
              <a:gd name="connsiteX129" fmla="*/ 351249 w 4543952"/>
              <a:gd name="connsiteY129" fmla="*/ 5425582 h 6858000"/>
              <a:gd name="connsiteX130" fmla="*/ 359440 w 4543952"/>
              <a:gd name="connsiteY130" fmla="*/ 5385384 h 6858000"/>
              <a:gd name="connsiteX131" fmla="*/ 364317 w 4543952"/>
              <a:gd name="connsiteY131" fmla="*/ 5355014 h 6858000"/>
              <a:gd name="connsiteX132" fmla="*/ 364317 w 4543952"/>
              <a:gd name="connsiteY132" fmla="*/ 5355013 h 6858000"/>
              <a:gd name="connsiteX133" fmla="*/ 362870 w 4543952"/>
              <a:gd name="connsiteY133" fmla="*/ 5326162 h 6858000"/>
              <a:gd name="connsiteX134" fmla="*/ 360397 w 4543952"/>
              <a:gd name="connsiteY134" fmla="*/ 5321350 h 6858000"/>
              <a:gd name="connsiteX135" fmla="*/ 359341 w 4543952"/>
              <a:gd name="connsiteY135" fmla="*/ 5312287 h 6858000"/>
              <a:gd name="connsiteX136" fmla="*/ 335437 w 4543952"/>
              <a:gd name="connsiteY136" fmla="*/ 5272795 h 6858000"/>
              <a:gd name="connsiteX137" fmla="*/ 311981 w 4543952"/>
              <a:gd name="connsiteY137" fmla="*/ 5229432 h 6858000"/>
              <a:gd name="connsiteX138" fmla="*/ 311814 w 4543952"/>
              <a:gd name="connsiteY138" fmla="*/ 5179067 h 6858000"/>
              <a:gd name="connsiteX139" fmla="*/ 314362 w 4543952"/>
              <a:gd name="connsiteY139" fmla="*/ 5172090 h 6858000"/>
              <a:gd name="connsiteX140" fmla="*/ 315052 w 4543952"/>
              <a:gd name="connsiteY140" fmla="*/ 5166113 h 6858000"/>
              <a:gd name="connsiteX141" fmla="*/ 315052 w 4543952"/>
              <a:gd name="connsiteY141" fmla="*/ 5166112 h 6858000"/>
              <a:gd name="connsiteX142" fmla="*/ 308337 w 4543952"/>
              <a:gd name="connsiteY142" fmla="*/ 5133224 h 6858000"/>
              <a:gd name="connsiteX143" fmla="*/ 308338 w 4543952"/>
              <a:gd name="connsiteY143" fmla="*/ 5133219 h 6858000"/>
              <a:gd name="connsiteX144" fmla="*/ 321364 w 4543952"/>
              <a:gd name="connsiteY144" fmla="*/ 5087449 h 6858000"/>
              <a:gd name="connsiteX145" fmla="*/ 327270 w 4543952"/>
              <a:gd name="connsiteY145" fmla="*/ 5072375 h 6858000"/>
              <a:gd name="connsiteX146" fmla="*/ 334485 w 4543952"/>
              <a:gd name="connsiteY146" fmla="*/ 5041521 h 6858000"/>
              <a:gd name="connsiteX147" fmla="*/ 360964 w 4543952"/>
              <a:gd name="connsiteY147" fmla="*/ 4987037 h 6858000"/>
              <a:gd name="connsiteX148" fmla="*/ 376969 w 4543952"/>
              <a:gd name="connsiteY148" fmla="*/ 4961455 h 6858000"/>
              <a:gd name="connsiteX149" fmla="*/ 378247 w 4543952"/>
              <a:gd name="connsiteY149" fmla="*/ 4957452 h 6858000"/>
              <a:gd name="connsiteX150" fmla="*/ 381039 w 4543952"/>
              <a:gd name="connsiteY150" fmla="*/ 4952672 h 6858000"/>
              <a:gd name="connsiteX151" fmla="*/ 385799 w 4543952"/>
              <a:gd name="connsiteY151" fmla="*/ 4933804 h 6858000"/>
              <a:gd name="connsiteX152" fmla="*/ 384396 w 4543952"/>
              <a:gd name="connsiteY152" fmla="*/ 4912167 h 6858000"/>
              <a:gd name="connsiteX153" fmla="*/ 382691 w 4543952"/>
              <a:gd name="connsiteY153" fmla="*/ 4889274 h 6858000"/>
              <a:gd name="connsiteX154" fmla="*/ 390221 w 4543952"/>
              <a:gd name="connsiteY154" fmla="*/ 4863342 h 6858000"/>
              <a:gd name="connsiteX155" fmla="*/ 412401 w 4543952"/>
              <a:gd name="connsiteY155" fmla="*/ 4828916 h 6858000"/>
              <a:gd name="connsiteX156" fmla="*/ 427237 w 4543952"/>
              <a:gd name="connsiteY156" fmla="*/ 4800483 h 6858000"/>
              <a:gd name="connsiteX157" fmla="*/ 427237 w 4543952"/>
              <a:gd name="connsiteY157" fmla="*/ 4800482 h 6858000"/>
              <a:gd name="connsiteX158" fmla="*/ 425928 w 4543952"/>
              <a:gd name="connsiteY158" fmla="*/ 4767763 h 6858000"/>
              <a:gd name="connsiteX159" fmla="*/ 416021 w 4543952"/>
              <a:gd name="connsiteY159" fmla="*/ 4677654 h 6858000"/>
              <a:gd name="connsiteX160" fmla="*/ 408019 w 4543952"/>
              <a:gd name="connsiteY160" fmla="*/ 4659173 h 6858000"/>
              <a:gd name="connsiteX161" fmla="*/ 348009 w 4543952"/>
              <a:gd name="connsiteY161" fmla="*/ 4482003 h 6858000"/>
              <a:gd name="connsiteX162" fmla="*/ 347247 w 4543952"/>
              <a:gd name="connsiteY162" fmla="*/ 4363890 h 6858000"/>
              <a:gd name="connsiteX163" fmla="*/ 356201 w 4543952"/>
              <a:gd name="connsiteY163" fmla="*/ 4324645 h 6858000"/>
              <a:gd name="connsiteX164" fmla="*/ 396017 w 4543952"/>
              <a:gd name="connsiteY164" fmla="*/ 4253014 h 6858000"/>
              <a:gd name="connsiteX165" fmla="*/ 401733 w 4543952"/>
              <a:gd name="connsiteY165" fmla="*/ 4221391 h 6858000"/>
              <a:gd name="connsiteX166" fmla="*/ 332842 w 4543952"/>
              <a:gd name="connsiteY166" fmla="*/ 2836171 h 6858000"/>
              <a:gd name="connsiteX167" fmla="*/ 332842 w 4543952"/>
              <a:gd name="connsiteY167" fmla="*/ 2836172 h 6858000"/>
              <a:gd name="connsiteX168" fmla="*/ 341533 w 4543952"/>
              <a:gd name="connsiteY168" fmla="*/ 2848793 h 6858000"/>
              <a:gd name="connsiteX169" fmla="*/ 358166 w 4543952"/>
              <a:gd name="connsiteY169" fmla="*/ 2903544 h 6858000"/>
              <a:gd name="connsiteX170" fmla="*/ 366072 w 4543952"/>
              <a:gd name="connsiteY170" fmla="*/ 2947858 h 6858000"/>
              <a:gd name="connsiteX171" fmla="*/ 366072 w 4543952"/>
              <a:gd name="connsiteY171" fmla="*/ 2947862 h 6858000"/>
              <a:gd name="connsiteX172" fmla="*/ 362488 w 4543952"/>
              <a:gd name="connsiteY172" fmla="*/ 2982147 h 6858000"/>
              <a:gd name="connsiteX173" fmla="*/ 350796 w 4543952"/>
              <a:gd name="connsiteY173" fmla="*/ 3077400 h 6858000"/>
              <a:gd name="connsiteX174" fmla="*/ 350796 w 4543952"/>
              <a:gd name="connsiteY174" fmla="*/ 3077401 h 6858000"/>
              <a:gd name="connsiteX175" fmla="*/ 363250 w 4543952"/>
              <a:gd name="connsiteY175" fmla="*/ 3172654 h 6858000"/>
              <a:gd name="connsiteX176" fmla="*/ 410877 w 4543952"/>
              <a:gd name="connsiteY176" fmla="*/ 3489467 h 6858000"/>
              <a:gd name="connsiteX177" fmla="*/ 432976 w 4543952"/>
              <a:gd name="connsiteY177" fmla="*/ 3544713 h 6858000"/>
              <a:gd name="connsiteX178" fmla="*/ 445520 w 4543952"/>
              <a:gd name="connsiteY178" fmla="*/ 3562320 h 6858000"/>
              <a:gd name="connsiteX179" fmla="*/ 450598 w 4543952"/>
              <a:gd name="connsiteY179" fmla="*/ 3574407 h 6858000"/>
              <a:gd name="connsiteX180" fmla="*/ 448246 w 4543952"/>
              <a:gd name="connsiteY180" fmla="*/ 3587173 h 6858000"/>
              <a:gd name="connsiteX181" fmla="*/ 438500 w 4543952"/>
              <a:gd name="connsiteY181" fmla="*/ 3606816 h 6858000"/>
              <a:gd name="connsiteX182" fmla="*/ 424974 w 4543952"/>
              <a:gd name="connsiteY182" fmla="*/ 3630631 h 6858000"/>
              <a:gd name="connsiteX183" fmla="*/ 400733 w 4543952"/>
              <a:gd name="connsiteY183" fmla="*/ 3680162 h 6858000"/>
              <a:gd name="connsiteX184" fmla="*/ 400733 w 4543952"/>
              <a:gd name="connsiteY184" fmla="*/ 3680163 h 6858000"/>
              <a:gd name="connsiteX185" fmla="*/ 404781 w 4543952"/>
              <a:gd name="connsiteY185" fmla="*/ 3734837 h 6858000"/>
              <a:gd name="connsiteX186" fmla="*/ 404399 w 4543952"/>
              <a:gd name="connsiteY186" fmla="*/ 3754651 h 6858000"/>
              <a:gd name="connsiteX187" fmla="*/ 398042 w 4543952"/>
              <a:gd name="connsiteY187" fmla="*/ 3789775 h 6858000"/>
              <a:gd name="connsiteX188" fmla="*/ 398042 w 4543952"/>
              <a:gd name="connsiteY188" fmla="*/ 3789776 h 6858000"/>
              <a:gd name="connsiteX189" fmla="*/ 412973 w 4543952"/>
              <a:gd name="connsiteY189" fmla="*/ 3822472 h 6858000"/>
              <a:gd name="connsiteX190" fmla="*/ 427308 w 4543952"/>
              <a:gd name="connsiteY190" fmla="*/ 3852619 h 6858000"/>
              <a:gd name="connsiteX191" fmla="*/ 417926 w 4543952"/>
              <a:gd name="connsiteY191" fmla="*/ 3885336 h 6858000"/>
              <a:gd name="connsiteX192" fmla="*/ 417925 w 4543952"/>
              <a:gd name="connsiteY192" fmla="*/ 3885337 h 6858000"/>
              <a:gd name="connsiteX193" fmla="*/ 386040 w 4543952"/>
              <a:gd name="connsiteY193" fmla="*/ 3962158 h 6858000"/>
              <a:gd name="connsiteX194" fmla="*/ 386040 w 4543952"/>
              <a:gd name="connsiteY194" fmla="*/ 3962159 h 6858000"/>
              <a:gd name="connsiteX195" fmla="*/ 388431 w 4543952"/>
              <a:gd name="connsiteY195" fmla="*/ 4002409 h 6858000"/>
              <a:gd name="connsiteX196" fmla="*/ 401733 w 4543952"/>
              <a:gd name="connsiteY196" fmla="*/ 4043837 h 6858000"/>
              <a:gd name="connsiteX197" fmla="*/ 401733 w 4543952"/>
              <a:gd name="connsiteY197" fmla="*/ 4043839 h 6858000"/>
              <a:gd name="connsiteX198" fmla="*/ 416855 w 4543952"/>
              <a:gd name="connsiteY198" fmla="*/ 4103825 h 6858000"/>
              <a:gd name="connsiteX199" fmla="*/ 405544 w 4543952"/>
              <a:gd name="connsiteY199" fmla="*/ 4165381 h 6858000"/>
              <a:gd name="connsiteX200" fmla="*/ 405543 w 4543952"/>
              <a:gd name="connsiteY200" fmla="*/ 4165382 h 6858000"/>
              <a:gd name="connsiteX201" fmla="*/ 401638 w 4543952"/>
              <a:gd name="connsiteY201" fmla="*/ 4192386 h 6858000"/>
              <a:gd name="connsiteX202" fmla="*/ 401638 w 4543952"/>
              <a:gd name="connsiteY202" fmla="*/ 4192387 h 6858000"/>
              <a:gd name="connsiteX203" fmla="*/ 405543 w 4543952"/>
              <a:gd name="connsiteY203" fmla="*/ 4165383 h 6858000"/>
              <a:gd name="connsiteX204" fmla="*/ 405544 w 4543952"/>
              <a:gd name="connsiteY204" fmla="*/ 4165381 h 6858000"/>
              <a:gd name="connsiteX205" fmla="*/ 414887 w 4543952"/>
              <a:gd name="connsiteY205" fmla="*/ 4134255 h 6858000"/>
              <a:gd name="connsiteX206" fmla="*/ 416855 w 4543952"/>
              <a:gd name="connsiteY206" fmla="*/ 4103825 h 6858000"/>
              <a:gd name="connsiteX207" fmla="*/ 416855 w 4543952"/>
              <a:gd name="connsiteY207" fmla="*/ 4103824 h 6858000"/>
              <a:gd name="connsiteX208" fmla="*/ 401733 w 4543952"/>
              <a:gd name="connsiteY208" fmla="*/ 4043838 h 6858000"/>
              <a:gd name="connsiteX209" fmla="*/ 401733 w 4543952"/>
              <a:gd name="connsiteY209" fmla="*/ 4043837 h 6858000"/>
              <a:gd name="connsiteX210" fmla="*/ 386040 w 4543952"/>
              <a:gd name="connsiteY210" fmla="*/ 3962159 h 6858000"/>
              <a:gd name="connsiteX211" fmla="*/ 395544 w 4543952"/>
              <a:gd name="connsiteY211" fmla="*/ 3923124 h 6858000"/>
              <a:gd name="connsiteX212" fmla="*/ 417925 w 4543952"/>
              <a:gd name="connsiteY212" fmla="*/ 3885338 h 6858000"/>
              <a:gd name="connsiteX213" fmla="*/ 417926 w 4543952"/>
              <a:gd name="connsiteY213" fmla="*/ 3885336 h 6858000"/>
              <a:gd name="connsiteX214" fmla="*/ 426528 w 4543952"/>
              <a:gd name="connsiteY214" fmla="*/ 3868763 h 6858000"/>
              <a:gd name="connsiteX215" fmla="*/ 427308 w 4543952"/>
              <a:gd name="connsiteY215" fmla="*/ 3852619 h 6858000"/>
              <a:gd name="connsiteX216" fmla="*/ 427308 w 4543952"/>
              <a:gd name="connsiteY216" fmla="*/ 3852618 h 6858000"/>
              <a:gd name="connsiteX217" fmla="*/ 412973 w 4543952"/>
              <a:gd name="connsiteY217" fmla="*/ 3822471 h 6858000"/>
              <a:gd name="connsiteX218" fmla="*/ 398042 w 4543952"/>
              <a:gd name="connsiteY218" fmla="*/ 3789775 h 6858000"/>
              <a:gd name="connsiteX219" fmla="*/ 404399 w 4543952"/>
              <a:gd name="connsiteY219" fmla="*/ 3754652 h 6858000"/>
              <a:gd name="connsiteX220" fmla="*/ 404781 w 4543952"/>
              <a:gd name="connsiteY220" fmla="*/ 3734837 h 6858000"/>
              <a:gd name="connsiteX221" fmla="*/ 404781 w 4543952"/>
              <a:gd name="connsiteY221" fmla="*/ 3734836 h 6858000"/>
              <a:gd name="connsiteX222" fmla="*/ 400733 w 4543952"/>
              <a:gd name="connsiteY222" fmla="*/ 3680163 h 6858000"/>
              <a:gd name="connsiteX223" fmla="*/ 407246 w 4543952"/>
              <a:gd name="connsiteY223" fmla="*/ 3654415 h 6858000"/>
              <a:gd name="connsiteX224" fmla="*/ 424974 w 4543952"/>
              <a:gd name="connsiteY224" fmla="*/ 3630632 h 6858000"/>
              <a:gd name="connsiteX225" fmla="*/ 438500 w 4543952"/>
              <a:gd name="connsiteY225" fmla="*/ 3606817 h 6858000"/>
              <a:gd name="connsiteX226" fmla="*/ 450598 w 4543952"/>
              <a:gd name="connsiteY226" fmla="*/ 3574408 h 6858000"/>
              <a:gd name="connsiteX227" fmla="*/ 450598 w 4543952"/>
              <a:gd name="connsiteY227" fmla="*/ 3574407 h 6858000"/>
              <a:gd name="connsiteX228" fmla="*/ 432976 w 4543952"/>
              <a:gd name="connsiteY228" fmla="*/ 3544712 h 6858000"/>
              <a:gd name="connsiteX229" fmla="*/ 410877 w 4543952"/>
              <a:gd name="connsiteY229" fmla="*/ 3489466 h 6858000"/>
              <a:gd name="connsiteX230" fmla="*/ 363250 w 4543952"/>
              <a:gd name="connsiteY230" fmla="*/ 3172653 h 6858000"/>
              <a:gd name="connsiteX231" fmla="*/ 350796 w 4543952"/>
              <a:gd name="connsiteY231" fmla="*/ 3077401 h 6858000"/>
              <a:gd name="connsiteX232" fmla="*/ 362488 w 4543952"/>
              <a:gd name="connsiteY232" fmla="*/ 2982148 h 6858000"/>
              <a:gd name="connsiteX233" fmla="*/ 366072 w 4543952"/>
              <a:gd name="connsiteY233" fmla="*/ 2947862 h 6858000"/>
              <a:gd name="connsiteX234" fmla="*/ 366072 w 4543952"/>
              <a:gd name="connsiteY234" fmla="*/ 2947861 h 6858000"/>
              <a:gd name="connsiteX235" fmla="*/ 366072 w 4543952"/>
              <a:gd name="connsiteY235" fmla="*/ 2947858 h 6858000"/>
              <a:gd name="connsiteX236" fmla="*/ 361441 w 4543952"/>
              <a:gd name="connsiteY236" fmla="*/ 2914327 h 6858000"/>
              <a:gd name="connsiteX237" fmla="*/ 358166 w 4543952"/>
              <a:gd name="connsiteY237" fmla="*/ 2903544 h 6858000"/>
              <a:gd name="connsiteX238" fmla="*/ 357138 w 4543952"/>
              <a:gd name="connsiteY238" fmla="*/ 2897784 h 6858000"/>
              <a:gd name="connsiteX239" fmla="*/ 341533 w 4543952"/>
              <a:gd name="connsiteY239" fmla="*/ 2848792 h 6858000"/>
              <a:gd name="connsiteX240" fmla="*/ 296001 w 4543952"/>
              <a:gd name="connsiteY240" fmla="*/ 2745351 h 6858000"/>
              <a:gd name="connsiteX241" fmla="*/ 289670 w 4543952"/>
              <a:gd name="connsiteY241" fmla="*/ 2770757 h 6858000"/>
              <a:gd name="connsiteX242" fmla="*/ 290080 w 4543952"/>
              <a:gd name="connsiteY242" fmla="*/ 2778005 h 6858000"/>
              <a:gd name="connsiteX243" fmla="*/ 289301 w 4543952"/>
              <a:gd name="connsiteY243" fmla="*/ 2782304 h 6858000"/>
              <a:gd name="connsiteX244" fmla="*/ 290501 w 4543952"/>
              <a:gd name="connsiteY244" fmla="*/ 2785439 h 6858000"/>
              <a:gd name="connsiteX245" fmla="*/ 290929 w 4543952"/>
              <a:gd name="connsiteY245" fmla="*/ 2793022 h 6858000"/>
              <a:gd name="connsiteX246" fmla="*/ 300579 w 4543952"/>
              <a:gd name="connsiteY246" fmla="*/ 2811779 h 6858000"/>
              <a:gd name="connsiteX247" fmla="*/ 300582 w 4543952"/>
              <a:gd name="connsiteY247" fmla="*/ 2811786 h 6858000"/>
              <a:gd name="connsiteX248" fmla="*/ 300583 w 4543952"/>
              <a:gd name="connsiteY248" fmla="*/ 2811786 h 6858000"/>
              <a:gd name="connsiteX249" fmla="*/ 300579 w 4543952"/>
              <a:gd name="connsiteY249" fmla="*/ 2811779 h 6858000"/>
              <a:gd name="connsiteX250" fmla="*/ 290501 w 4543952"/>
              <a:gd name="connsiteY250" fmla="*/ 2785439 h 6858000"/>
              <a:gd name="connsiteX251" fmla="*/ 290080 w 4543952"/>
              <a:gd name="connsiteY251" fmla="*/ 2778005 h 6858000"/>
              <a:gd name="connsiteX252" fmla="*/ 817328 w 4543952"/>
              <a:gd name="connsiteY252" fmla="*/ 1508457 h 6858000"/>
              <a:gd name="connsiteX253" fmla="*/ 845421 w 4543952"/>
              <a:gd name="connsiteY253" fmla="*/ 1596212 h 6858000"/>
              <a:gd name="connsiteX254" fmla="*/ 843517 w 4543952"/>
              <a:gd name="connsiteY254" fmla="*/ 1624979 h 6858000"/>
              <a:gd name="connsiteX255" fmla="*/ 786935 w 4543952"/>
              <a:gd name="connsiteY255" fmla="*/ 1697752 h 6858000"/>
              <a:gd name="connsiteX256" fmla="*/ 764267 w 4543952"/>
              <a:gd name="connsiteY256" fmla="*/ 1733187 h 6858000"/>
              <a:gd name="connsiteX257" fmla="*/ 722546 w 4543952"/>
              <a:gd name="connsiteY257" fmla="*/ 1833774 h 6858000"/>
              <a:gd name="connsiteX258" fmla="*/ 714925 w 4543952"/>
              <a:gd name="connsiteY258" fmla="*/ 1842157 h 6858000"/>
              <a:gd name="connsiteX259" fmla="*/ 624434 w 4543952"/>
              <a:gd name="connsiteY259" fmla="*/ 1916453 h 6858000"/>
              <a:gd name="connsiteX260" fmla="*/ 609004 w 4543952"/>
              <a:gd name="connsiteY260" fmla="*/ 1933218 h 6858000"/>
              <a:gd name="connsiteX261" fmla="*/ 584999 w 4543952"/>
              <a:gd name="connsiteY261" fmla="*/ 1953412 h 6858000"/>
              <a:gd name="connsiteX262" fmla="*/ 538516 w 4543952"/>
              <a:gd name="connsiteY262" fmla="*/ 2016468 h 6858000"/>
              <a:gd name="connsiteX263" fmla="*/ 523657 w 4543952"/>
              <a:gd name="connsiteY263" fmla="*/ 2094577 h 6858000"/>
              <a:gd name="connsiteX264" fmla="*/ 500986 w 4543952"/>
              <a:gd name="connsiteY264" fmla="*/ 2188878 h 6858000"/>
              <a:gd name="connsiteX265" fmla="*/ 485746 w 4543952"/>
              <a:gd name="connsiteY265" fmla="*/ 2228313 h 6858000"/>
              <a:gd name="connsiteX266" fmla="*/ 456789 w 4543952"/>
              <a:gd name="connsiteY266" fmla="*/ 2334043 h 6858000"/>
              <a:gd name="connsiteX267" fmla="*/ 432404 w 4543952"/>
              <a:gd name="connsiteY267" fmla="*/ 2409484 h 6858000"/>
              <a:gd name="connsiteX268" fmla="*/ 415303 w 4543952"/>
              <a:gd name="connsiteY268" fmla="*/ 2435912 h 6858000"/>
              <a:gd name="connsiteX269" fmla="*/ 415303 w 4543952"/>
              <a:gd name="connsiteY269" fmla="*/ 2435912 h 6858000"/>
              <a:gd name="connsiteX270" fmla="*/ 415303 w 4543952"/>
              <a:gd name="connsiteY270" fmla="*/ 2435912 h 6858000"/>
              <a:gd name="connsiteX271" fmla="*/ 414227 w 4543952"/>
              <a:gd name="connsiteY271" fmla="*/ 2440915 h 6858000"/>
              <a:gd name="connsiteX272" fmla="*/ 409472 w 4543952"/>
              <a:gd name="connsiteY272" fmla="*/ 2463016 h 6858000"/>
              <a:gd name="connsiteX273" fmla="*/ 409472 w 4543952"/>
              <a:gd name="connsiteY273" fmla="*/ 2463017 h 6858000"/>
              <a:gd name="connsiteX274" fmla="*/ 411535 w 4543952"/>
              <a:gd name="connsiteY274" fmla="*/ 2490550 h 6858000"/>
              <a:gd name="connsiteX275" fmla="*/ 418115 w 4543952"/>
              <a:gd name="connsiteY275" fmla="*/ 2518261 h 6858000"/>
              <a:gd name="connsiteX276" fmla="*/ 418115 w 4543952"/>
              <a:gd name="connsiteY276" fmla="*/ 2518264 h 6858000"/>
              <a:gd name="connsiteX277" fmla="*/ 421759 w 4543952"/>
              <a:gd name="connsiteY277" fmla="*/ 2545006 h 6858000"/>
              <a:gd name="connsiteX278" fmla="*/ 417545 w 4543952"/>
              <a:gd name="connsiteY278" fmla="*/ 2571033 h 6858000"/>
              <a:gd name="connsiteX279" fmla="*/ 344391 w 4543952"/>
              <a:gd name="connsiteY279" fmla="*/ 2668000 h 6858000"/>
              <a:gd name="connsiteX280" fmla="*/ 296001 w 4543952"/>
              <a:gd name="connsiteY280" fmla="*/ 2745347 h 6858000"/>
              <a:gd name="connsiteX281" fmla="*/ 296001 w 4543952"/>
              <a:gd name="connsiteY281" fmla="*/ 2745348 h 6858000"/>
              <a:gd name="connsiteX282" fmla="*/ 344391 w 4543952"/>
              <a:gd name="connsiteY282" fmla="*/ 2668001 h 6858000"/>
              <a:gd name="connsiteX283" fmla="*/ 417545 w 4543952"/>
              <a:gd name="connsiteY283" fmla="*/ 2571034 h 6858000"/>
              <a:gd name="connsiteX284" fmla="*/ 421760 w 4543952"/>
              <a:gd name="connsiteY284" fmla="*/ 2545006 h 6858000"/>
              <a:gd name="connsiteX285" fmla="*/ 421759 w 4543952"/>
              <a:gd name="connsiteY285" fmla="*/ 2545006 h 6858000"/>
              <a:gd name="connsiteX286" fmla="*/ 421760 w 4543952"/>
              <a:gd name="connsiteY286" fmla="*/ 2545005 h 6858000"/>
              <a:gd name="connsiteX287" fmla="*/ 418115 w 4543952"/>
              <a:gd name="connsiteY287" fmla="*/ 2518263 h 6858000"/>
              <a:gd name="connsiteX288" fmla="*/ 418115 w 4543952"/>
              <a:gd name="connsiteY288" fmla="*/ 2518261 h 6858000"/>
              <a:gd name="connsiteX289" fmla="*/ 409472 w 4543952"/>
              <a:gd name="connsiteY289" fmla="*/ 2463017 h 6858000"/>
              <a:gd name="connsiteX290" fmla="*/ 414227 w 4543952"/>
              <a:gd name="connsiteY290" fmla="*/ 2440915 h 6858000"/>
              <a:gd name="connsiteX291" fmla="*/ 415303 w 4543952"/>
              <a:gd name="connsiteY291" fmla="*/ 2435912 h 6858000"/>
              <a:gd name="connsiteX292" fmla="*/ 432404 w 4543952"/>
              <a:gd name="connsiteY292" fmla="*/ 2409485 h 6858000"/>
              <a:gd name="connsiteX293" fmla="*/ 456789 w 4543952"/>
              <a:gd name="connsiteY293" fmla="*/ 2334044 h 6858000"/>
              <a:gd name="connsiteX294" fmla="*/ 485746 w 4543952"/>
              <a:gd name="connsiteY294" fmla="*/ 2228314 h 6858000"/>
              <a:gd name="connsiteX295" fmla="*/ 500986 w 4543952"/>
              <a:gd name="connsiteY295" fmla="*/ 2188879 h 6858000"/>
              <a:gd name="connsiteX296" fmla="*/ 523657 w 4543952"/>
              <a:gd name="connsiteY296" fmla="*/ 2094578 h 6858000"/>
              <a:gd name="connsiteX297" fmla="*/ 538516 w 4543952"/>
              <a:gd name="connsiteY297" fmla="*/ 2016469 h 6858000"/>
              <a:gd name="connsiteX298" fmla="*/ 584999 w 4543952"/>
              <a:gd name="connsiteY298" fmla="*/ 1953413 h 6858000"/>
              <a:gd name="connsiteX299" fmla="*/ 609004 w 4543952"/>
              <a:gd name="connsiteY299" fmla="*/ 1933219 h 6858000"/>
              <a:gd name="connsiteX300" fmla="*/ 624434 w 4543952"/>
              <a:gd name="connsiteY300" fmla="*/ 1916454 h 6858000"/>
              <a:gd name="connsiteX301" fmla="*/ 714925 w 4543952"/>
              <a:gd name="connsiteY301" fmla="*/ 1842158 h 6858000"/>
              <a:gd name="connsiteX302" fmla="*/ 722546 w 4543952"/>
              <a:gd name="connsiteY302" fmla="*/ 1833775 h 6858000"/>
              <a:gd name="connsiteX303" fmla="*/ 764267 w 4543952"/>
              <a:gd name="connsiteY303" fmla="*/ 1733188 h 6858000"/>
              <a:gd name="connsiteX304" fmla="*/ 786936 w 4543952"/>
              <a:gd name="connsiteY304" fmla="*/ 1697753 h 6858000"/>
              <a:gd name="connsiteX305" fmla="*/ 843517 w 4543952"/>
              <a:gd name="connsiteY305" fmla="*/ 1624980 h 6858000"/>
              <a:gd name="connsiteX306" fmla="*/ 845422 w 4543952"/>
              <a:gd name="connsiteY306" fmla="*/ 1596213 h 6858000"/>
              <a:gd name="connsiteX307" fmla="*/ 798723 w 4543952"/>
              <a:gd name="connsiteY307" fmla="*/ 1459072 h 6858000"/>
              <a:gd name="connsiteX308" fmla="*/ 807941 w 4543952"/>
              <a:gd name="connsiteY308" fmla="*/ 1481571 h 6858000"/>
              <a:gd name="connsiteX309" fmla="*/ 798724 w 4543952"/>
              <a:gd name="connsiteY309" fmla="*/ 1459073 h 6858000"/>
              <a:gd name="connsiteX310" fmla="*/ 779530 w 4543952"/>
              <a:gd name="connsiteY310" fmla="*/ 1268757 h 6858000"/>
              <a:gd name="connsiteX311" fmla="*/ 774363 w 4543952"/>
              <a:gd name="connsiteY311" fmla="*/ 1286068 h 6858000"/>
              <a:gd name="connsiteX312" fmla="*/ 752025 w 4543952"/>
              <a:gd name="connsiteY312" fmla="*/ 1350626 h 6858000"/>
              <a:gd name="connsiteX313" fmla="*/ 757620 w 4543952"/>
              <a:gd name="connsiteY313" fmla="*/ 1413839 h 6858000"/>
              <a:gd name="connsiteX314" fmla="*/ 752026 w 4543952"/>
              <a:gd name="connsiteY314" fmla="*/ 1350627 h 6858000"/>
              <a:gd name="connsiteX315" fmla="*/ 774363 w 4543952"/>
              <a:gd name="connsiteY315" fmla="*/ 1286069 h 6858000"/>
              <a:gd name="connsiteX316" fmla="*/ 779530 w 4543952"/>
              <a:gd name="connsiteY316" fmla="*/ 1268757 h 6858000"/>
              <a:gd name="connsiteX317" fmla="*/ 837801 w 4543952"/>
              <a:gd name="connsiteY317" fmla="*/ 773034 h 6858000"/>
              <a:gd name="connsiteX318" fmla="*/ 829801 w 4543952"/>
              <a:gd name="connsiteY318" fmla="*/ 854378 h 6858000"/>
              <a:gd name="connsiteX319" fmla="*/ 798747 w 4543952"/>
              <a:gd name="connsiteY319" fmla="*/ 915342 h 6858000"/>
              <a:gd name="connsiteX320" fmla="*/ 788269 w 4543952"/>
              <a:gd name="connsiteY320" fmla="*/ 927154 h 6858000"/>
              <a:gd name="connsiteX321" fmla="*/ 791889 w 4543952"/>
              <a:gd name="connsiteY321" fmla="*/ 1097086 h 6858000"/>
              <a:gd name="connsiteX322" fmla="*/ 796271 w 4543952"/>
              <a:gd name="connsiteY322" fmla="*/ 1123184 h 6858000"/>
              <a:gd name="connsiteX323" fmla="*/ 771553 w 4543952"/>
              <a:gd name="connsiteY323" fmla="*/ 1184028 h 6858000"/>
              <a:gd name="connsiteX324" fmla="*/ 796272 w 4543952"/>
              <a:gd name="connsiteY324" fmla="*/ 1123185 h 6858000"/>
              <a:gd name="connsiteX325" fmla="*/ 791890 w 4543952"/>
              <a:gd name="connsiteY325" fmla="*/ 1097087 h 6858000"/>
              <a:gd name="connsiteX326" fmla="*/ 788270 w 4543952"/>
              <a:gd name="connsiteY326" fmla="*/ 927155 h 6858000"/>
              <a:gd name="connsiteX327" fmla="*/ 798748 w 4543952"/>
              <a:gd name="connsiteY327" fmla="*/ 915343 h 6858000"/>
              <a:gd name="connsiteX328" fmla="*/ 829801 w 4543952"/>
              <a:gd name="connsiteY328" fmla="*/ 854379 h 6858000"/>
              <a:gd name="connsiteX329" fmla="*/ 837801 w 4543952"/>
              <a:gd name="connsiteY329" fmla="*/ 773035 h 6858000"/>
              <a:gd name="connsiteX330" fmla="*/ 782400 w 4543952"/>
              <a:gd name="connsiteY330" fmla="*/ 517850 h 6858000"/>
              <a:gd name="connsiteX331" fmla="*/ 791317 w 4543952"/>
              <a:gd name="connsiteY331" fmla="*/ 556046 h 6858000"/>
              <a:gd name="connsiteX332" fmla="*/ 797795 w 4543952"/>
              <a:gd name="connsiteY332" fmla="*/ 580049 h 6858000"/>
              <a:gd name="connsiteX333" fmla="*/ 801176 w 4543952"/>
              <a:gd name="connsiteY333" fmla="*/ 642536 h 6858000"/>
              <a:gd name="connsiteX334" fmla="*/ 813700 w 4543952"/>
              <a:gd name="connsiteY334" fmla="*/ 694927 h 6858000"/>
              <a:gd name="connsiteX335" fmla="*/ 801177 w 4543952"/>
              <a:gd name="connsiteY335" fmla="*/ 642537 h 6858000"/>
              <a:gd name="connsiteX336" fmla="*/ 797796 w 4543952"/>
              <a:gd name="connsiteY336" fmla="*/ 580050 h 6858000"/>
              <a:gd name="connsiteX337" fmla="*/ 791318 w 4543952"/>
              <a:gd name="connsiteY337" fmla="*/ 556047 h 6858000"/>
              <a:gd name="connsiteX338" fmla="*/ 783887 w 4543952"/>
              <a:gd name="connsiteY338" fmla="*/ 313532 h 6858000"/>
              <a:gd name="connsiteX339" fmla="*/ 786245 w 4543952"/>
              <a:gd name="connsiteY339" fmla="*/ 324057 h 6858000"/>
              <a:gd name="connsiteX340" fmla="*/ 784459 w 4543952"/>
              <a:gd name="connsiteY340" fmla="*/ 338869 h 6858000"/>
              <a:gd name="connsiteX341" fmla="*/ 784454 w 4543952"/>
              <a:gd name="connsiteY341" fmla="*/ 338897 h 6858000"/>
              <a:gd name="connsiteX342" fmla="*/ 778363 w 4543952"/>
              <a:gd name="connsiteY342" fmla="*/ 367327 h 6858000"/>
              <a:gd name="connsiteX343" fmla="*/ 774553 w 4543952"/>
              <a:gd name="connsiteY343" fmla="*/ 395639 h 6858000"/>
              <a:gd name="connsiteX344" fmla="*/ 784454 w 4543952"/>
              <a:gd name="connsiteY344" fmla="*/ 338897 h 6858000"/>
              <a:gd name="connsiteX345" fmla="*/ 784460 w 4543952"/>
              <a:gd name="connsiteY345" fmla="*/ 338870 h 6858000"/>
              <a:gd name="connsiteX346" fmla="*/ 783888 w 4543952"/>
              <a:gd name="connsiteY346" fmla="*/ 313533 h 6858000"/>
              <a:gd name="connsiteX347" fmla="*/ 761560 w 4543952"/>
              <a:gd name="connsiteY347" fmla="*/ 281567 h 6858000"/>
              <a:gd name="connsiteX348" fmla="*/ 766454 w 4543952"/>
              <a:gd name="connsiteY348" fmla="*/ 295414 h 6858000"/>
              <a:gd name="connsiteX349" fmla="*/ 766455 w 4543952"/>
              <a:gd name="connsiteY349" fmla="*/ 295414 h 6858000"/>
              <a:gd name="connsiteX350" fmla="*/ 774880 w 4543952"/>
              <a:gd name="connsiteY350" fmla="*/ 24485 h 6858000"/>
              <a:gd name="connsiteX351" fmla="*/ 777142 w 4543952"/>
              <a:gd name="connsiteY351" fmla="*/ 74128 h 6858000"/>
              <a:gd name="connsiteX352" fmla="*/ 767023 w 4543952"/>
              <a:gd name="connsiteY352" fmla="*/ 151568 h 6858000"/>
              <a:gd name="connsiteX353" fmla="*/ 766824 w 4543952"/>
              <a:gd name="connsiteY353" fmla="*/ 153387 h 6858000"/>
              <a:gd name="connsiteX354" fmla="*/ 763010 w 4543952"/>
              <a:gd name="connsiteY354" fmla="*/ 177270 h 6858000"/>
              <a:gd name="connsiteX355" fmla="*/ 758551 w 4543952"/>
              <a:gd name="connsiteY355" fmla="*/ 228943 h 6858000"/>
              <a:gd name="connsiteX356" fmla="*/ 766824 w 4543952"/>
              <a:gd name="connsiteY356" fmla="*/ 153387 h 6858000"/>
              <a:gd name="connsiteX357" fmla="*/ 771220 w 4543952"/>
              <a:gd name="connsiteY357" fmla="*/ 125860 h 6858000"/>
              <a:gd name="connsiteX358" fmla="*/ 777143 w 4543952"/>
              <a:gd name="connsiteY358" fmla="*/ 74128 h 6858000"/>
              <a:gd name="connsiteX359" fmla="*/ 313354 w 4543952"/>
              <a:gd name="connsiteY359" fmla="*/ 0 h 6858000"/>
              <a:gd name="connsiteX360" fmla="*/ 777461 w 4543952"/>
              <a:gd name="connsiteY360" fmla="*/ 0 h 6858000"/>
              <a:gd name="connsiteX361" fmla="*/ 774743 w 4543952"/>
              <a:gd name="connsiteY361" fmla="*/ 21485 h 6858000"/>
              <a:gd name="connsiteX362" fmla="*/ 777461 w 4543952"/>
              <a:gd name="connsiteY362" fmla="*/ 0 h 6858000"/>
              <a:gd name="connsiteX363" fmla="*/ 4543952 w 4543952"/>
              <a:gd name="connsiteY363" fmla="*/ 1 h 6858000"/>
              <a:gd name="connsiteX364" fmla="*/ 4543952 w 4543952"/>
              <a:gd name="connsiteY364" fmla="*/ 6858000 h 6858000"/>
              <a:gd name="connsiteX365" fmla="*/ 284400 w 4543952"/>
              <a:gd name="connsiteY365" fmla="*/ 6858000 h 6858000"/>
              <a:gd name="connsiteX366" fmla="*/ 112147 w 4543952"/>
              <a:gd name="connsiteY366" fmla="*/ 6858000 h 6858000"/>
              <a:gd name="connsiteX367" fmla="*/ 102447 w 4543952"/>
              <a:gd name="connsiteY367" fmla="*/ 6815515 h 6858000"/>
              <a:gd name="connsiteX368" fmla="*/ 83396 w 4543952"/>
              <a:gd name="connsiteY368" fmla="*/ 6748457 h 6858000"/>
              <a:gd name="connsiteX369" fmla="*/ 61870 w 4543952"/>
              <a:gd name="connsiteY369" fmla="*/ 6584811 h 6858000"/>
              <a:gd name="connsiteX370" fmla="*/ 41105 w 4543952"/>
              <a:gd name="connsiteY370" fmla="*/ 6415832 h 6858000"/>
              <a:gd name="connsiteX371" fmla="*/ 34247 w 4543952"/>
              <a:gd name="connsiteY371" fmla="*/ 6323057 h 6858000"/>
              <a:gd name="connsiteX372" fmla="*/ 23386 w 4543952"/>
              <a:gd name="connsiteY372" fmla="*/ 6242092 h 6858000"/>
              <a:gd name="connsiteX373" fmla="*/ 16528 w 4543952"/>
              <a:gd name="connsiteY373" fmla="*/ 6171604 h 6858000"/>
              <a:gd name="connsiteX374" fmla="*/ 2622 w 4543952"/>
              <a:gd name="connsiteY374" fmla="*/ 6059396 h 6858000"/>
              <a:gd name="connsiteX375" fmla="*/ 0 w 4543952"/>
              <a:gd name="connsiteY375" fmla="*/ 6041768 h 6858000"/>
              <a:gd name="connsiteX376" fmla="*/ 0 w 4543952"/>
              <a:gd name="connsiteY376" fmla="*/ 6000936 h 6858000"/>
              <a:gd name="connsiteX377" fmla="*/ 3670 w 4543952"/>
              <a:gd name="connsiteY377" fmla="*/ 5957594 h 6858000"/>
              <a:gd name="connsiteX378" fmla="*/ 0 w 4543952"/>
              <a:gd name="connsiteY378" fmla="*/ 5912510 h 6858000"/>
              <a:gd name="connsiteX379" fmla="*/ 0 w 4543952"/>
              <a:gd name="connsiteY379" fmla="*/ 5886400 h 6858000"/>
              <a:gd name="connsiteX380" fmla="*/ 1098 w 4543952"/>
              <a:gd name="connsiteY380" fmla="*/ 5864317 h 6858000"/>
              <a:gd name="connsiteX381" fmla="*/ 24720 w 4543952"/>
              <a:gd name="connsiteY381" fmla="*/ 5790591 h 6858000"/>
              <a:gd name="connsiteX382" fmla="*/ 26434 w 4543952"/>
              <a:gd name="connsiteY382" fmla="*/ 5781829 h 6858000"/>
              <a:gd name="connsiteX383" fmla="*/ 35771 w 4543952"/>
              <a:gd name="connsiteY383" fmla="*/ 5733439 h 6858000"/>
              <a:gd name="connsiteX384" fmla="*/ 38819 w 4543952"/>
              <a:gd name="connsiteY384" fmla="*/ 5706958 h 6858000"/>
              <a:gd name="connsiteX385" fmla="*/ 58250 w 4543952"/>
              <a:gd name="connsiteY385" fmla="*/ 5606371 h 6858000"/>
              <a:gd name="connsiteX386" fmla="*/ 67394 w 4543952"/>
              <a:gd name="connsiteY386" fmla="*/ 5548459 h 6858000"/>
              <a:gd name="connsiteX387" fmla="*/ 66060 w 4543952"/>
              <a:gd name="connsiteY387" fmla="*/ 5501593 h 6858000"/>
              <a:gd name="connsiteX388" fmla="*/ 64346 w 4543952"/>
              <a:gd name="connsiteY388" fmla="*/ 5419294 h 6858000"/>
              <a:gd name="connsiteX389" fmla="*/ 59964 w 4543952"/>
              <a:gd name="connsiteY389" fmla="*/ 5393004 h 6858000"/>
              <a:gd name="connsiteX390" fmla="*/ 72538 w 4543952"/>
              <a:gd name="connsiteY390" fmla="*/ 5274128 h 6858000"/>
              <a:gd name="connsiteX391" fmla="*/ 73490 w 4543952"/>
              <a:gd name="connsiteY391" fmla="*/ 5206307 h 6858000"/>
              <a:gd name="connsiteX392" fmla="*/ 89113 w 4543952"/>
              <a:gd name="connsiteY392" fmla="*/ 5129915 h 6858000"/>
              <a:gd name="connsiteX393" fmla="*/ 88351 w 4543952"/>
              <a:gd name="connsiteY393" fmla="*/ 5107626 h 6858000"/>
              <a:gd name="connsiteX394" fmla="*/ 87016 w 4543952"/>
              <a:gd name="connsiteY394" fmla="*/ 5082669 h 6858000"/>
              <a:gd name="connsiteX395" fmla="*/ 85872 w 4543952"/>
              <a:gd name="connsiteY395" fmla="*/ 5006085 h 6858000"/>
              <a:gd name="connsiteX396" fmla="*/ 80158 w 4543952"/>
              <a:gd name="connsiteY396" fmla="*/ 4959601 h 6858000"/>
              <a:gd name="connsiteX397" fmla="*/ 83586 w 4543952"/>
              <a:gd name="connsiteY397" fmla="*/ 4871018 h 6858000"/>
              <a:gd name="connsiteX398" fmla="*/ 78634 w 4543952"/>
              <a:gd name="connsiteY398" fmla="*/ 4838249 h 6858000"/>
              <a:gd name="connsiteX399" fmla="*/ 78062 w 4543952"/>
              <a:gd name="connsiteY399" fmla="*/ 4755380 h 6858000"/>
              <a:gd name="connsiteX400" fmla="*/ 80920 w 4543952"/>
              <a:gd name="connsiteY400" fmla="*/ 4681082 h 6858000"/>
              <a:gd name="connsiteX401" fmla="*/ 79396 w 4543952"/>
              <a:gd name="connsiteY401" fmla="*/ 4609451 h 6858000"/>
              <a:gd name="connsiteX402" fmla="*/ 73110 w 4543952"/>
              <a:gd name="connsiteY402" fmla="*/ 4558206 h 6858000"/>
              <a:gd name="connsiteX403" fmla="*/ 69300 w 4543952"/>
              <a:gd name="connsiteY403" fmla="*/ 4502578 h 6858000"/>
              <a:gd name="connsiteX404" fmla="*/ 46629 w 4543952"/>
              <a:gd name="connsiteY404" fmla="*/ 4349221 h 6858000"/>
              <a:gd name="connsiteX405" fmla="*/ 52153 w 4543952"/>
              <a:gd name="connsiteY405" fmla="*/ 4320836 h 6858000"/>
              <a:gd name="connsiteX406" fmla="*/ 57297 w 4543952"/>
              <a:gd name="connsiteY406" fmla="*/ 4159666 h 6858000"/>
              <a:gd name="connsiteX407" fmla="*/ 56915 w 4543952"/>
              <a:gd name="connsiteY407" fmla="*/ 4124613 h 6858000"/>
              <a:gd name="connsiteX408" fmla="*/ 79396 w 4543952"/>
              <a:gd name="connsiteY408" fmla="*/ 4030502 h 6858000"/>
              <a:gd name="connsiteX409" fmla="*/ 43771 w 4543952"/>
              <a:gd name="connsiteY409" fmla="*/ 3885337 h 6858000"/>
              <a:gd name="connsiteX410" fmla="*/ 426 w 4543952"/>
              <a:gd name="connsiteY410" fmla="*/ 3786776 h 6858000"/>
              <a:gd name="connsiteX411" fmla="*/ 0 w 4543952"/>
              <a:gd name="connsiteY411" fmla="*/ 3773896 h 6858000"/>
              <a:gd name="connsiteX412" fmla="*/ 0 w 4543952"/>
              <a:gd name="connsiteY412" fmla="*/ 3393881 h 6858000"/>
              <a:gd name="connsiteX413" fmla="*/ 11838 w 4543952"/>
              <a:gd name="connsiteY413" fmla="*/ 3359515 h 6858000"/>
              <a:gd name="connsiteX414" fmla="*/ 12910 w 4543952"/>
              <a:gd name="connsiteY414" fmla="*/ 3318770 h 6858000"/>
              <a:gd name="connsiteX415" fmla="*/ 6718 w 4543952"/>
              <a:gd name="connsiteY415" fmla="*/ 3304078 h 6858000"/>
              <a:gd name="connsiteX416" fmla="*/ 0 w 4543952"/>
              <a:gd name="connsiteY416" fmla="*/ 3297656 h 6858000"/>
              <a:gd name="connsiteX417" fmla="*/ 0 w 4543952"/>
              <a:gd name="connsiteY417" fmla="*/ 3207866 h 6858000"/>
              <a:gd name="connsiteX418" fmla="*/ 15553 w 4543952"/>
              <a:gd name="connsiteY418" fmla="*/ 3186770 h 6858000"/>
              <a:gd name="connsiteX419" fmla="*/ 36341 w 4543952"/>
              <a:gd name="connsiteY419" fmla="*/ 3107499 h 6858000"/>
              <a:gd name="connsiteX420" fmla="*/ 38057 w 4543952"/>
              <a:gd name="connsiteY420" fmla="*/ 3042727 h 6858000"/>
              <a:gd name="connsiteX421" fmla="*/ 54249 w 4543952"/>
              <a:gd name="connsiteY421" fmla="*/ 2901942 h 6858000"/>
              <a:gd name="connsiteX422" fmla="*/ 77300 w 4543952"/>
              <a:gd name="connsiteY422" fmla="*/ 2809929 h 6858000"/>
              <a:gd name="connsiteX423" fmla="*/ 103399 w 4543952"/>
              <a:gd name="connsiteY423" fmla="*/ 2743825 h 6858000"/>
              <a:gd name="connsiteX424" fmla="*/ 137500 w 4543952"/>
              <a:gd name="connsiteY424" fmla="*/ 2649142 h 6858000"/>
              <a:gd name="connsiteX425" fmla="*/ 155217 w 4543952"/>
              <a:gd name="connsiteY425" fmla="*/ 2554078 h 6858000"/>
              <a:gd name="connsiteX426" fmla="*/ 177507 w 4543952"/>
              <a:gd name="connsiteY426" fmla="*/ 2485306 h 6858000"/>
              <a:gd name="connsiteX427" fmla="*/ 192748 w 4543952"/>
              <a:gd name="connsiteY427" fmla="*/ 2401291 h 6858000"/>
              <a:gd name="connsiteX428" fmla="*/ 193318 w 4543952"/>
              <a:gd name="connsiteY428" fmla="*/ 2330805 h 6858000"/>
              <a:gd name="connsiteX429" fmla="*/ 190652 w 4543952"/>
              <a:gd name="connsiteY429" fmla="*/ 2220311 h 6858000"/>
              <a:gd name="connsiteX430" fmla="*/ 236753 w 4543952"/>
              <a:gd name="connsiteY430" fmla="*/ 2085053 h 6858000"/>
              <a:gd name="connsiteX431" fmla="*/ 247042 w 4543952"/>
              <a:gd name="connsiteY431" fmla="*/ 2030377 h 6858000"/>
              <a:gd name="connsiteX432" fmla="*/ 251804 w 4543952"/>
              <a:gd name="connsiteY432" fmla="*/ 1978939 h 6858000"/>
              <a:gd name="connsiteX433" fmla="*/ 282475 w 4543952"/>
              <a:gd name="connsiteY433" fmla="*/ 1869779 h 6858000"/>
              <a:gd name="connsiteX434" fmla="*/ 292573 w 4543952"/>
              <a:gd name="connsiteY434" fmla="*/ 1825392 h 6858000"/>
              <a:gd name="connsiteX435" fmla="*/ 292381 w 4543952"/>
              <a:gd name="connsiteY435" fmla="*/ 1763286 h 6858000"/>
              <a:gd name="connsiteX436" fmla="*/ 306480 w 4543952"/>
              <a:gd name="connsiteY436" fmla="*/ 1650316 h 6858000"/>
              <a:gd name="connsiteX437" fmla="*/ 347629 w 4543952"/>
              <a:gd name="connsiteY437" fmla="*/ 1537536 h 6858000"/>
              <a:gd name="connsiteX438" fmla="*/ 343629 w 4543952"/>
              <a:gd name="connsiteY438" fmla="*/ 1489719 h 6858000"/>
              <a:gd name="connsiteX439" fmla="*/ 344581 w 4543952"/>
              <a:gd name="connsiteY439" fmla="*/ 1472574 h 6858000"/>
              <a:gd name="connsiteX440" fmla="*/ 367252 w 4543952"/>
              <a:gd name="connsiteY440" fmla="*/ 1318455 h 6858000"/>
              <a:gd name="connsiteX441" fmla="*/ 369728 w 4543952"/>
              <a:gd name="connsiteY441" fmla="*/ 1303023 h 6858000"/>
              <a:gd name="connsiteX442" fmla="*/ 389921 w 4543952"/>
              <a:gd name="connsiteY442" fmla="*/ 1230632 h 6858000"/>
              <a:gd name="connsiteX443" fmla="*/ 402495 w 4543952"/>
              <a:gd name="connsiteY443" fmla="*/ 1048124 h 6858000"/>
              <a:gd name="connsiteX444" fmla="*/ 404019 w 4543952"/>
              <a:gd name="connsiteY444" fmla="*/ 1036886 h 6858000"/>
              <a:gd name="connsiteX445" fmla="*/ 393923 w 4543952"/>
              <a:gd name="connsiteY445" fmla="*/ 975732 h 6858000"/>
              <a:gd name="connsiteX446" fmla="*/ 379634 w 4543952"/>
              <a:gd name="connsiteY446" fmla="*/ 945443 h 6858000"/>
              <a:gd name="connsiteX447" fmla="*/ 364774 w 4543952"/>
              <a:gd name="connsiteY447" fmla="*/ 898197 h 6858000"/>
              <a:gd name="connsiteX448" fmla="*/ 359250 w 4543952"/>
              <a:gd name="connsiteY448" fmla="*/ 850188 h 6858000"/>
              <a:gd name="connsiteX449" fmla="*/ 381730 w 4543952"/>
              <a:gd name="connsiteY449" fmla="*/ 769604 h 6858000"/>
              <a:gd name="connsiteX450" fmla="*/ 384016 w 4543952"/>
              <a:gd name="connsiteY450" fmla="*/ 740267 h 6858000"/>
              <a:gd name="connsiteX451" fmla="*/ 394875 w 4543952"/>
              <a:gd name="connsiteY451" fmla="*/ 674922 h 6858000"/>
              <a:gd name="connsiteX452" fmla="*/ 394113 w 4543952"/>
              <a:gd name="connsiteY452" fmla="*/ 617771 h 6858000"/>
              <a:gd name="connsiteX453" fmla="*/ 376776 w 4543952"/>
              <a:gd name="connsiteY453" fmla="*/ 571859 h 6858000"/>
              <a:gd name="connsiteX454" fmla="*/ 373348 w 4543952"/>
              <a:gd name="connsiteY454" fmla="*/ 505181 h 6858000"/>
              <a:gd name="connsiteX455" fmla="*/ 385920 w 4543952"/>
              <a:gd name="connsiteY455" fmla="*/ 462125 h 6858000"/>
              <a:gd name="connsiteX456" fmla="*/ 387634 w 4543952"/>
              <a:gd name="connsiteY456" fmla="*/ 453363 h 6858000"/>
              <a:gd name="connsiteX457" fmla="*/ 388399 w 4543952"/>
              <a:gd name="connsiteY457" fmla="*/ 340773 h 6858000"/>
              <a:gd name="connsiteX458" fmla="*/ 350487 w 4543952"/>
              <a:gd name="connsiteY458" fmla="*/ 200181 h 6858000"/>
              <a:gd name="connsiteX459" fmla="*/ 342485 w 4543952"/>
              <a:gd name="connsiteY459" fmla="*/ 176938 h 6858000"/>
              <a:gd name="connsiteX460" fmla="*/ 328579 w 4543952"/>
              <a:gd name="connsiteY460" fmla="*/ 63586 h 6858000"/>
              <a:gd name="connsiteX461" fmla="*/ 314480 w 4543952"/>
              <a:gd name="connsiteY461" fmla="*/ 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</a:cxnLst>
            <a:rect l="l" t="t" r="r" b="b"/>
            <a:pathLst>
              <a:path w="4543952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2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2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4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4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3" y="2435912"/>
                </a:cubicBezTo>
                <a:lnTo>
                  <a:pt x="415303" y="2435912"/>
                </a:lnTo>
                <a:lnTo>
                  <a:pt x="415303" y="2435912"/>
                </a:lnTo>
                <a:lnTo>
                  <a:pt x="414227" y="2440915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1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1"/>
                </a:lnTo>
                <a:lnTo>
                  <a:pt x="409472" y="2463017"/>
                </a:lnTo>
                <a:lnTo>
                  <a:pt x="414227" y="2440915"/>
                </a:lnTo>
                <a:lnTo>
                  <a:pt x="415303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4" y="338897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4" y="338897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43952" y="1"/>
                </a:lnTo>
                <a:lnTo>
                  <a:pt x="4543952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15C97-C578-44B1-A153-FAD83141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45C5AB-3960-434D-B3C8-076945B2D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422897-91F5-40F5-8DD7-5E4E8F500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FBCED7-FD05-4E20-896A-15D89BB2F453}"/>
              </a:ext>
            </a:extLst>
          </p:cNvPr>
          <p:cNvSpPr txBox="1"/>
          <p:nvPr/>
        </p:nvSpPr>
        <p:spPr>
          <a:xfrm>
            <a:off x="8522765" y="1987481"/>
            <a:ext cx="322072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wanted to use 2020 numbers as they will tell a great story of the impact of COVID on the categories we chose and how they might be related or not to the price of gasoline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48B5E-6732-48D1-AF9A-124736C7A086}"/>
              </a:ext>
            </a:extLst>
          </p:cNvPr>
          <p:cNvSpPr txBox="1"/>
          <p:nvPr/>
        </p:nvSpPr>
        <p:spPr>
          <a:xfrm>
            <a:off x="8586788" y="4979194"/>
            <a:ext cx="260032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are the services when you think of consumer consumption?</a:t>
            </a:r>
          </a:p>
        </p:txBody>
      </p:sp>
    </p:spTree>
    <p:extLst>
      <p:ext uri="{BB962C8B-B14F-4D97-AF65-F5344CB8AC3E}">
        <p14:creationId xmlns:p14="http://schemas.microsoft.com/office/powerpoint/2010/main" val="210754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Graph on document with pen">
            <a:extLst>
              <a:ext uri="{FF2B5EF4-FFF2-40B4-BE49-F238E27FC236}">
                <a16:creationId xmlns:a16="http://schemas.microsoft.com/office/drawing/2014/main" id="{003EFCD3-D4C6-4E49-81C0-25F52601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3" r="5519" b="1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32D38-65A7-49F3-B794-FD17A6FA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Discussion</a:t>
            </a: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AF21-BA5E-47EC-BC8F-B40B4B95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470559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We found what we expected for the outliers. We didn't expect the data for the US would differ as much as the outliers. 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This point out the disparity in income and expenditure. Rich are really and poor are really poor. 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In 2020, there might be a spike in the dollars spent on nondurable goods as more individual purchased medicines and other items to deal with COVID-19. This might impact the relationship between money spent on goods vs. oil prices. 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If we had more time, we would have wanted to research: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How gas price affect consumer spending over the years. (Grab more years for analysis)</a:t>
            </a:r>
          </a:p>
          <a:p>
            <a:pPr lvl="3"/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3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32D38-65A7-49F3-B794-FD17A6FA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Any Questions?</a:t>
            </a: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AF21-BA5E-47EC-BC8F-B40B4B95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4351338"/>
          </a:xfrm>
        </p:spPr>
        <p:txBody>
          <a:bodyPr>
            <a:normAutofit/>
          </a:bodyPr>
          <a:lstStyle/>
          <a:p>
            <a:pPr lvl="3"/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C157240E-3AB6-46F6-BB85-98B91CEE9BEA}"/>
              </a:ext>
            </a:extLst>
          </p:cNvPr>
          <p:cNvSpPr/>
          <p:nvPr/>
        </p:nvSpPr>
        <p:spPr>
          <a:xfrm>
            <a:off x="7416800" y="1971040"/>
            <a:ext cx="3291840" cy="276352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9398B-DF8B-4307-ADA9-54B87C15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05" y="3221478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ypothesis Test Example of Calculating Probability">
            <a:extLst>
              <a:ext uri="{FF2B5EF4-FFF2-40B4-BE49-F238E27FC236}">
                <a16:creationId xmlns:a16="http://schemas.microsoft.com/office/drawing/2014/main" id="{457B2494-4B4F-47C8-86D6-5BC34B229C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352" y="3104705"/>
            <a:ext cx="3225396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8FC30-EC75-4D80-A419-1353A326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Question, Null and Alternative Hypothesis</a:t>
            </a:r>
          </a:p>
        </p:txBody>
      </p:sp>
      <p:grpSp>
        <p:nvGrpSpPr>
          <p:cNvPr id="79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CC8816-2D49-499C-9A14-99E4937E6BE7}"/>
              </a:ext>
            </a:extLst>
          </p:cNvPr>
          <p:cNvSpPr txBox="1"/>
          <p:nvPr/>
        </p:nvSpPr>
        <p:spPr>
          <a:xfrm>
            <a:off x="6436358" y="2338841"/>
            <a:ext cx="4974771" cy="1831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Null: We hypothesize that there will be a not be a negative relationship between the price of the gasoline and the amount of money spent on consumer consumptions in the durable, non-durable and services categories.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4429B-7C36-4907-A87B-5EAC52E0D977}"/>
              </a:ext>
            </a:extLst>
          </p:cNvPr>
          <p:cNvSpPr txBox="1"/>
          <p:nvPr/>
        </p:nvSpPr>
        <p:spPr>
          <a:xfrm>
            <a:off x="6436358" y="4490767"/>
            <a:ext cx="4970130" cy="1831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Alternative: We hypothesize that there will  be a negative relationship between the price of the gasoline and the amount of money spent on consumer consumptions in the durable, non-durable and services categories.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2797180-D78D-4B79-9B4D-7F46B57CC7A2}"/>
              </a:ext>
            </a:extLst>
          </p:cNvPr>
          <p:cNvSpPr txBox="1">
            <a:spLocks/>
          </p:cNvSpPr>
          <p:nvPr/>
        </p:nvSpPr>
        <p:spPr>
          <a:xfrm>
            <a:off x="6436357" y="191474"/>
            <a:ext cx="4970131" cy="1831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What is the relationship between the price of gasoline and consumer spending for </a:t>
            </a:r>
            <a:r>
              <a:rPr lang="en-US" sz="1800" b="1" u="sng" dirty="0">
                <a:solidFill>
                  <a:schemeClr val="bg1"/>
                </a:solidFill>
              </a:rPr>
              <a:t>durable goods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u="sng" dirty="0">
                <a:solidFill>
                  <a:schemeClr val="bg1"/>
                </a:solidFill>
              </a:rPr>
              <a:t>non-durable goods</a:t>
            </a:r>
            <a:r>
              <a:rPr lang="en-US" sz="1800" b="1" dirty="0">
                <a:solidFill>
                  <a:schemeClr val="bg1"/>
                </a:solidFill>
              </a:rPr>
              <a:t> and </a:t>
            </a:r>
            <a:r>
              <a:rPr lang="en-US" sz="1800" b="1" u="sng" dirty="0">
                <a:solidFill>
                  <a:schemeClr val="bg1"/>
                </a:solidFill>
              </a:rPr>
              <a:t>services</a:t>
            </a:r>
            <a:r>
              <a:rPr lang="en-US" sz="18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11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408BB-1AE9-4A01-BE68-08075CB1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Summary Findings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AA77-226F-4B19-AA95-7532D615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30" y="661774"/>
            <a:ext cx="5217173" cy="3621362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All States: No relationship between our variables (very low </a:t>
            </a:r>
            <a:r>
              <a:rPr lang="en-US" sz="2300" dirty="0" err="1">
                <a:solidFill>
                  <a:schemeClr val="bg1"/>
                </a:solidFill>
              </a:rPr>
              <a:t>rvalue</a:t>
            </a:r>
            <a:r>
              <a:rPr lang="en-US" sz="2300" dirty="0">
                <a:solidFill>
                  <a:schemeClr val="bg1"/>
                </a:solidFill>
              </a:rPr>
              <a:t>)</a:t>
            </a:r>
          </a:p>
          <a:p>
            <a:endParaRPr lang="en-US" sz="2300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5 states with highest per capita income: Negative relationship between our variables (negative </a:t>
            </a:r>
            <a:r>
              <a:rPr lang="en-US" sz="2300" dirty="0" err="1">
                <a:solidFill>
                  <a:schemeClr val="bg1"/>
                </a:solidFill>
              </a:rPr>
              <a:t>rvalue</a:t>
            </a:r>
            <a:r>
              <a:rPr lang="en-US" sz="2300" dirty="0">
                <a:solidFill>
                  <a:schemeClr val="bg1"/>
                </a:solidFill>
              </a:rPr>
              <a:t>)</a:t>
            </a:r>
          </a:p>
          <a:p>
            <a:endParaRPr lang="en-US" sz="2300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5 states with lowest per capita income: Negative relationship between our variables (negative </a:t>
            </a:r>
            <a:r>
              <a:rPr lang="en-US" sz="2300" dirty="0" err="1">
                <a:solidFill>
                  <a:schemeClr val="bg1"/>
                </a:solidFill>
              </a:rPr>
              <a:t>rvalue</a:t>
            </a:r>
            <a:r>
              <a:rPr lang="en-US" sz="2300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99438-09EA-4BA5-AAE0-BD94C306601C}"/>
              </a:ext>
            </a:extLst>
          </p:cNvPr>
          <p:cNvSpPr txBox="1"/>
          <p:nvPr/>
        </p:nvSpPr>
        <p:spPr>
          <a:xfrm>
            <a:off x="6614130" y="4462572"/>
            <a:ext cx="4822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We reject our null hypothesis for the 5 states with high per capita income 5 states with low per capita income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BC438-492F-49D0-AFEA-1D2E758785CD}"/>
              </a:ext>
            </a:extLst>
          </p:cNvPr>
          <p:cNvSpPr txBox="1"/>
          <p:nvPr/>
        </p:nvSpPr>
        <p:spPr>
          <a:xfrm>
            <a:off x="6614130" y="5894635"/>
            <a:ext cx="482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We fail to reject our null hypothesis for all the states</a:t>
            </a:r>
          </a:p>
        </p:txBody>
      </p:sp>
    </p:spTree>
    <p:extLst>
      <p:ext uri="{BB962C8B-B14F-4D97-AF65-F5344CB8AC3E}">
        <p14:creationId xmlns:p14="http://schemas.microsoft.com/office/powerpoint/2010/main" val="13526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58C62-885B-435F-95C3-CB45EE87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A710-7D3D-4E33-987E-BDD21417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Gasoline Price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Per Capita Income: To target states with high income per capita and low income per capita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Money spent on durable goods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Money spent on nondurable goods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Money spent on services</a:t>
            </a:r>
          </a:p>
        </p:txBody>
      </p:sp>
    </p:spTree>
    <p:extLst>
      <p:ext uri="{BB962C8B-B14F-4D97-AF65-F5344CB8AC3E}">
        <p14:creationId xmlns:p14="http://schemas.microsoft.com/office/powerpoint/2010/main" val="309783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DF43-D6CD-4D3F-8287-4CB366D3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Definitions of Category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4C15-2D30-4742-8EA4-D6ADEE96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Durable Goods: Items not for immediate consumptions (appliances, electronics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Non-Durable Goods: Items for immediate consumptions (food, beverages, gasoline)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Services: Insurance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85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80F87-A1BD-4AE0-B254-437201DC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45DA-CDDB-4099-83E3-4D2E021B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416" y="1130846"/>
            <a:ext cx="4974771" cy="4351338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Consumer Consumption: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https://apps.bea.gov/iTable/iTable.cfm?reqid=70&amp;step=1&amp;acrdn=7#reqid=70&amp;step=1&amp;acrdn=7</a:t>
            </a:r>
            <a:endParaRPr lang="en-US" sz="1300" b="0" i="0" u="sng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3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300" b="1" dirty="0">
              <a:solidFill>
                <a:schemeClr val="bg1"/>
              </a:solidFill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 Income per state:</a:t>
            </a:r>
          </a:p>
          <a:p>
            <a:pPr marL="41389" indent="-228600"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https://apps.bea.gov/iTable/iTable.cfm?reqid=70&amp;step=1&amp;acrdn=8</a:t>
            </a:r>
            <a:endParaRPr lang="en-US" sz="1300" b="0" i="0" u="sng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1389" indent="-228600" rtl="0">
              <a:spcBef>
                <a:spcPts val="0"/>
              </a:spcBef>
              <a:spcAft>
                <a:spcPts val="0"/>
              </a:spcAft>
            </a:pPr>
            <a:endParaRPr lang="en-US" sz="1300" b="0" i="0" u="sng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0" dirty="0">
              <a:solidFill>
                <a:schemeClr val="bg1"/>
              </a:solidFill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GDP per state: </a:t>
            </a:r>
          </a:p>
          <a:p>
            <a:pPr fontAlgn="base">
              <a:spcBef>
                <a:spcPts val="0"/>
              </a:spcBef>
            </a:pP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https://www.bea.gov/data/gdp/gdp-state</a:t>
            </a:r>
            <a:endParaRPr lang="en-US" sz="13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sz="13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3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Retail oil prices: API KEY:</a:t>
            </a:r>
          </a:p>
          <a:p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http://api.eia.gov/category/?api_key=</a:t>
            </a:r>
            <a:r>
              <a:rPr lang="en-US" sz="1300" b="1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0153adcb87f49b02f773e395a39ca985</a:t>
            </a:r>
            <a:r>
              <a:rPr lang="en-US" sz="13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&amp;category_id=714757</a:t>
            </a: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sz="13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CSV file import, API call to grab cost of gasoline per year and per state. 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0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44A450-8AE5-4F29-87DF-EE351F0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E77B-D30C-4584-B2FB-AF36E558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52285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Pandas </a:t>
            </a:r>
            <a:r>
              <a:rPr lang="en-US" sz="1800" b="1" dirty="0" err="1">
                <a:solidFill>
                  <a:schemeClr val="bg1"/>
                </a:solidFill>
              </a:rPr>
              <a:t>dataframe</a:t>
            </a:r>
            <a:r>
              <a:rPr lang="en-US" sz="1800" b="1" dirty="0">
                <a:solidFill>
                  <a:schemeClr val="bg1"/>
                </a:solidFill>
              </a:rPr>
              <a:t> to clean data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Merge different datasets: Population, Income and GDP to be able to get per capita income and per capita GDP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Merge list of states with cost of gasoline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Merge spending per category with cost of gasoline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Problems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Github</a:t>
            </a:r>
            <a:endParaRPr lang="en-US" sz="1400" dirty="0">
              <a:solidFill>
                <a:schemeClr val="bg1"/>
              </a:solidFill>
            </a:endParaRP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Workaround: Saved local folder as backup and worked in one branch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Merging two notebooks together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Workaround: </a:t>
            </a:r>
            <a:r>
              <a:rPr lang="en-US" sz="1400" dirty="0" err="1">
                <a:solidFill>
                  <a:schemeClr val="bg1"/>
                </a:solidFill>
              </a:rPr>
              <a:t>Dataframe</a:t>
            </a:r>
            <a:r>
              <a:rPr lang="en-US" sz="1400" dirty="0">
                <a:solidFill>
                  <a:schemeClr val="bg1"/>
                </a:solidFill>
              </a:rPr>
              <a:t> in </a:t>
            </a:r>
            <a:r>
              <a:rPr lang="en-US" sz="1400" dirty="0" err="1">
                <a:solidFill>
                  <a:schemeClr val="bg1"/>
                </a:solidFill>
              </a:rPr>
              <a:t>onenotebook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Saved as CSV file  Import CSV to other notebook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Figure out which graph to plot. So many variables. </a:t>
            </a:r>
          </a:p>
          <a:p>
            <a:pPr lvl="3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Workaround: Stay focus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Understanding the API as there were no documentation on how to use and calling the JSON: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Workaround: Internet troubleshooting</a:t>
            </a:r>
          </a:p>
          <a:p>
            <a:pPr lvl="2"/>
            <a:endParaRPr lang="en-US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lvl="2"/>
            <a:endParaRPr lang="en-US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9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6025701"/>
            <a:ext cx="4974771" cy="3485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States  - Durable  and Nondurable Goods vs. Oil Price per gallon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5B57C-89AA-497D-83FE-B60A9EA32A3C}"/>
              </a:ext>
            </a:extLst>
          </p:cNvPr>
          <p:cNvSpPr txBox="1"/>
          <p:nvPr/>
        </p:nvSpPr>
        <p:spPr>
          <a:xfrm>
            <a:off x="5902700" y="1613068"/>
            <a:ext cx="4974771" cy="196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C1CACF9-D4D1-465A-9368-C1CA3D9FD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19" y="3504126"/>
            <a:ext cx="3519189" cy="2346125"/>
          </a:xfrm>
          <a:prstGeom prst="rect">
            <a:avLst/>
          </a:prstGeom>
        </p:spPr>
      </p:pic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58ADB68-5DFF-473C-8FD6-DE9D979B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80" y="495872"/>
            <a:ext cx="3519189" cy="2346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02D25-EDAF-4ED0-AC8A-BFDFEE375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700" y="1630266"/>
            <a:ext cx="3801005" cy="981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DEFF-08E4-4DC8-AF09-49409FD4F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700" y="4703623"/>
            <a:ext cx="384863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2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1358-BE56-4210-8BAB-798D808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627" y="6025701"/>
            <a:ext cx="4974771" cy="3485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States  - Services vs. Oil Price per gallon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C62ABF-4A29-49FA-9CE3-DD8A157E1407}"/>
              </a:ext>
            </a:extLst>
          </p:cNvPr>
          <p:cNvSpPr txBox="1"/>
          <p:nvPr/>
        </p:nvSpPr>
        <p:spPr>
          <a:xfrm>
            <a:off x="7325105" y="492505"/>
            <a:ext cx="3292095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Plotting</a:t>
            </a:r>
            <a:endParaRPr 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80369-F1F2-43A1-8CCD-B72B7B9B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19" y="1744424"/>
            <a:ext cx="4519989" cy="3013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A8CA5-B575-4BBD-9CCB-27BA9F67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2889"/>
            <a:ext cx="395342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849</Words>
  <Application>Microsoft Office PowerPoint</Application>
  <PresentationFormat>Widescreen</PresentationFormat>
  <Paragraphs>107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Is gasoline price a good indicator of Consumer Spending?</vt:lpstr>
      <vt:lpstr>Research Question, Null and Alternative Hypothesis</vt:lpstr>
      <vt:lpstr>Summary Findings</vt:lpstr>
      <vt:lpstr>Variables</vt:lpstr>
      <vt:lpstr>Definitions of Category</vt:lpstr>
      <vt:lpstr>Data Extraction</vt:lpstr>
      <vt:lpstr>Data Cleaning and Exploration</vt:lpstr>
      <vt:lpstr>All States  - Durable  and Nondurable Goods vs. Oil Price per gallon</vt:lpstr>
      <vt:lpstr>All States  - Services vs. Oil Price per gallon</vt:lpstr>
      <vt:lpstr>Durable Goods vs Oil Price per gallon – 5 states with top per capita income and 5 states with bottom per capita income</vt:lpstr>
      <vt:lpstr>Non-Durable Goods vs Oil Price per gallon – 5 states with top per capita income and 5 states with bottom per capita income</vt:lpstr>
      <vt:lpstr>Services vs Oil Price per gallon – 5 states with top per capita income and 5 states with bottom per capita income</vt:lpstr>
      <vt:lpstr>Data Analysis</vt:lpstr>
      <vt:lpstr>Data limitations</vt:lpstr>
      <vt:lpstr>Data Discussion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gasoline price a good indicator of Consumer Spending?</dc:title>
  <dc:creator>Christina Bastien Perrault</dc:creator>
  <cp:lastModifiedBy>Christina Bastien Perrault</cp:lastModifiedBy>
  <cp:revision>26</cp:revision>
  <dcterms:created xsi:type="dcterms:W3CDTF">2021-03-26T22:17:33Z</dcterms:created>
  <dcterms:modified xsi:type="dcterms:W3CDTF">2021-03-27T14:01:18Z</dcterms:modified>
</cp:coreProperties>
</file>