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3" r:id="rId1"/>
  </p:sldMasterIdLst>
  <p:notesMasterIdLst>
    <p:notesMasterId r:id="rId20"/>
  </p:notesMasterIdLst>
  <p:sldIdLst>
    <p:sldId id="256" r:id="rId2"/>
    <p:sldId id="272" r:id="rId3"/>
    <p:sldId id="269" r:id="rId4"/>
    <p:sldId id="273" r:id="rId5"/>
    <p:sldId id="258" r:id="rId6"/>
    <p:sldId id="278" r:id="rId7"/>
    <p:sldId id="279" r:id="rId8"/>
    <p:sldId id="270" r:id="rId9"/>
    <p:sldId id="271" r:id="rId10"/>
    <p:sldId id="262" r:id="rId11"/>
    <p:sldId id="263" r:id="rId12"/>
    <p:sldId id="264" r:id="rId13"/>
    <p:sldId id="265" r:id="rId14"/>
    <p:sldId id="274" r:id="rId15"/>
    <p:sldId id="275" r:id="rId16"/>
    <p:sldId id="266"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62" autoAdjust="0"/>
    <p:restoredTop sz="94693" autoAdjust="0"/>
  </p:normalViewPr>
  <p:slideViewPr>
    <p:cSldViewPr snapToGrid="0">
      <p:cViewPr varScale="1">
        <p:scale>
          <a:sx n="85" d="100"/>
          <a:sy n="85" d="100"/>
        </p:scale>
        <p:origin x="192" y="464"/>
      </p:cViewPr>
      <p:guideLst>
        <p:guide orient="horz" pos="2160"/>
        <p:guide pos="3840"/>
      </p:guideLst>
    </p:cSldViewPr>
  </p:slideViewPr>
  <p:notesTextViewPr>
    <p:cViewPr>
      <p:scale>
        <a:sx n="1" d="1"/>
        <a:sy n="1" d="1"/>
      </p:scale>
      <p:origin x="0" y="0"/>
    </p:cViewPr>
  </p:notesTextViewPr>
  <p:notesViewPr>
    <p:cSldViewPr snapToGrid="0">
      <p:cViewPr varScale="1">
        <p:scale>
          <a:sx n="94" d="100"/>
          <a:sy n="94" d="100"/>
        </p:scale>
        <p:origin x="375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509D16-6FB1-4498-B538-8DCD228B05C7}" type="datetimeFigureOut">
              <a:rPr lang="en-US" smtClean="0"/>
              <a:t>10/23/19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F51B96-DCD5-4856-BE8D-CCC03871D5A0}" type="slidenum">
              <a:rPr lang="en-US" smtClean="0"/>
              <a:t>‹#›</a:t>
            </a:fld>
            <a:endParaRPr lang="en-US"/>
          </a:p>
        </p:txBody>
      </p:sp>
    </p:spTree>
    <p:extLst>
      <p:ext uri="{BB962C8B-B14F-4D97-AF65-F5344CB8AC3E}">
        <p14:creationId xmlns:p14="http://schemas.microsoft.com/office/powerpoint/2010/main" val="4147818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AF51B96-DCD5-4856-BE8D-CCC03871D5A0}" type="slidenum">
              <a:rPr lang="en-US" smtClean="0"/>
              <a:t>2</a:t>
            </a:fld>
            <a:endParaRPr lang="en-US"/>
          </a:p>
        </p:txBody>
      </p:sp>
    </p:spTree>
    <p:extLst>
      <p:ext uri="{BB962C8B-B14F-4D97-AF65-F5344CB8AC3E}">
        <p14:creationId xmlns:p14="http://schemas.microsoft.com/office/powerpoint/2010/main" val="2540788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Fix this graph</a:t>
            </a:r>
          </a:p>
        </p:txBody>
      </p:sp>
      <p:sp>
        <p:nvSpPr>
          <p:cNvPr id="4" name="Slide Number Placeholder 3"/>
          <p:cNvSpPr>
            <a:spLocks noGrp="1"/>
          </p:cNvSpPr>
          <p:nvPr>
            <p:ph type="sldNum" sz="quarter" idx="5"/>
          </p:nvPr>
        </p:nvSpPr>
        <p:spPr/>
        <p:txBody>
          <a:bodyPr/>
          <a:lstStyle/>
          <a:p>
            <a:fld id="{2AF51B96-DCD5-4856-BE8D-CCC03871D5A0}" type="slidenum">
              <a:rPr lang="en-US" smtClean="0"/>
              <a:t>5</a:t>
            </a:fld>
            <a:endParaRPr lang="en-US"/>
          </a:p>
        </p:txBody>
      </p:sp>
    </p:spTree>
    <p:extLst>
      <p:ext uri="{BB962C8B-B14F-4D97-AF65-F5344CB8AC3E}">
        <p14:creationId xmlns:p14="http://schemas.microsoft.com/office/powerpoint/2010/main" val="656945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IBU is a measure of bitterness of the beer (based on the amount of hops added, but not necessarily taste).  ABV, or alcohol by volume, measures the strength of the alcohol in the beer. Hops do not directly contribute to higher ABV. So this appears to be more a style choice by the brewer.</a:t>
            </a:r>
          </a:p>
          <a:p>
            <a:endParaRPr lang="en-US" dirty="0"/>
          </a:p>
        </p:txBody>
      </p:sp>
      <p:sp>
        <p:nvSpPr>
          <p:cNvPr id="4" name="Slide Number Placeholder 3"/>
          <p:cNvSpPr>
            <a:spLocks noGrp="1"/>
          </p:cNvSpPr>
          <p:nvPr>
            <p:ph type="sldNum" sz="quarter" idx="10"/>
          </p:nvPr>
        </p:nvSpPr>
        <p:spPr/>
        <p:txBody>
          <a:bodyPr/>
          <a:lstStyle/>
          <a:p>
            <a:fld id="{2AF51B96-DCD5-4856-BE8D-CCC03871D5A0}" type="slidenum">
              <a:rPr lang="en-US" smtClean="0"/>
              <a:t>13</a:t>
            </a:fld>
            <a:endParaRPr lang="en-US"/>
          </a:p>
        </p:txBody>
      </p:sp>
    </p:spTree>
    <p:extLst>
      <p:ext uri="{BB962C8B-B14F-4D97-AF65-F5344CB8AC3E}">
        <p14:creationId xmlns:p14="http://schemas.microsoft.com/office/powerpoint/2010/main" val="253361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829C29-E2AD-4081-AABF-8142C451C9B6}"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40ACF148-7A69-40B5-8D0D-20DA20353199}"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3384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829C29-E2AD-4081-AABF-8142C451C9B6}"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CF148-7A69-40B5-8D0D-20DA20353199}" type="slidenum">
              <a:rPr lang="en-US" smtClean="0"/>
              <a:t>‹#›</a:t>
            </a:fld>
            <a:endParaRPr lang="en-US"/>
          </a:p>
        </p:txBody>
      </p:sp>
    </p:spTree>
    <p:extLst>
      <p:ext uri="{BB962C8B-B14F-4D97-AF65-F5344CB8AC3E}">
        <p14:creationId xmlns:p14="http://schemas.microsoft.com/office/powerpoint/2010/main" val="266533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829C29-E2AD-4081-AABF-8142C451C9B6}"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CF148-7A69-40B5-8D0D-20DA20353199}" type="slidenum">
              <a:rPr lang="en-US" smtClean="0"/>
              <a:t>‹#›</a:t>
            </a:fld>
            <a:endParaRPr lang="en-US"/>
          </a:p>
        </p:txBody>
      </p:sp>
    </p:spTree>
    <p:extLst>
      <p:ext uri="{BB962C8B-B14F-4D97-AF65-F5344CB8AC3E}">
        <p14:creationId xmlns:p14="http://schemas.microsoft.com/office/powerpoint/2010/main" val="2140855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829C29-E2AD-4081-AABF-8142C451C9B6}"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CF148-7A69-40B5-8D0D-20DA20353199}"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57636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829C29-E2AD-4081-AABF-8142C451C9B6}" type="datetimeFigureOut">
              <a:rPr lang="en-US" smtClean="0"/>
              <a:t>10/23/19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CF148-7A69-40B5-8D0D-20DA20353199}" type="slidenum">
              <a:rPr lang="en-US" smtClean="0"/>
              <a:t>‹#›</a:t>
            </a:fld>
            <a:endParaRPr lang="en-US"/>
          </a:p>
        </p:txBody>
      </p:sp>
    </p:spTree>
    <p:extLst>
      <p:ext uri="{BB962C8B-B14F-4D97-AF65-F5344CB8AC3E}">
        <p14:creationId xmlns:p14="http://schemas.microsoft.com/office/powerpoint/2010/main" val="3119154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829C29-E2AD-4081-AABF-8142C451C9B6}"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CF148-7A69-40B5-8D0D-20DA20353199}"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7526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829C29-E2AD-4081-AABF-8142C451C9B6}" type="datetimeFigureOut">
              <a:rPr lang="en-US" smtClean="0"/>
              <a:t>10/23/19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ACF148-7A69-40B5-8D0D-20DA20353199}" type="slidenum">
              <a:rPr lang="en-US" smtClean="0"/>
              <a:t>‹#›</a:t>
            </a:fld>
            <a:endParaRPr lang="en-US"/>
          </a:p>
        </p:txBody>
      </p:sp>
    </p:spTree>
    <p:extLst>
      <p:ext uri="{BB962C8B-B14F-4D97-AF65-F5344CB8AC3E}">
        <p14:creationId xmlns:p14="http://schemas.microsoft.com/office/powerpoint/2010/main" val="3290565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829C29-E2AD-4081-AABF-8142C451C9B6}" type="datetimeFigureOut">
              <a:rPr lang="en-US" smtClean="0"/>
              <a:t>10/23/19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ACF148-7A69-40B5-8D0D-20DA20353199}"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99194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6829C29-E2AD-4081-AABF-8142C451C9B6}" type="datetimeFigureOut">
              <a:rPr lang="en-US" smtClean="0"/>
              <a:t>10/23/19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ACF148-7A69-40B5-8D0D-20DA20353199}" type="slidenum">
              <a:rPr lang="en-US" smtClean="0"/>
              <a:t>‹#›</a:t>
            </a:fld>
            <a:endParaRPr lang="en-US"/>
          </a:p>
        </p:txBody>
      </p:sp>
    </p:spTree>
    <p:extLst>
      <p:ext uri="{BB962C8B-B14F-4D97-AF65-F5344CB8AC3E}">
        <p14:creationId xmlns:p14="http://schemas.microsoft.com/office/powerpoint/2010/main" val="4251886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829C29-E2AD-4081-AABF-8142C451C9B6}"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CF148-7A69-40B5-8D0D-20DA20353199}" type="slidenum">
              <a:rPr lang="en-US" smtClean="0"/>
              <a:t>‹#›</a:t>
            </a:fld>
            <a:endParaRPr lang="en-US"/>
          </a:p>
        </p:txBody>
      </p:sp>
    </p:spTree>
    <p:extLst>
      <p:ext uri="{BB962C8B-B14F-4D97-AF65-F5344CB8AC3E}">
        <p14:creationId xmlns:p14="http://schemas.microsoft.com/office/powerpoint/2010/main" val="274174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829C29-E2AD-4081-AABF-8142C451C9B6}" type="datetimeFigureOut">
              <a:rPr lang="en-US" smtClean="0"/>
              <a:t>10/23/19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CF148-7A69-40B5-8D0D-20DA20353199}" type="slidenum">
              <a:rPr lang="en-US" smtClean="0"/>
              <a:t>‹#›</a:t>
            </a:fld>
            <a:endParaRPr lang="en-US"/>
          </a:p>
        </p:txBody>
      </p:sp>
    </p:spTree>
    <p:extLst>
      <p:ext uri="{BB962C8B-B14F-4D97-AF65-F5344CB8AC3E}">
        <p14:creationId xmlns:p14="http://schemas.microsoft.com/office/powerpoint/2010/main" val="33568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6829C29-E2AD-4081-AABF-8142C451C9B6}" type="datetimeFigureOut">
              <a:rPr lang="en-US" smtClean="0"/>
              <a:t>10/23/19</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40ACF148-7A69-40B5-8D0D-20DA20353199}"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7297457"/>
      </p:ext>
    </p:extLst>
  </p:cSld>
  <p:clrMap bg1="dk1" tx1="lt1" bg2="dk2" tx2="lt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taxfoundation.org/new-state-level-price-data-shows-smaller-state-real-income-differenc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bjcp.org/stylecenter.ph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Geographic Analysis of Craft Breweries in the United States</a:t>
            </a:r>
          </a:p>
        </p:txBody>
      </p:sp>
      <p:sp>
        <p:nvSpPr>
          <p:cNvPr id="3" name="Subtitle 2"/>
          <p:cNvSpPr>
            <a:spLocks noGrp="1"/>
          </p:cNvSpPr>
          <p:nvPr>
            <p:ph type="subTitle" idx="1"/>
          </p:nvPr>
        </p:nvSpPr>
        <p:spPr/>
        <p:txBody>
          <a:bodyPr>
            <a:noAutofit/>
          </a:bodyPr>
          <a:lstStyle/>
          <a:p>
            <a:r>
              <a:rPr lang="en-US" sz="3200" dirty="0"/>
              <a:t>Jon Paugh</a:t>
            </a:r>
          </a:p>
          <a:p>
            <a:r>
              <a:rPr lang="en-US" sz="3200" dirty="0"/>
              <a:t>Jason Rupp</a:t>
            </a:r>
          </a:p>
          <a:p>
            <a:r>
              <a:rPr lang="en-US" sz="3200" dirty="0"/>
              <a:t>DDS 6306</a:t>
            </a:r>
          </a:p>
        </p:txBody>
      </p:sp>
    </p:spTree>
    <p:extLst>
      <p:ext uri="{BB962C8B-B14F-4D97-AF65-F5344CB8AC3E}">
        <p14:creationId xmlns:p14="http://schemas.microsoft.com/office/powerpoint/2010/main" val="3614263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with </a:t>
            </a:r>
            <a:r>
              <a:rPr lang="en-US"/>
              <a:t>Maximum Alcoholic Beer </a:t>
            </a:r>
            <a:endParaRPr lang="en-US" dirty="0"/>
          </a:p>
        </p:txBody>
      </p:sp>
      <p:pic>
        <p:nvPicPr>
          <p:cNvPr id="5" name="Picture 4"/>
          <p:cNvPicPr>
            <a:picLocks noChangeAspect="1"/>
          </p:cNvPicPr>
          <p:nvPr/>
        </p:nvPicPr>
        <p:blipFill>
          <a:blip r:embed="rId2"/>
          <a:stretch>
            <a:fillRect/>
          </a:stretch>
        </p:blipFill>
        <p:spPr>
          <a:xfrm>
            <a:off x="4533842" y="1627398"/>
            <a:ext cx="6429375" cy="4286250"/>
          </a:xfrm>
          <a:prstGeom prst="rect">
            <a:avLst/>
          </a:prstGeom>
        </p:spPr>
      </p:pic>
      <p:sp>
        <p:nvSpPr>
          <p:cNvPr id="7" name="TextBox 6"/>
          <p:cNvSpPr txBox="1"/>
          <p:nvPr/>
        </p:nvSpPr>
        <p:spPr>
          <a:xfrm>
            <a:off x="1553378" y="1346670"/>
            <a:ext cx="2732183" cy="2585323"/>
          </a:xfrm>
          <a:prstGeom prst="rect">
            <a:avLst/>
          </a:prstGeom>
          <a:noFill/>
        </p:spPr>
        <p:txBody>
          <a:bodyPr wrap="square" rtlCol="0">
            <a:spAutoFit/>
          </a:bodyPr>
          <a:lstStyle/>
          <a:p>
            <a:r>
              <a:rPr lang="en-US"/>
              <a:t>0.128 ABV!</a:t>
            </a:r>
          </a:p>
          <a:p>
            <a:endParaRPr lang="en-US"/>
          </a:p>
          <a:p>
            <a:r>
              <a:rPr lang="en-US"/>
              <a:t>Upslope Brewing Company	</a:t>
            </a:r>
          </a:p>
          <a:p>
            <a:r>
              <a:rPr lang="en-US"/>
              <a:t>Boulder,CO</a:t>
            </a:r>
          </a:p>
          <a:p>
            <a:endParaRPr lang="en-US"/>
          </a:p>
          <a:p>
            <a:r>
              <a:rPr lang="en-US"/>
              <a:t>Lee Hill Series Vol. 5 - Belgian Style Quadrupel Ale</a:t>
            </a:r>
          </a:p>
        </p:txBody>
      </p:sp>
    </p:spTree>
    <p:extLst>
      <p:ext uri="{BB962C8B-B14F-4D97-AF65-F5344CB8AC3E}">
        <p14:creationId xmlns:p14="http://schemas.microsoft.com/office/powerpoint/2010/main" val="3293961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with Most Bitter Beer</a:t>
            </a:r>
          </a:p>
        </p:txBody>
      </p:sp>
      <p:pic>
        <p:nvPicPr>
          <p:cNvPr id="4" name="Picture 3"/>
          <p:cNvPicPr>
            <a:picLocks noChangeAspect="1"/>
          </p:cNvPicPr>
          <p:nvPr/>
        </p:nvPicPr>
        <p:blipFill>
          <a:blip r:embed="rId2"/>
          <a:stretch>
            <a:fillRect/>
          </a:stretch>
        </p:blipFill>
        <p:spPr>
          <a:xfrm>
            <a:off x="7069709" y="2605231"/>
            <a:ext cx="2905928" cy="3455920"/>
          </a:xfrm>
          <a:prstGeom prst="rect">
            <a:avLst/>
          </a:prstGeom>
        </p:spPr>
      </p:pic>
      <p:sp>
        <p:nvSpPr>
          <p:cNvPr id="8" name="TextBox 7"/>
          <p:cNvSpPr txBox="1"/>
          <p:nvPr/>
        </p:nvSpPr>
        <p:spPr>
          <a:xfrm>
            <a:off x="6944197" y="1885873"/>
            <a:ext cx="3624550" cy="369332"/>
          </a:xfrm>
          <a:prstGeom prst="rect">
            <a:avLst/>
          </a:prstGeom>
          <a:noFill/>
        </p:spPr>
        <p:txBody>
          <a:bodyPr wrap="square" rtlCol="0">
            <a:spAutoFit/>
          </a:bodyPr>
          <a:lstStyle/>
          <a:p>
            <a:r>
              <a:rPr lang="en-US" dirty="0"/>
              <a:t>IBU = 138</a:t>
            </a:r>
          </a:p>
        </p:txBody>
      </p:sp>
      <p:pic>
        <p:nvPicPr>
          <p:cNvPr id="7" name="Picture 4" descr="Image result for bitter beer f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3622" y="2606078"/>
            <a:ext cx="3186156" cy="333386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590953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Statistics of ABV</a:t>
            </a:r>
          </a:p>
        </p:txBody>
      </p:sp>
      <p:pic>
        <p:nvPicPr>
          <p:cNvPr id="4" name="Picture 3"/>
          <p:cNvPicPr>
            <a:picLocks noChangeAspect="1"/>
          </p:cNvPicPr>
          <p:nvPr/>
        </p:nvPicPr>
        <p:blipFill>
          <a:blip r:embed="rId2"/>
          <a:stretch>
            <a:fillRect/>
          </a:stretch>
        </p:blipFill>
        <p:spPr>
          <a:xfrm>
            <a:off x="2390087" y="2570947"/>
            <a:ext cx="6838950" cy="4095750"/>
          </a:xfrm>
          <a:prstGeom prst="rect">
            <a:avLst/>
          </a:prstGeom>
        </p:spPr>
      </p:pic>
      <p:sp>
        <p:nvSpPr>
          <p:cNvPr id="5" name="TextBox 4"/>
          <p:cNvSpPr txBox="1"/>
          <p:nvPr/>
        </p:nvSpPr>
        <p:spPr>
          <a:xfrm>
            <a:off x="2346593" y="1619480"/>
            <a:ext cx="6918593" cy="923330"/>
          </a:xfrm>
          <a:prstGeom prst="rect">
            <a:avLst/>
          </a:prstGeom>
          <a:noFill/>
        </p:spPr>
        <p:txBody>
          <a:bodyPr wrap="square" rtlCol="0">
            <a:spAutoFit/>
          </a:bodyPr>
          <a:lstStyle/>
          <a:p>
            <a:r>
              <a:rPr lang="en-US"/>
              <a:t>Mean ABV = 0.60. Standard Dev = 0.014.</a:t>
            </a:r>
          </a:p>
          <a:p>
            <a:r>
              <a:rPr lang="en-US"/>
              <a:t>ABV appears to be a normal distribution but right skewed. Most Beer ABV is below 0.10, with only a few outliers.</a:t>
            </a:r>
          </a:p>
        </p:txBody>
      </p:sp>
    </p:spTree>
    <p:extLst>
      <p:ext uri="{BB962C8B-B14F-4D97-AF65-F5344CB8AC3E}">
        <p14:creationId xmlns:p14="http://schemas.microsoft.com/office/powerpoint/2010/main" val="1463799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ABV v. IBU</a:t>
            </a:r>
          </a:p>
        </p:txBody>
      </p:sp>
      <p:pic>
        <p:nvPicPr>
          <p:cNvPr id="4" name="Picture 3"/>
          <p:cNvPicPr>
            <a:picLocks noChangeAspect="1"/>
          </p:cNvPicPr>
          <p:nvPr/>
        </p:nvPicPr>
        <p:blipFill>
          <a:blip r:embed="rId3"/>
          <a:stretch>
            <a:fillRect/>
          </a:stretch>
        </p:blipFill>
        <p:spPr>
          <a:xfrm>
            <a:off x="4872696" y="2241932"/>
            <a:ext cx="5697443" cy="3321586"/>
          </a:xfrm>
          <a:prstGeom prst="rect">
            <a:avLst/>
          </a:prstGeom>
        </p:spPr>
      </p:pic>
      <p:sp>
        <p:nvSpPr>
          <p:cNvPr id="5" name="TextBox 4"/>
          <p:cNvSpPr txBox="1"/>
          <p:nvPr/>
        </p:nvSpPr>
        <p:spPr>
          <a:xfrm>
            <a:off x="1432193" y="2241932"/>
            <a:ext cx="3161841" cy="1200329"/>
          </a:xfrm>
          <a:prstGeom prst="rect">
            <a:avLst/>
          </a:prstGeom>
          <a:noFill/>
        </p:spPr>
        <p:txBody>
          <a:bodyPr wrap="square" rtlCol="0">
            <a:spAutoFit/>
          </a:bodyPr>
          <a:lstStyle/>
          <a:p>
            <a:endParaRPr lang="en-US" dirty="0"/>
          </a:p>
          <a:p>
            <a:r>
              <a:rPr lang="en-US" dirty="0"/>
              <a:t>As IBU increases, so does ABV.</a:t>
            </a:r>
          </a:p>
          <a:p>
            <a:endParaRPr lang="en-US" dirty="0"/>
          </a:p>
        </p:txBody>
      </p:sp>
    </p:spTree>
    <p:extLst>
      <p:ext uri="{BB962C8B-B14F-4D97-AF65-F5344CB8AC3E}">
        <p14:creationId xmlns:p14="http://schemas.microsoft.com/office/powerpoint/2010/main" val="2794149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ABV and IBU for IPA vs. All Other Ales</a:t>
            </a:r>
          </a:p>
        </p:txBody>
      </p:sp>
      <p:pic>
        <p:nvPicPr>
          <p:cNvPr id="4" name="Picture 3"/>
          <p:cNvPicPr>
            <a:picLocks noChangeAspect="1"/>
          </p:cNvPicPr>
          <p:nvPr/>
        </p:nvPicPr>
        <p:blipFill>
          <a:blip r:embed="rId2"/>
          <a:stretch>
            <a:fillRect/>
          </a:stretch>
        </p:blipFill>
        <p:spPr>
          <a:xfrm>
            <a:off x="2882518" y="1739918"/>
            <a:ext cx="6515100" cy="4105275"/>
          </a:xfrm>
          <a:prstGeom prst="rect">
            <a:avLst/>
          </a:prstGeom>
        </p:spPr>
      </p:pic>
    </p:spTree>
    <p:extLst>
      <p:ext uri="{BB962C8B-B14F-4D97-AF65-F5344CB8AC3E}">
        <p14:creationId xmlns:p14="http://schemas.microsoft.com/office/powerpoint/2010/main" val="556400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K Nearest Neighbor Algorithm to Distinguish IPA vs All Other Ales</a:t>
            </a:r>
          </a:p>
        </p:txBody>
      </p:sp>
      <p:pic>
        <p:nvPicPr>
          <p:cNvPr id="4" name="Picture 3"/>
          <p:cNvPicPr>
            <a:picLocks noChangeAspect="1"/>
          </p:cNvPicPr>
          <p:nvPr/>
        </p:nvPicPr>
        <p:blipFill>
          <a:blip r:embed="rId2"/>
          <a:stretch>
            <a:fillRect/>
          </a:stretch>
        </p:blipFill>
        <p:spPr>
          <a:xfrm>
            <a:off x="2611808" y="2899921"/>
            <a:ext cx="6289821" cy="3825130"/>
          </a:xfrm>
          <a:prstGeom prst="rect">
            <a:avLst/>
          </a:prstGeom>
        </p:spPr>
      </p:pic>
      <p:sp>
        <p:nvSpPr>
          <p:cNvPr id="5" name="TextBox 4"/>
          <p:cNvSpPr txBox="1"/>
          <p:nvPr/>
        </p:nvSpPr>
        <p:spPr>
          <a:xfrm>
            <a:off x="2611808" y="1850834"/>
            <a:ext cx="6884732" cy="923330"/>
          </a:xfrm>
          <a:prstGeom prst="rect">
            <a:avLst/>
          </a:prstGeom>
          <a:noFill/>
        </p:spPr>
        <p:txBody>
          <a:bodyPr wrap="square" rtlCol="0">
            <a:spAutoFit/>
          </a:bodyPr>
          <a:lstStyle/>
          <a:p>
            <a:r>
              <a:rPr lang="en-US"/>
              <a:t>Basically KNN is checking where IBU &gt; 58 as a decision boundary, for IPA vs Other Ales</a:t>
            </a:r>
          </a:p>
          <a:p>
            <a:r>
              <a:rPr lang="en-US"/>
              <a:t>Accuracy is 84%</a:t>
            </a:r>
          </a:p>
        </p:txBody>
      </p:sp>
    </p:spTree>
    <p:extLst>
      <p:ext uri="{BB962C8B-B14F-4D97-AF65-F5344CB8AC3E}">
        <p14:creationId xmlns:p14="http://schemas.microsoft.com/office/powerpoint/2010/main" val="3857302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Highest Number of Breweries per Population in States with Average State Affordability</a:t>
            </a:r>
          </a:p>
        </p:txBody>
      </p:sp>
      <p:sp>
        <p:nvSpPr>
          <p:cNvPr id="5" name="Rectangle 4"/>
          <p:cNvSpPr/>
          <p:nvPr/>
        </p:nvSpPr>
        <p:spPr>
          <a:xfrm>
            <a:off x="5864645" y="6460934"/>
            <a:ext cx="6096000" cy="430887"/>
          </a:xfrm>
          <a:prstGeom prst="rect">
            <a:avLst/>
          </a:prstGeom>
        </p:spPr>
        <p:txBody>
          <a:bodyPr>
            <a:spAutoFit/>
          </a:bodyPr>
          <a:lstStyle/>
          <a:p>
            <a:r>
              <a:rPr lang="en-US" sz="1100">
                <a:hlinkClick r:id="rId2"/>
              </a:rPr>
              <a:t>https://taxfoundation.org/new-state-level-price-data-shows-smaller-state-real-income-differences/</a:t>
            </a:r>
            <a:endParaRPr lang="en-US" sz="1100"/>
          </a:p>
        </p:txBody>
      </p:sp>
      <p:pic>
        <p:nvPicPr>
          <p:cNvPr id="7" name="Picture 6"/>
          <p:cNvPicPr>
            <a:picLocks noChangeAspect="1"/>
          </p:cNvPicPr>
          <p:nvPr/>
        </p:nvPicPr>
        <p:blipFill>
          <a:blip r:embed="rId3"/>
          <a:stretch>
            <a:fillRect/>
          </a:stretch>
        </p:blipFill>
        <p:spPr>
          <a:xfrm>
            <a:off x="2742339" y="2355659"/>
            <a:ext cx="6905625" cy="4105275"/>
          </a:xfrm>
          <a:prstGeom prst="rect">
            <a:avLst/>
          </a:prstGeom>
        </p:spPr>
      </p:pic>
    </p:spTree>
    <p:extLst>
      <p:ext uri="{BB962C8B-B14F-4D97-AF65-F5344CB8AC3E}">
        <p14:creationId xmlns:p14="http://schemas.microsoft.com/office/powerpoint/2010/main" val="2651347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Communes and Coops related to Craft Breweries !?!</a:t>
            </a:r>
          </a:p>
        </p:txBody>
      </p:sp>
      <p:pic>
        <p:nvPicPr>
          <p:cNvPr id="4" name="Picture 3"/>
          <p:cNvPicPr>
            <a:picLocks noChangeAspect="1"/>
          </p:cNvPicPr>
          <p:nvPr/>
        </p:nvPicPr>
        <p:blipFill>
          <a:blip r:embed="rId2"/>
          <a:stretch>
            <a:fillRect/>
          </a:stretch>
        </p:blipFill>
        <p:spPr>
          <a:xfrm>
            <a:off x="2990620" y="2149035"/>
            <a:ext cx="6629400" cy="4124325"/>
          </a:xfrm>
          <a:prstGeom prst="rect">
            <a:avLst/>
          </a:prstGeom>
        </p:spPr>
      </p:pic>
    </p:spTree>
    <p:extLst>
      <p:ext uri="{BB962C8B-B14F-4D97-AF65-F5344CB8AC3E}">
        <p14:creationId xmlns:p14="http://schemas.microsoft.com/office/powerpoint/2010/main" val="2733631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Cost of Living, Coops, and Communes to Find Next Market for Craft Brews</a:t>
            </a:r>
          </a:p>
        </p:txBody>
      </p:sp>
      <p:graphicFrame>
        <p:nvGraphicFramePr>
          <p:cNvPr id="7" name="Table 6"/>
          <p:cNvGraphicFramePr>
            <a:graphicFrameLocks noGrp="1"/>
          </p:cNvGraphicFramePr>
          <p:nvPr>
            <p:extLst>
              <p:ext uri="{D42A27DB-BD31-4B8C-83A1-F6EECF244321}">
                <p14:modId xmlns:p14="http://schemas.microsoft.com/office/powerpoint/2010/main" val="247673227"/>
              </p:ext>
            </p:extLst>
          </p:nvPr>
        </p:nvGraphicFramePr>
        <p:xfrm>
          <a:off x="2080964" y="2749982"/>
          <a:ext cx="8128002" cy="230632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256112">
                  <a:extLst>
                    <a:ext uri="{9D8B030D-6E8A-4147-A177-3AD203B41FA5}">
                      <a16:colId xmlns:a16="http://schemas.microsoft.com/office/drawing/2014/main" val="20001"/>
                    </a:ext>
                  </a:extLst>
                </a:gridCol>
                <a:gridCol w="1453222">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840">
                <a:tc>
                  <a:txBody>
                    <a:bodyPr/>
                    <a:lstStyle/>
                    <a:p>
                      <a:r>
                        <a:rPr lang="en-US" dirty="0" err="1"/>
                        <a:t>Abbr</a:t>
                      </a:r>
                      <a:endParaRPr lang="en-US" dirty="0"/>
                    </a:p>
                  </a:txBody>
                  <a:tcPr/>
                </a:tc>
                <a:tc>
                  <a:txBody>
                    <a:bodyPr/>
                    <a:lstStyle/>
                    <a:p>
                      <a:r>
                        <a:rPr lang="en-US" dirty="0"/>
                        <a:t>Name</a:t>
                      </a:r>
                    </a:p>
                  </a:txBody>
                  <a:tcPr/>
                </a:tc>
                <a:tc>
                  <a:txBody>
                    <a:bodyPr/>
                    <a:lstStyle/>
                    <a:p>
                      <a:r>
                        <a:rPr lang="en-US" dirty="0"/>
                        <a:t>Cost</a:t>
                      </a:r>
                      <a:r>
                        <a:rPr lang="en-US" baseline="0" dirty="0"/>
                        <a:t> Adjustment</a:t>
                      </a:r>
                      <a:endParaRPr lang="en-US" dirty="0"/>
                    </a:p>
                  </a:txBody>
                  <a:tcPr/>
                </a:tc>
                <a:tc>
                  <a:txBody>
                    <a:bodyPr/>
                    <a:lstStyle/>
                    <a:p>
                      <a:r>
                        <a:rPr lang="en-US" sz="1600" dirty="0"/>
                        <a:t>Communes per 1 Million Pop</a:t>
                      </a:r>
                    </a:p>
                  </a:txBody>
                  <a:tcPr/>
                </a:tc>
                <a:tc>
                  <a:txBody>
                    <a:bodyPr/>
                    <a:lstStyle/>
                    <a:p>
                      <a:r>
                        <a:rPr lang="en-US" sz="1600" dirty="0"/>
                        <a:t>Coops per 1 Million Pop</a:t>
                      </a:r>
                    </a:p>
                  </a:txBody>
                  <a:tcPr/>
                </a:tc>
                <a:tc>
                  <a:txBody>
                    <a:bodyPr/>
                    <a:lstStyle/>
                    <a:p>
                      <a:r>
                        <a:rPr lang="en-US" sz="1600" dirty="0"/>
                        <a:t>Breweries per 1 Million Pop</a:t>
                      </a:r>
                    </a:p>
                  </a:txBody>
                  <a:tcPr/>
                </a:tc>
                <a:extLst>
                  <a:ext uri="{0D108BD9-81ED-4DB2-BD59-A6C34878D82A}">
                    <a16:rowId xmlns:a16="http://schemas.microsoft.com/office/drawing/2014/main" val="10000"/>
                  </a:ext>
                </a:extLst>
              </a:tr>
              <a:tr h="370840">
                <a:tc>
                  <a:txBody>
                    <a:bodyPr/>
                    <a:lstStyle/>
                    <a:p>
                      <a:pPr algn="l" fontAlgn="ctr"/>
                      <a:r>
                        <a:rPr lang="en-US" sz="1000" b="0" i="0" u="none" strike="noStrike" dirty="0">
                          <a:solidFill>
                            <a:srgbClr val="000000"/>
                          </a:solidFill>
                          <a:effectLst/>
                          <a:latin typeface="Lucida Sans" panose="020B0602030504020204" pitchFamily="34" charset="0"/>
                        </a:rPr>
                        <a:t>HI</a:t>
                      </a:r>
                    </a:p>
                  </a:txBody>
                  <a:tcPr marL="9525" marR="9525" marT="9525" marB="0" anchor="ctr"/>
                </a:tc>
                <a:tc>
                  <a:txBody>
                    <a:bodyPr/>
                    <a:lstStyle/>
                    <a:p>
                      <a:pPr algn="l" fontAlgn="ctr"/>
                      <a:r>
                        <a:rPr lang="en-US" sz="1000" b="0" i="0" u="none" strike="noStrike">
                          <a:solidFill>
                            <a:srgbClr val="000000"/>
                          </a:solidFill>
                          <a:effectLst/>
                          <a:latin typeface="Lucida Sans" panose="020B0602030504020204" pitchFamily="34" charset="0"/>
                        </a:rPr>
                        <a:t>Hawaii</a:t>
                      </a:r>
                    </a:p>
                  </a:txBody>
                  <a:tcPr marL="9525" marR="9525" marT="9525" marB="0" anchor="ctr"/>
                </a:tc>
                <a:tc>
                  <a:txBody>
                    <a:bodyPr/>
                    <a:lstStyle/>
                    <a:p>
                      <a:pPr algn="r" fontAlgn="ctr"/>
                      <a:r>
                        <a:rPr lang="en-US" sz="1000" b="0" i="0" u="none" strike="noStrike" dirty="0">
                          <a:solidFill>
                            <a:srgbClr val="FF0000"/>
                          </a:solidFill>
                          <a:effectLst/>
                          <a:latin typeface="Lucida Sans" panose="020B0602030504020204" pitchFamily="34" charset="0"/>
                        </a:rPr>
                        <a:t>-0.15</a:t>
                      </a:r>
                    </a:p>
                  </a:txBody>
                  <a:tcPr marL="9525" marR="9525" marT="9525" marB="0" anchor="ctr"/>
                </a:tc>
                <a:tc>
                  <a:txBody>
                    <a:bodyPr/>
                    <a:lstStyle/>
                    <a:p>
                      <a:pPr algn="r" fontAlgn="ctr"/>
                      <a:r>
                        <a:rPr lang="en-US" sz="1000" b="0" i="0" u="none" strike="noStrike" dirty="0">
                          <a:solidFill>
                            <a:srgbClr val="000000"/>
                          </a:solidFill>
                          <a:effectLst/>
                          <a:latin typeface="Lucida Sans" panose="020B0602030504020204" pitchFamily="34" charset="0"/>
                        </a:rPr>
                        <a:t>1.05E-05</a:t>
                      </a:r>
                    </a:p>
                  </a:txBody>
                  <a:tcPr marL="9525" marR="9525" marT="9525" marB="0" anchor="ctr"/>
                </a:tc>
                <a:tc>
                  <a:txBody>
                    <a:bodyPr/>
                    <a:lstStyle/>
                    <a:p>
                      <a:pPr algn="r" fontAlgn="ctr"/>
                      <a:r>
                        <a:rPr lang="en-US" sz="1000" b="0" i="0" u="none" strike="noStrike" dirty="0">
                          <a:solidFill>
                            <a:srgbClr val="000000"/>
                          </a:solidFill>
                          <a:effectLst/>
                          <a:latin typeface="Lucida Sans" panose="020B0602030504020204" pitchFamily="34" charset="0"/>
                        </a:rPr>
                        <a:t>2.10E-06</a:t>
                      </a:r>
                    </a:p>
                  </a:txBody>
                  <a:tcPr marL="9525" marR="9525" marT="9525" marB="0" anchor="ctr"/>
                </a:tc>
                <a:tc>
                  <a:txBody>
                    <a:bodyPr/>
                    <a:lstStyle/>
                    <a:p>
                      <a:pPr algn="r" fontAlgn="ctr"/>
                      <a:r>
                        <a:rPr lang="en-US" sz="1000" b="0" i="0" u="none" strike="noStrike" dirty="0">
                          <a:solidFill>
                            <a:srgbClr val="000000"/>
                          </a:solidFill>
                          <a:effectLst/>
                          <a:latin typeface="Lucida Sans" panose="020B0602030504020204" pitchFamily="34" charset="0"/>
                        </a:rPr>
                        <a:t>2.79407</a:t>
                      </a:r>
                    </a:p>
                  </a:txBody>
                  <a:tcPr marL="9525" marR="9525" marT="9525" marB="0" anchor="ctr"/>
                </a:tc>
                <a:extLst>
                  <a:ext uri="{0D108BD9-81ED-4DB2-BD59-A6C34878D82A}">
                    <a16:rowId xmlns:a16="http://schemas.microsoft.com/office/drawing/2014/main" val="10001"/>
                  </a:ext>
                </a:extLst>
              </a:tr>
              <a:tr h="370840">
                <a:tc>
                  <a:txBody>
                    <a:bodyPr/>
                    <a:lstStyle/>
                    <a:p>
                      <a:pPr algn="l" fontAlgn="ctr"/>
                      <a:r>
                        <a:rPr lang="en-US" sz="1000" b="0" i="0" u="none" strike="noStrike">
                          <a:solidFill>
                            <a:srgbClr val="000000"/>
                          </a:solidFill>
                          <a:effectLst/>
                          <a:latin typeface="Lucida Sans" panose="020B0602030504020204" pitchFamily="34" charset="0"/>
                        </a:rPr>
                        <a:t>MN</a:t>
                      </a:r>
                    </a:p>
                  </a:txBody>
                  <a:tcPr marL="9525" marR="9525" marT="9525" marB="0" anchor="ctr"/>
                </a:tc>
                <a:tc>
                  <a:txBody>
                    <a:bodyPr/>
                    <a:lstStyle/>
                    <a:p>
                      <a:pPr algn="l" fontAlgn="ctr"/>
                      <a:r>
                        <a:rPr lang="en-US" sz="1000" b="0" i="0" u="none" strike="noStrike">
                          <a:solidFill>
                            <a:srgbClr val="000000"/>
                          </a:solidFill>
                          <a:effectLst/>
                          <a:latin typeface="Lucida Sans" panose="020B0602030504020204" pitchFamily="34" charset="0"/>
                        </a:rPr>
                        <a:t>Minnesota</a:t>
                      </a:r>
                    </a:p>
                  </a:txBody>
                  <a:tcPr marL="9525" marR="9525" marT="9525" marB="0" anchor="ctr"/>
                </a:tc>
                <a:tc>
                  <a:txBody>
                    <a:bodyPr/>
                    <a:lstStyle/>
                    <a:p>
                      <a:pPr algn="r" fontAlgn="ctr"/>
                      <a:r>
                        <a:rPr lang="en-US" sz="1000" b="0" i="0" u="none" strike="noStrike" dirty="0">
                          <a:solidFill>
                            <a:srgbClr val="00B050"/>
                          </a:solidFill>
                          <a:effectLst/>
                          <a:latin typeface="Lucida Sans" panose="020B0602030504020204" pitchFamily="34" charset="0"/>
                        </a:rPr>
                        <a:t>0.03</a:t>
                      </a:r>
                    </a:p>
                  </a:txBody>
                  <a:tcPr marL="9525" marR="9525" marT="9525" marB="0" anchor="ctr"/>
                </a:tc>
                <a:tc>
                  <a:txBody>
                    <a:bodyPr/>
                    <a:lstStyle/>
                    <a:p>
                      <a:pPr algn="r" fontAlgn="ctr"/>
                      <a:r>
                        <a:rPr lang="en-US" sz="1000" b="0" i="0" u="none" strike="noStrike" dirty="0">
                          <a:solidFill>
                            <a:srgbClr val="000000"/>
                          </a:solidFill>
                          <a:effectLst/>
                          <a:latin typeface="Lucida Sans" panose="020B0602030504020204" pitchFamily="34" charset="0"/>
                        </a:rPr>
                        <a:t>4.01E-06</a:t>
                      </a:r>
                    </a:p>
                  </a:txBody>
                  <a:tcPr marL="9525" marR="9525" marT="9525" marB="0" anchor="ctr"/>
                </a:tc>
                <a:tc>
                  <a:txBody>
                    <a:bodyPr/>
                    <a:lstStyle/>
                    <a:p>
                      <a:pPr algn="r" fontAlgn="ctr"/>
                      <a:r>
                        <a:rPr lang="en-US" sz="1000" b="0" i="0" u="none" strike="noStrike" dirty="0">
                          <a:solidFill>
                            <a:srgbClr val="00B050"/>
                          </a:solidFill>
                          <a:effectLst/>
                          <a:latin typeface="Lucida Sans" panose="020B0602030504020204" pitchFamily="34" charset="0"/>
                        </a:rPr>
                        <a:t>8.20E-06</a:t>
                      </a:r>
                    </a:p>
                  </a:txBody>
                  <a:tcPr marL="9525" marR="9525" marT="9525" marB="0" anchor="ctr"/>
                </a:tc>
                <a:tc>
                  <a:txBody>
                    <a:bodyPr/>
                    <a:lstStyle/>
                    <a:p>
                      <a:pPr algn="r" fontAlgn="ctr"/>
                      <a:r>
                        <a:rPr lang="en-US" sz="1000" b="0" i="0" u="none" strike="noStrike" dirty="0">
                          <a:solidFill>
                            <a:srgbClr val="00B050"/>
                          </a:solidFill>
                          <a:effectLst/>
                          <a:latin typeface="Lucida Sans" panose="020B0602030504020204" pitchFamily="34" charset="0"/>
                        </a:rPr>
                        <a:t>2.18595</a:t>
                      </a:r>
                    </a:p>
                  </a:txBody>
                  <a:tcPr marL="9525" marR="9525" marT="9525" marB="0" anchor="ctr"/>
                </a:tc>
                <a:extLst>
                  <a:ext uri="{0D108BD9-81ED-4DB2-BD59-A6C34878D82A}">
                    <a16:rowId xmlns:a16="http://schemas.microsoft.com/office/drawing/2014/main" val="10002"/>
                  </a:ext>
                </a:extLst>
              </a:tr>
              <a:tr h="370840">
                <a:tc>
                  <a:txBody>
                    <a:bodyPr/>
                    <a:lstStyle/>
                    <a:p>
                      <a:pPr algn="l" fontAlgn="ctr"/>
                      <a:r>
                        <a:rPr lang="en-US" sz="1000" b="0" i="0" u="none" strike="noStrike">
                          <a:solidFill>
                            <a:srgbClr val="000000"/>
                          </a:solidFill>
                          <a:effectLst/>
                          <a:latin typeface="Lucida Sans" panose="020B0602030504020204" pitchFamily="34" charset="0"/>
                        </a:rPr>
                        <a:t>NM</a:t>
                      </a:r>
                    </a:p>
                  </a:txBody>
                  <a:tcPr marL="9525" marR="9525" marT="9525" marB="0" anchor="ctr"/>
                </a:tc>
                <a:tc>
                  <a:txBody>
                    <a:bodyPr/>
                    <a:lstStyle/>
                    <a:p>
                      <a:pPr algn="l" fontAlgn="ctr"/>
                      <a:r>
                        <a:rPr lang="en-US" sz="1000" b="0" i="0" u="none" strike="noStrike">
                          <a:solidFill>
                            <a:srgbClr val="000000"/>
                          </a:solidFill>
                          <a:effectLst/>
                          <a:latin typeface="Lucida Sans" panose="020B0602030504020204" pitchFamily="34" charset="0"/>
                        </a:rPr>
                        <a:t>New Mexico</a:t>
                      </a:r>
                    </a:p>
                  </a:txBody>
                  <a:tcPr marL="9525" marR="9525" marT="9525" marB="0" anchor="ctr"/>
                </a:tc>
                <a:tc>
                  <a:txBody>
                    <a:bodyPr/>
                    <a:lstStyle/>
                    <a:p>
                      <a:pPr algn="r" fontAlgn="ctr"/>
                      <a:r>
                        <a:rPr lang="en-US" sz="1000" b="0" i="0" u="none" strike="noStrike" dirty="0">
                          <a:solidFill>
                            <a:srgbClr val="000000"/>
                          </a:solidFill>
                          <a:effectLst/>
                          <a:latin typeface="Lucida Sans" panose="020B0602030504020204" pitchFamily="34" charset="0"/>
                        </a:rPr>
                        <a:t>0.06</a:t>
                      </a:r>
                    </a:p>
                  </a:txBody>
                  <a:tcPr marL="9525" marR="9525" marT="9525" marB="0" anchor="ctr"/>
                </a:tc>
                <a:tc>
                  <a:txBody>
                    <a:bodyPr/>
                    <a:lstStyle/>
                    <a:p>
                      <a:pPr algn="r" fontAlgn="ctr"/>
                      <a:r>
                        <a:rPr lang="en-US" sz="1000" b="0" i="0" u="none" strike="noStrike" dirty="0">
                          <a:solidFill>
                            <a:srgbClr val="00B050"/>
                          </a:solidFill>
                          <a:effectLst/>
                          <a:latin typeface="Lucida Sans" panose="020B0602030504020204" pitchFamily="34" charset="0"/>
                        </a:rPr>
                        <a:t>8.63E-06</a:t>
                      </a:r>
                    </a:p>
                  </a:txBody>
                  <a:tcPr marL="9525" marR="9525" marT="9525" marB="0" anchor="ctr"/>
                </a:tc>
                <a:tc>
                  <a:txBody>
                    <a:bodyPr/>
                    <a:lstStyle/>
                    <a:p>
                      <a:pPr algn="r" fontAlgn="ctr"/>
                      <a:r>
                        <a:rPr lang="en-US" sz="1000" b="0" i="0" u="none" strike="noStrike" dirty="0">
                          <a:solidFill>
                            <a:srgbClr val="000000"/>
                          </a:solidFill>
                          <a:effectLst/>
                          <a:latin typeface="Lucida Sans" panose="020B0602030504020204" pitchFamily="34" charset="0"/>
                        </a:rPr>
                        <a:t>3.84E-06</a:t>
                      </a:r>
                    </a:p>
                  </a:txBody>
                  <a:tcPr marL="9525" marR="9525" marT="9525" marB="0" anchor="ctr"/>
                </a:tc>
                <a:tc>
                  <a:txBody>
                    <a:bodyPr/>
                    <a:lstStyle/>
                    <a:p>
                      <a:pPr algn="r" fontAlgn="ctr"/>
                      <a:r>
                        <a:rPr lang="en-US" sz="1000" b="0" i="0" u="none" strike="noStrike" dirty="0">
                          <a:solidFill>
                            <a:srgbClr val="00B050"/>
                          </a:solidFill>
                          <a:effectLst/>
                          <a:latin typeface="Lucida Sans" panose="020B0602030504020204" pitchFamily="34" charset="0"/>
                        </a:rPr>
                        <a:t>1.91837</a:t>
                      </a:r>
                    </a:p>
                  </a:txBody>
                  <a:tcPr marL="9525" marR="9525" marT="9525" marB="0" anchor="ctr"/>
                </a:tc>
                <a:extLst>
                  <a:ext uri="{0D108BD9-81ED-4DB2-BD59-A6C34878D82A}">
                    <a16:rowId xmlns:a16="http://schemas.microsoft.com/office/drawing/2014/main" val="10003"/>
                  </a:ext>
                </a:extLst>
              </a:tr>
              <a:tr h="370840">
                <a:tc>
                  <a:txBody>
                    <a:bodyPr/>
                    <a:lstStyle/>
                    <a:p>
                      <a:pPr algn="l" fontAlgn="ctr"/>
                      <a:r>
                        <a:rPr lang="en-US" sz="1000" b="0" i="0" u="none" strike="noStrike">
                          <a:solidFill>
                            <a:srgbClr val="000000"/>
                          </a:solidFill>
                          <a:effectLst/>
                          <a:latin typeface="Lucida Sans" panose="020B0602030504020204" pitchFamily="34" charset="0"/>
                        </a:rPr>
                        <a:t>WA</a:t>
                      </a:r>
                    </a:p>
                  </a:txBody>
                  <a:tcPr marL="9525" marR="9525" marT="9525" marB="0" anchor="ctr"/>
                </a:tc>
                <a:tc>
                  <a:txBody>
                    <a:bodyPr/>
                    <a:lstStyle/>
                    <a:p>
                      <a:pPr algn="l" fontAlgn="ctr"/>
                      <a:r>
                        <a:rPr lang="en-US" sz="1000" b="0" i="0" u="none" strike="noStrike">
                          <a:solidFill>
                            <a:srgbClr val="000000"/>
                          </a:solidFill>
                          <a:effectLst/>
                          <a:latin typeface="Lucida Sans" panose="020B0602030504020204" pitchFamily="34" charset="0"/>
                        </a:rPr>
                        <a:t>Washington</a:t>
                      </a:r>
                    </a:p>
                  </a:txBody>
                  <a:tcPr marL="9525" marR="9525" marT="9525" marB="0" anchor="ctr"/>
                </a:tc>
                <a:tc>
                  <a:txBody>
                    <a:bodyPr/>
                    <a:lstStyle/>
                    <a:p>
                      <a:pPr algn="r" fontAlgn="ctr"/>
                      <a:r>
                        <a:rPr lang="en-US" sz="1000" b="0" i="0" u="none" strike="noStrike" dirty="0">
                          <a:solidFill>
                            <a:srgbClr val="00B050"/>
                          </a:solidFill>
                          <a:effectLst/>
                          <a:latin typeface="Lucida Sans" panose="020B0602030504020204" pitchFamily="34" charset="0"/>
                        </a:rPr>
                        <a:t>-0.03</a:t>
                      </a:r>
                    </a:p>
                  </a:txBody>
                  <a:tcPr marL="9525" marR="9525" marT="9525" marB="0" anchor="ctr"/>
                </a:tc>
                <a:tc>
                  <a:txBody>
                    <a:bodyPr/>
                    <a:lstStyle/>
                    <a:p>
                      <a:pPr algn="r" fontAlgn="ctr"/>
                      <a:r>
                        <a:rPr lang="en-US" sz="1000" b="0" i="0" u="none" strike="noStrike" dirty="0">
                          <a:solidFill>
                            <a:srgbClr val="00B050"/>
                          </a:solidFill>
                          <a:effectLst/>
                          <a:latin typeface="Lucida Sans" panose="020B0602030504020204" pitchFamily="34" charset="0"/>
                        </a:rPr>
                        <a:t>8.93E-06</a:t>
                      </a:r>
                    </a:p>
                  </a:txBody>
                  <a:tcPr marL="9525" marR="9525" marT="9525" marB="0" anchor="ctr"/>
                </a:tc>
                <a:tc>
                  <a:txBody>
                    <a:bodyPr/>
                    <a:lstStyle/>
                    <a:p>
                      <a:pPr algn="r" fontAlgn="ctr"/>
                      <a:r>
                        <a:rPr lang="en-US" sz="1000" b="0" i="0" u="none" strike="noStrike" dirty="0">
                          <a:solidFill>
                            <a:srgbClr val="000000"/>
                          </a:solidFill>
                          <a:effectLst/>
                          <a:latin typeface="Lucida Sans" panose="020B0602030504020204" pitchFamily="34" charset="0"/>
                        </a:rPr>
                        <a:t>3.90E-06</a:t>
                      </a:r>
                    </a:p>
                  </a:txBody>
                  <a:tcPr marL="9525" marR="9525" marT="9525" marB="0" anchor="ctr"/>
                </a:tc>
                <a:tc>
                  <a:txBody>
                    <a:bodyPr/>
                    <a:lstStyle/>
                    <a:p>
                      <a:pPr algn="r" fontAlgn="ctr"/>
                      <a:r>
                        <a:rPr lang="en-US" sz="1000" b="0" i="0" u="none" strike="noStrike" dirty="0">
                          <a:solidFill>
                            <a:srgbClr val="FF0000"/>
                          </a:solidFill>
                          <a:effectLst/>
                          <a:latin typeface="Lucida Sans" panose="020B0602030504020204" pitchFamily="34" charset="0"/>
                        </a:rPr>
                        <a:t>3.20765</a:t>
                      </a:r>
                    </a:p>
                  </a:txBody>
                  <a:tcPr marL="9525" marR="9525" marT="9525"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0665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Many Breweries per State?</a:t>
            </a:r>
          </a:p>
        </p:txBody>
      </p:sp>
      <p:pic>
        <p:nvPicPr>
          <p:cNvPr id="11" name="Content Placeholder 10"/>
          <p:cNvPicPr>
            <a:picLocks noGrp="1" noChangeAspect="1"/>
          </p:cNvPicPr>
          <p:nvPr>
            <p:ph idx="1"/>
          </p:nvPr>
        </p:nvPicPr>
        <p:blipFill rotWithShape="1">
          <a:blip r:embed="rId3">
            <a:extLst>
              <a:ext uri="{28A0092B-C50C-407E-A947-70E740481C1C}">
                <a14:useLocalDpi xmlns:a14="http://schemas.microsoft.com/office/drawing/2010/main" val="0"/>
              </a:ext>
            </a:extLst>
          </a:blip>
          <a:srcRect l="4085" r="4248"/>
          <a:stretch/>
        </p:blipFill>
        <p:spPr>
          <a:xfrm>
            <a:off x="1379128" y="191376"/>
            <a:ext cx="9793224" cy="6593192"/>
          </a:xfrm>
        </p:spPr>
      </p:pic>
      <p:sp>
        <p:nvSpPr>
          <p:cNvPr id="3" name="Rectangle 2"/>
          <p:cNvSpPr/>
          <p:nvPr/>
        </p:nvSpPr>
        <p:spPr>
          <a:xfrm>
            <a:off x="4321215" y="617278"/>
            <a:ext cx="6096000" cy="646331"/>
          </a:xfrm>
          <a:prstGeom prst="rect">
            <a:avLst/>
          </a:prstGeom>
        </p:spPr>
        <p:txBody>
          <a:bodyPr>
            <a:spAutoFit/>
          </a:bodyPr>
          <a:lstStyle/>
          <a:p>
            <a:r>
              <a:rPr lang="en-US" dirty="0">
                <a:solidFill>
                  <a:schemeClr val="bg1"/>
                </a:solidFill>
              </a:rPr>
              <a:t>Top 3 States = CO, CA, MI</a:t>
            </a:r>
          </a:p>
          <a:p>
            <a:r>
              <a:rPr lang="en-US" dirty="0">
                <a:solidFill>
                  <a:schemeClr val="bg1"/>
                </a:solidFill>
              </a:rPr>
              <a:t>Bottom 3 States = DC, ND, SD</a:t>
            </a:r>
          </a:p>
        </p:txBody>
      </p:sp>
    </p:spTree>
    <p:extLst>
      <p:ext uri="{BB962C8B-B14F-4D97-AF65-F5344CB8AC3E}">
        <p14:creationId xmlns:p14="http://schemas.microsoft.com/office/powerpoint/2010/main" val="248162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Brewery Count by State</a:t>
            </a:r>
          </a:p>
        </p:txBody>
      </p:sp>
      <p:pic>
        <p:nvPicPr>
          <p:cNvPr id="8" name="Picture 7"/>
          <p:cNvPicPr>
            <a:picLocks noChangeAspect="1"/>
          </p:cNvPicPr>
          <p:nvPr/>
        </p:nvPicPr>
        <p:blipFill>
          <a:blip r:embed="rId2"/>
          <a:stretch>
            <a:fillRect/>
          </a:stretch>
        </p:blipFill>
        <p:spPr>
          <a:xfrm>
            <a:off x="1295330" y="481914"/>
            <a:ext cx="9792799" cy="6043556"/>
          </a:xfrm>
          <a:prstGeom prst="rect">
            <a:avLst/>
          </a:prstGeom>
        </p:spPr>
      </p:pic>
      <p:sp>
        <p:nvSpPr>
          <p:cNvPr id="3" name="Rectangle 2"/>
          <p:cNvSpPr/>
          <p:nvPr/>
        </p:nvSpPr>
        <p:spPr>
          <a:xfrm>
            <a:off x="4474139" y="3013238"/>
            <a:ext cx="6096000" cy="646331"/>
          </a:xfrm>
          <a:prstGeom prst="rect">
            <a:avLst/>
          </a:prstGeom>
        </p:spPr>
        <p:txBody>
          <a:bodyPr>
            <a:spAutoFit/>
          </a:bodyPr>
          <a:lstStyle/>
          <a:p>
            <a:r>
              <a:rPr lang="en-US" dirty="0">
                <a:solidFill>
                  <a:schemeClr val="bg1"/>
                </a:solidFill>
              </a:rPr>
              <a:t>Top 3 States = CO, CA, MI</a:t>
            </a:r>
          </a:p>
          <a:p>
            <a:r>
              <a:rPr lang="en-US" dirty="0">
                <a:solidFill>
                  <a:schemeClr val="bg1"/>
                </a:solidFill>
              </a:rPr>
              <a:t>Bottom 3 States = DC, ND, SD</a:t>
            </a:r>
          </a:p>
        </p:txBody>
      </p:sp>
    </p:spTree>
    <p:extLst>
      <p:ext uri="{BB962C8B-B14F-4D97-AF65-F5344CB8AC3E}">
        <p14:creationId xmlns:p14="http://schemas.microsoft.com/office/powerpoint/2010/main" val="152959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Breweries per Million Population by State</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4016" r="4154"/>
          <a:stretch/>
        </p:blipFill>
        <p:spPr>
          <a:xfrm>
            <a:off x="1380744" y="192024"/>
            <a:ext cx="9795256" cy="6592824"/>
          </a:xfrm>
          <a:prstGeom prst="rect">
            <a:avLst/>
          </a:prstGeom>
        </p:spPr>
      </p:pic>
      <p:sp>
        <p:nvSpPr>
          <p:cNvPr id="4" name="Rectangle 3"/>
          <p:cNvSpPr/>
          <p:nvPr/>
        </p:nvSpPr>
        <p:spPr>
          <a:xfrm>
            <a:off x="4321215" y="700339"/>
            <a:ext cx="6096000" cy="646331"/>
          </a:xfrm>
          <a:prstGeom prst="rect">
            <a:avLst/>
          </a:prstGeom>
        </p:spPr>
        <p:txBody>
          <a:bodyPr>
            <a:spAutoFit/>
          </a:bodyPr>
          <a:lstStyle/>
          <a:p>
            <a:r>
              <a:rPr lang="en-US" dirty="0">
                <a:solidFill>
                  <a:schemeClr val="bg1"/>
                </a:solidFill>
              </a:rPr>
              <a:t>Top 3 State = VT, AK, MT</a:t>
            </a:r>
          </a:p>
          <a:p>
            <a:r>
              <a:rPr lang="en-US" dirty="0">
                <a:solidFill>
                  <a:schemeClr val="bg1"/>
                </a:solidFill>
              </a:rPr>
              <a:t>Bottom 3 States = WV, TN, NJ</a:t>
            </a:r>
          </a:p>
        </p:txBody>
      </p:sp>
    </p:spTree>
    <p:extLst>
      <p:ext uri="{BB962C8B-B14F-4D97-AF65-F5344CB8AC3E}">
        <p14:creationId xmlns:p14="http://schemas.microsoft.com/office/powerpoint/2010/main" val="1192310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p:cNvPicPr>
          <p:nvPr/>
        </p:nvPicPr>
        <p:blipFill>
          <a:blip r:embed="rId3"/>
          <a:stretch>
            <a:fillRect/>
          </a:stretch>
        </p:blipFill>
        <p:spPr>
          <a:xfrm>
            <a:off x="2104698" y="360120"/>
            <a:ext cx="7644383" cy="6355080"/>
          </a:xfrm>
          <a:prstGeom prst="rect">
            <a:avLst/>
          </a:prstGeom>
        </p:spPr>
      </p:pic>
    </p:spTree>
    <p:extLst>
      <p:ext uri="{BB962C8B-B14F-4D97-AF65-F5344CB8AC3E}">
        <p14:creationId xmlns:p14="http://schemas.microsoft.com/office/powerpoint/2010/main" val="745474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4" name="TextBox 3"/>
          <p:cNvSpPr txBox="1"/>
          <p:nvPr/>
        </p:nvSpPr>
        <p:spPr>
          <a:xfrm>
            <a:off x="1597485" y="2440605"/>
            <a:ext cx="8969741" cy="2308324"/>
          </a:xfrm>
          <a:prstGeom prst="rect">
            <a:avLst/>
          </a:prstGeom>
          <a:noFill/>
        </p:spPr>
        <p:txBody>
          <a:bodyPr wrap="square" rtlCol="0">
            <a:spAutoFit/>
          </a:bodyPr>
          <a:lstStyle/>
          <a:p>
            <a:pPr marL="285750" indent="-285750">
              <a:buFont typeface="Arial"/>
              <a:buChar char="•"/>
            </a:pPr>
            <a:r>
              <a:rPr lang="en-US" dirty="0"/>
              <a:t>Beer Judges Certification Program Style Guidelines: </a:t>
            </a:r>
            <a:r>
              <a:rPr lang="en-US" dirty="0">
                <a:hlinkClick r:id="rId2"/>
              </a:rPr>
              <a:t>https://www.bjcp.org/stylecenter.php</a:t>
            </a:r>
            <a:endParaRPr lang="en-US" dirty="0"/>
          </a:p>
          <a:p>
            <a:pPr marL="285750" indent="-285750">
              <a:buFont typeface="Arial"/>
              <a:buChar char="•"/>
            </a:pPr>
            <a:endParaRPr lang="en-US" dirty="0"/>
          </a:p>
          <a:p>
            <a:pPr marL="285750" indent="-285750">
              <a:buFont typeface="Arial"/>
              <a:buChar char="•"/>
            </a:pPr>
            <a:r>
              <a:rPr lang="en-US" dirty="0"/>
              <a:t>Parsed XML document </a:t>
            </a:r>
          </a:p>
          <a:p>
            <a:pPr marL="285750" indent="-285750">
              <a:buFont typeface="Arial"/>
              <a:buChar char="•"/>
            </a:pPr>
            <a:endParaRPr lang="en-US" dirty="0"/>
          </a:p>
          <a:p>
            <a:pPr marL="285750" indent="-285750">
              <a:buFont typeface="Arial"/>
              <a:buChar char="•"/>
            </a:pPr>
            <a:r>
              <a:rPr lang="en-US" dirty="0"/>
              <a:t>Found ranges of for missing values (</a:t>
            </a:r>
            <a:r>
              <a:rPr lang="en-US" dirty="0" err="1"/>
              <a:t>ibu</a:t>
            </a:r>
            <a:r>
              <a:rPr lang="en-US" dirty="0"/>
              <a:t>/</a:t>
            </a:r>
            <a:r>
              <a:rPr lang="en-US" dirty="0" err="1"/>
              <a:t>abv</a:t>
            </a:r>
            <a:r>
              <a:rPr lang="en-US" dirty="0"/>
              <a:t>) </a:t>
            </a:r>
          </a:p>
          <a:p>
            <a:pPr marL="285750" indent="-285750">
              <a:buFont typeface="Arial"/>
              <a:buChar char="•"/>
            </a:pPr>
            <a:endParaRPr lang="en-US" dirty="0"/>
          </a:p>
          <a:p>
            <a:pPr marL="285750" indent="-285750">
              <a:buFont typeface="Arial"/>
              <a:buChar char="•"/>
            </a:pPr>
            <a:r>
              <a:rPr lang="en-US" dirty="0"/>
              <a:t>Computed and imputed mean by class</a:t>
            </a:r>
          </a:p>
        </p:txBody>
      </p:sp>
    </p:spTree>
    <p:extLst>
      <p:ext uri="{BB962C8B-B14F-4D97-AF65-F5344CB8AC3E}">
        <p14:creationId xmlns:p14="http://schemas.microsoft.com/office/powerpoint/2010/main" val="2559304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052480" y="224748"/>
            <a:ext cx="7641106" cy="6352838"/>
          </a:xfrm>
          <a:prstGeom prst="rect">
            <a:avLst/>
          </a:prstGeom>
        </p:spPr>
      </p:pic>
    </p:spTree>
    <p:extLst>
      <p:ext uri="{BB962C8B-B14F-4D97-AF65-F5344CB8AC3E}">
        <p14:creationId xmlns:p14="http://schemas.microsoft.com/office/powerpoint/2010/main" val="1958862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Mean ABV by Brewery State</a:t>
            </a:r>
          </a:p>
        </p:txBody>
      </p:sp>
      <p:pic>
        <p:nvPicPr>
          <p:cNvPr id="5" name="Picture 4"/>
          <p:cNvPicPr>
            <a:picLocks noChangeAspect="1"/>
          </p:cNvPicPr>
          <p:nvPr/>
        </p:nvPicPr>
        <p:blipFill>
          <a:blip r:embed="rId2"/>
          <a:stretch>
            <a:fillRect/>
          </a:stretch>
        </p:blipFill>
        <p:spPr>
          <a:xfrm>
            <a:off x="1688730" y="1674565"/>
            <a:ext cx="8240566" cy="4710456"/>
          </a:xfrm>
          <a:prstGeom prst="rect">
            <a:avLst/>
          </a:prstGeom>
        </p:spPr>
      </p:pic>
    </p:spTree>
    <p:extLst>
      <p:ext uri="{BB962C8B-B14F-4D97-AF65-F5344CB8AC3E}">
        <p14:creationId xmlns:p14="http://schemas.microsoft.com/office/powerpoint/2010/main" val="104210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Mean IBU by Brewery State</a:t>
            </a:r>
          </a:p>
        </p:txBody>
      </p:sp>
      <p:pic>
        <p:nvPicPr>
          <p:cNvPr id="5" name="Picture 4"/>
          <p:cNvPicPr>
            <a:picLocks noChangeAspect="1"/>
          </p:cNvPicPr>
          <p:nvPr/>
        </p:nvPicPr>
        <p:blipFill>
          <a:blip r:embed="rId2"/>
          <a:stretch>
            <a:fillRect/>
          </a:stretch>
        </p:blipFill>
        <p:spPr>
          <a:xfrm>
            <a:off x="1693040" y="1458529"/>
            <a:ext cx="8900148" cy="5272777"/>
          </a:xfrm>
          <a:prstGeom prst="rect">
            <a:avLst/>
          </a:prstGeom>
        </p:spPr>
      </p:pic>
    </p:spTree>
    <p:extLst>
      <p:ext uri="{BB962C8B-B14F-4D97-AF65-F5344CB8AC3E}">
        <p14:creationId xmlns:p14="http://schemas.microsoft.com/office/powerpoint/2010/main" val="2313299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C2D1F"/>
      </a:dk2>
      <a:lt2>
        <a:srgbClr val="FAF2C5"/>
      </a:lt2>
      <a:accent1>
        <a:srgbClr val="EA9736"/>
      </a:accent1>
      <a:accent2>
        <a:srgbClr val="EACF56"/>
      </a:accent2>
      <a:accent3>
        <a:srgbClr val="77D4D6"/>
      </a:accent3>
      <a:accent4>
        <a:srgbClr val="54AFDC"/>
      </a:accent4>
      <a:accent5>
        <a:srgbClr val="88C363"/>
      </a:accent5>
      <a:accent6>
        <a:srgbClr val="D9D899"/>
      </a:accent6>
      <a:hlink>
        <a:srgbClr val="A7A574"/>
      </a:hlink>
      <a:folHlink>
        <a:srgbClr val="8B887A"/>
      </a:folHlink>
    </a:clrScheme>
    <a:fontScheme name="Madiso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9B359FC9-1E88-4883-B31D-CCECAE2A7B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1497</TotalTime>
  <Words>421</Words>
  <Application>Microsoft Macintosh PowerPoint</Application>
  <PresentationFormat>Widescreen</PresentationFormat>
  <Paragraphs>81</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Lucida Sans</vt:lpstr>
      <vt:lpstr>MS Shell Dlg 2</vt:lpstr>
      <vt:lpstr>Wingdings</vt:lpstr>
      <vt:lpstr>Wingdings 3</vt:lpstr>
      <vt:lpstr>Madison</vt:lpstr>
      <vt:lpstr>Geographic Analysis of Craft Breweries in the United States</vt:lpstr>
      <vt:lpstr>How Many Breweries per State?</vt:lpstr>
      <vt:lpstr>Brewery Count by State</vt:lpstr>
      <vt:lpstr>Breweries per Million Population by State</vt:lpstr>
      <vt:lpstr>PowerPoint Presentation</vt:lpstr>
      <vt:lpstr>Missing Values</vt:lpstr>
      <vt:lpstr>PowerPoint Presentation</vt:lpstr>
      <vt:lpstr>Mean ABV by Brewery State</vt:lpstr>
      <vt:lpstr>Mean IBU by Brewery State</vt:lpstr>
      <vt:lpstr>State with Maximum Alcoholic Beer </vt:lpstr>
      <vt:lpstr>State with Most Bitter Beer</vt:lpstr>
      <vt:lpstr>Summary Statistics of ABV</vt:lpstr>
      <vt:lpstr>ABV v. IBU</vt:lpstr>
      <vt:lpstr>ABV and IBU for IPA vs. All Other Ales</vt:lpstr>
      <vt:lpstr>Use K Nearest Neighbor Algorithm to Distinguish IPA vs All Other Ales</vt:lpstr>
      <vt:lpstr>Highest Number of Breweries per Population in States with Average State Affordability</vt:lpstr>
      <vt:lpstr>Communes and Coops related to Craft Breweries !?!</vt:lpstr>
      <vt:lpstr>Use Cost of Living, Coops, and Communes to Find Next Market for Craft Brews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W. Rupp</dc:creator>
  <cp:lastModifiedBy>Rupp, Jason</cp:lastModifiedBy>
  <cp:revision>64</cp:revision>
  <dcterms:created xsi:type="dcterms:W3CDTF">2019-10-15T14:26:12Z</dcterms:created>
  <dcterms:modified xsi:type="dcterms:W3CDTF">2019-10-24T02:17:52Z</dcterms:modified>
</cp:coreProperties>
</file>