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81" d="100"/>
          <a:sy n="81" d="100"/>
        </p:scale>
        <p:origin x="74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BD4D4-29CD-4571-8DDB-DB01EDDF2754}" type="doc">
      <dgm:prSet loTypeId="urn:microsoft.com/office/officeart/2018/2/layout/IconLabelList" loCatId="icon" qsTypeId="urn:microsoft.com/office/officeart/2005/8/quickstyle/simple4" qsCatId="simple" csTypeId="urn:microsoft.com/office/officeart/2018/5/colors/Iconchunking_neutralbg_accent1_2" csCatId="accent1" phldr="1"/>
      <dgm:spPr/>
      <dgm:t>
        <a:bodyPr/>
        <a:lstStyle/>
        <a:p>
          <a:endParaRPr lang="en-US"/>
        </a:p>
      </dgm:t>
    </dgm:pt>
    <dgm:pt modelId="{FCD113A0-3371-4D6B-BF67-A861A6519406}">
      <dgm:prSet/>
      <dgm:spPr/>
      <dgm:t>
        <a:bodyPr/>
        <a:lstStyle/>
        <a:p>
          <a:r>
            <a:rPr lang="en-US"/>
            <a:t>Radio</a:t>
          </a:r>
        </a:p>
      </dgm:t>
    </dgm:pt>
    <dgm:pt modelId="{201A7BA6-8C5E-45B9-997F-2029CEEDA7D5}" type="parTrans" cxnId="{972DB7A5-B179-4EFD-A724-F328455E70AB}">
      <dgm:prSet/>
      <dgm:spPr/>
      <dgm:t>
        <a:bodyPr/>
        <a:lstStyle/>
        <a:p>
          <a:endParaRPr lang="en-US"/>
        </a:p>
      </dgm:t>
    </dgm:pt>
    <dgm:pt modelId="{22027C2C-2614-4ED6-A040-1056E830A01E}" type="sibTrans" cxnId="{972DB7A5-B179-4EFD-A724-F328455E70AB}">
      <dgm:prSet/>
      <dgm:spPr/>
      <dgm:t>
        <a:bodyPr/>
        <a:lstStyle/>
        <a:p>
          <a:endParaRPr lang="en-US"/>
        </a:p>
      </dgm:t>
    </dgm:pt>
    <dgm:pt modelId="{A1EFFA8A-DC96-4599-9698-86DB4AC07514}">
      <dgm:prSet/>
      <dgm:spPr/>
      <dgm:t>
        <a:bodyPr/>
        <a:lstStyle/>
        <a:p>
          <a:r>
            <a:rPr lang="en-US"/>
            <a:t>Free Space Optical (FSO)</a:t>
          </a:r>
        </a:p>
      </dgm:t>
    </dgm:pt>
    <dgm:pt modelId="{7D3243DB-D252-4DAA-AE2E-BCAB9D19664F}" type="parTrans" cxnId="{918D77D0-8215-4901-BE4F-468A0E63F2B9}">
      <dgm:prSet/>
      <dgm:spPr/>
      <dgm:t>
        <a:bodyPr/>
        <a:lstStyle/>
        <a:p>
          <a:endParaRPr lang="en-US"/>
        </a:p>
      </dgm:t>
    </dgm:pt>
    <dgm:pt modelId="{9DA99F98-0ED3-400E-A2D5-44D7D1C43AE6}" type="sibTrans" cxnId="{918D77D0-8215-4901-BE4F-468A0E63F2B9}">
      <dgm:prSet/>
      <dgm:spPr/>
      <dgm:t>
        <a:bodyPr/>
        <a:lstStyle/>
        <a:p>
          <a:endParaRPr lang="en-US"/>
        </a:p>
      </dgm:t>
    </dgm:pt>
    <dgm:pt modelId="{1092AF24-EA50-4763-BF13-1743226EB69E}">
      <dgm:prSet/>
      <dgm:spPr/>
      <dgm:t>
        <a:bodyPr/>
        <a:lstStyle/>
        <a:p>
          <a:r>
            <a:rPr lang="en-US"/>
            <a:t>Sonic</a:t>
          </a:r>
        </a:p>
      </dgm:t>
    </dgm:pt>
    <dgm:pt modelId="{1DDD66B0-5A64-494C-B99B-B000971F75E8}" type="parTrans" cxnId="{7967D835-BEEB-4B62-BC61-8F82241EB169}">
      <dgm:prSet/>
      <dgm:spPr/>
      <dgm:t>
        <a:bodyPr/>
        <a:lstStyle/>
        <a:p>
          <a:endParaRPr lang="en-US"/>
        </a:p>
      </dgm:t>
    </dgm:pt>
    <dgm:pt modelId="{DB012CAD-0256-4F98-BE68-37593274B939}" type="sibTrans" cxnId="{7967D835-BEEB-4B62-BC61-8F82241EB169}">
      <dgm:prSet/>
      <dgm:spPr/>
      <dgm:t>
        <a:bodyPr/>
        <a:lstStyle/>
        <a:p>
          <a:endParaRPr lang="en-US"/>
        </a:p>
      </dgm:t>
    </dgm:pt>
    <dgm:pt modelId="{EF6A9B13-08BB-47D4-BE78-9B73C193A2D0}">
      <dgm:prSet/>
      <dgm:spPr/>
      <dgm:t>
        <a:bodyPr/>
        <a:lstStyle/>
        <a:p>
          <a:r>
            <a:rPr lang="en-US"/>
            <a:t>Electromagnetic Induction</a:t>
          </a:r>
        </a:p>
      </dgm:t>
    </dgm:pt>
    <dgm:pt modelId="{0D74B78A-412C-4BBE-84DE-DFF7587808A0}" type="parTrans" cxnId="{CB2B371F-F313-421C-B2F0-7EB5744E905E}">
      <dgm:prSet/>
      <dgm:spPr/>
      <dgm:t>
        <a:bodyPr/>
        <a:lstStyle/>
        <a:p>
          <a:endParaRPr lang="en-US"/>
        </a:p>
      </dgm:t>
    </dgm:pt>
    <dgm:pt modelId="{BF35EE92-36C2-4A26-BB45-8AD11C0EA79E}" type="sibTrans" cxnId="{CB2B371F-F313-421C-B2F0-7EB5744E905E}">
      <dgm:prSet/>
      <dgm:spPr/>
      <dgm:t>
        <a:bodyPr/>
        <a:lstStyle/>
        <a:p>
          <a:endParaRPr lang="en-US"/>
        </a:p>
      </dgm:t>
    </dgm:pt>
    <dgm:pt modelId="{1077A2E7-01BB-430A-809E-2D7E5C89294A}" type="pres">
      <dgm:prSet presAssocID="{654BD4D4-29CD-4571-8DDB-DB01EDDF2754}" presName="root" presStyleCnt="0">
        <dgm:presLayoutVars>
          <dgm:dir/>
          <dgm:resizeHandles val="exact"/>
        </dgm:presLayoutVars>
      </dgm:prSet>
      <dgm:spPr/>
    </dgm:pt>
    <dgm:pt modelId="{00E918E4-C7FE-4684-8626-338866A05019}" type="pres">
      <dgm:prSet presAssocID="{FCD113A0-3371-4D6B-BF67-A861A6519406}" presName="compNode" presStyleCnt="0"/>
      <dgm:spPr/>
    </dgm:pt>
    <dgm:pt modelId="{0753CC58-7F05-488D-AB6E-739A4EBF6459}" type="pres">
      <dgm:prSet presAssocID="{FCD113A0-3371-4D6B-BF67-A861A65194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a:ext>
      </dgm:extLst>
    </dgm:pt>
    <dgm:pt modelId="{16D7689F-691B-456F-8074-3CD0B86E0638}" type="pres">
      <dgm:prSet presAssocID="{FCD113A0-3371-4D6B-BF67-A861A6519406}" presName="spaceRect" presStyleCnt="0"/>
      <dgm:spPr/>
    </dgm:pt>
    <dgm:pt modelId="{92843F46-21F0-4579-8398-CE63AF5BA79E}" type="pres">
      <dgm:prSet presAssocID="{FCD113A0-3371-4D6B-BF67-A861A6519406}" presName="textRect" presStyleLbl="revTx" presStyleIdx="0" presStyleCnt="4">
        <dgm:presLayoutVars>
          <dgm:chMax val="1"/>
          <dgm:chPref val="1"/>
        </dgm:presLayoutVars>
      </dgm:prSet>
      <dgm:spPr/>
    </dgm:pt>
    <dgm:pt modelId="{590993A3-B4CF-4DAE-8543-8DAF2A63AB35}" type="pres">
      <dgm:prSet presAssocID="{22027C2C-2614-4ED6-A040-1056E830A01E}" presName="sibTrans" presStyleCnt="0"/>
      <dgm:spPr/>
    </dgm:pt>
    <dgm:pt modelId="{56DB07EF-69E5-44FB-B7F9-CA8E7864A8D1}" type="pres">
      <dgm:prSet presAssocID="{A1EFFA8A-DC96-4599-9698-86DB4AC07514}" presName="compNode" presStyleCnt="0"/>
      <dgm:spPr/>
    </dgm:pt>
    <dgm:pt modelId="{0EBDC0BE-B592-4F8D-B38E-8469B2B93310}" type="pres">
      <dgm:prSet presAssocID="{A1EFFA8A-DC96-4599-9698-86DB4AC075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asses"/>
        </a:ext>
      </dgm:extLst>
    </dgm:pt>
    <dgm:pt modelId="{BD116988-8B7C-4ECC-90CA-5C788CA46689}" type="pres">
      <dgm:prSet presAssocID="{A1EFFA8A-DC96-4599-9698-86DB4AC07514}" presName="spaceRect" presStyleCnt="0"/>
      <dgm:spPr/>
    </dgm:pt>
    <dgm:pt modelId="{D94AC9B4-DACA-4D44-9DB8-5B421B8A6C49}" type="pres">
      <dgm:prSet presAssocID="{A1EFFA8A-DC96-4599-9698-86DB4AC07514}" presName="textRect" presStyleLbl="revTx" presStyleIdx="1" presStyleCnt="4">
        <dgm:presLayoutVars>
          <dgm:chMax val="1"/>
          <dgm:chPref val="1"/>
        </dgm:presLayoutVars>
      </dgm:prSet>
      <dgm:spPr/>
    </dgm:pt>
    <dgm:pt modelId="{A7855453-6360-414F-9920-AF7B1CBE296C}" type="pres">
      <dgm:prSet presAssocID="{9DA99F98-0ED3-400E-A2D5-44D7D1C43AE6}" presName="sibTrans" presStyleCnt="0"/>
      <dgm:spPr/>
    </dgm:pt>
    <dgm:pt modelId="{DE6F30B4-075D-484F-836D-C76B1DC44087}" type="pres">
      <dgm:prSet presAssocID="{1092AF24-EA50-4763-BF13-1743226EB69E}" presName="compNode" presStyleCnt="0"/>
      <dgm:spPr/>
    </dgm:pt>
    <dgm:pt modelId="{5705B869-98A0-445F-9CD6-9B8438B930B7}" type="pres">
      <dgm:prSet presAssocID="{1092AF24-EA50-4763-BF13-1743226EB6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phones"/>
        </a:ext>
      </dgm:extLst>
    </dgm:pt>
    <dgm:pt modelId="{81DB62A9-EBE2-45EB-8431-D9CD4BFA31AD}" type="pres">
      <dgm:prSet presAssocID="{1092AF24-EA50-4763-BF13-1743226EB69E}" presName="spaceRect" presStyleCnt="0"/>
      <dgm:spPr/>
    </dgm:pt>
    <dgm:pt modelId="{C62BBAA3-1925-44C7-8C07-8F25DE71DB6E}" type="pres">
      <dgm:prSet presAssocID="{1092AF24-EA50-4763-BF13-1743226EB69E}" presName="textRect" presStyleLbl="revTx" presStyleIdx="2" presStyleCnt="4">
        <dgm:presLayoutVars>
          <dgm:chMax val="1"/>
          <dgm:chPref val="1"/>
        </dgm:presLayoutVars>
      </dgm:prSet>
      <dgm:spPr/>
    </dgm:pt>
    <dgm:pt modelId="{298C389E-84E5-454D-B29E-9F409FD61F69}" type="pres">
      <dgm:prSet presAssocID="{DB012CAD-0256-4F98-BE68-37593274B939}" presName="sibTrans" presStyleCnt="0"/>
      <dgm:spPr/>
    </dgm:pt>
    <dgm:pt modelId="{5FE12176-83B8-4ED6-9E34-2DC2742E2312}" type="pres">
      <dgm:prSet presAssocID="{EF6A9B13-08BB-47D4-BE78-9B73C193A2D0}" presName="compNode" presStyleCnt="0"/>
      <dgm:spPr/>
    </dgm:pt>
    <dgm:pt modelId="{C700A96A-DF47-4732-9452-297D12358561}" type="pres">
      <dgm:prSet presAssocID="{EF6A9B13-08BB-47D4-BE78-9B73C193A2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574E3B73-55F6-45BD-9309-67127B65D1BA}" type="pres">
      <dgm:prSet presAssocID="{EF6A9B13-08BB-47D4-BE78-9B73C193A2D0}" presName="spaceRect" presStyleCnt="0"/>
      <dgm:spPr/>
    </dgm:pt>
    <dgm:pt modelId="{9A2C09CF-92F3-4965-8A70-774F2958EF11}" type="pres">
      <dgm:prSet presAssocID="{EF6A9B13-08BB-47D4-BE78-9B73C193A2D0}" presName="textRect" presStyleLbl="revTx" presStyleIdx="3" presStyleCnt="4">
        <dgm:presLayoutVars>
          <dgm:chMax val="1"/>
          <dgm:chPref val="1"/>
        </dgm:presLayoutVars>
      </dgm:prSet>
      <dgm:spPr/>
    </dgm:pt>
  </dgm:ptLst>
  <dgm:cxnLst>
    <dgm:cxn modelId="{CB2B371F-F313-421C-B2F0-7EB5744E905E}" srcId="{654BD4D4-29CD-4571-8DDB-DB01EDDF2754}" destId="{EF6A9B13-08BB-47D4-BE78-9B73C193A2D0}" srcOrd="3" destOrd="0" parTransId="{0D74B78A-412C-4BBE-84DE-DFF7587808A0}" sibTransId="{BF35EE92-36C2-4A26-BB45-8AD11C0EA79E}"/>
    <dgm:cxn modelId="{7967D835-BEEB-4B62-BC61-8F82241EB169}" srcId="{654BD4D4-29CD-4571-8DDB-DB01EDDF2754}" destId="{1092AF24-EA50-4763-BF13-1743226EB69E}" srcOrd="2" destOrd="0" parTransId="{1DDD66B0-5A64-494C-B99B-B000971F75E8}" sibTransId="{DB012CAD-0256-4F98-BE68-37593274B939}"/>
    <dgm:cxn modelId="{0EAC4E37-E847-4A65-B1AF-69DDEB0DE9EA}" type="presOf" srcId="{EF6A9B13-08BB-47D4-BE78-9B73C193A2D0}" destId="{9A2C09CF-92F3-4965-8A70-774F2958EF11}" srcOrd="0" destOrd="0" presId="urn:microsoft.com/office/officeart/2018/2/layout/IconLabelList"/>
    <dgm:cxn modelId="{5C667642-6D75-47CD-A1A1-23C5B5CFE2D3}" type="presOf" srcId="{1092AF24-EA50-4763-BF13-1743226EB69E}" destId="{C62BBAA3-1925-44C7-8C07-8F25DE71DB6E}" srcOrd="0" destOrd="0" presId="urn:microsoft.com/office/officeart/2018/2/layout/IconLabelList"/>
    <dgm:cxn modelId="{C9AC8E42-7E8D-43D8-BB47-28BC56FE4EDF}" type="presOf" srcId="{FCD113A0-3371-4D6B-BF67-A861A6519406}" destId="{92843F46-21F0-4579-8398-CE63AF5BA79E}" srcOrd="0" destOrd="0" presId="urn:microsoft.com/office/officeart/2018/2/layout/IconLabelList"/>
    <dgm:cxn modelId="{972DB7A5-B179-4EFD-A724-F328455E70AB}" srcId="{654BD4D4-29CD-4571-8DDB-DB01EDDF2754}" destId="{FCD113A0-3371-4D6B-BF67-A861A6519406}" srcOrd="0" destOrd="0" parTransId="{201A7BA6-8C5E-45B9-997F-2029CEEDA7D5}" sibTransId="{22027C2C-2614-4ED6-A040-1056E830A01E}"/>
    <dgm:cxn modelId="{05E8D0CA-9304-41A3-80F4-07DCFEF84388}" type="presOf" srcId="{654BD4D4-29CD-4571-8DDB-DB01EDDF2754}" destId="{1077A2E7-01BB-430A-809E-2D7E5C89294A}" srcOrd="0" destOrd="0" presId="urn:microsoft.com/office/officeart/2018/2/layout/IconLabelList"/>
    <dgm:cxn modelId="{918D77D0-8215-4901-BE4F-468A0E63F2B9}" srcId="{654BD4D4-29CD-4571-8DDB-DB01EDDF2754}" destId="{A1EFFA8A-DC96-4599-9698-86DB4AC07514}" srcOrd="1" destOrd="0" parTransId="{7D3243DB-D252-4DAA-AE2E-BCAB9D19664F}" sibTransId="{9DA99F98-0ED3-400E-A2D5-44D7D1C43AE6}"/>
    <dgm:cxn modelId="{E10DB1E7-8ED6-4C50-8671-939AAAEBFA42}" type="presOf" srcId="{A1EFFA8A-DC96-4599-9698-86DB4AC07514}" destId="{D94AC9B4-DACA-4D44-9DB8-5B421B8A6C49}" srcOrd="0" destOrd="0" presId="urn:microsoft.com/office/officeart/2018/2/layout/IconLabelList"/>
    <dgm:cxn modelId="{202DAF85-69C3-4769-A66B-DBDF1B6A79B9}" type="presParOf" srcId="{1077A2E7-01BB-430A-809E-2D7E5C89294A}" destId="{00E918E4-C7FE-4684-8626-338866A05019}" srcOrd="0" destOrd="0" presId="urn:microsoft.com/office/officeart/2018/2/layout/IconLabelList"/>
    <dgm:cxn modelId="{5E718573-44D2-4DFC-9F27-2D2D91515F6A}" type="presParOf" srcId="{00E918E4-C7FE-4684-8626-338866A05019}" destId="{0753CC58-7F05-488D-AB6E-739A4EBF6459}" srcOrd="0" destOrd="0" presId="urn:microsoft.com/office/officeart/2018/2/layout/IconLabelList"/>
    <dgm:cxn modelId="{E03B8C41-F994-4113-AF71-256C82938792}" type="presParOf" srcId="{00E918E4-C7FE-4684-8626-338866A05019}" destId="{16D7689F-691B-456F-8074-3CD0B86E0638}" srcOrd="1" destOrd="0" presId="urn:microsoft.com/office/officeart/2018/2/layout/IconLabelList"/>
    <dgm:cxn modelId="{1E4B71A0-1FA6-4150-947B-AD6F65D442CB}" type="presParOf" srcId="{00E918E4-C7FE-4684-8626-338866A05019}" destId="{92843F46-21F0-4579-8398-CE63AF5BA79E}" srcOrd="2" destOrd="0" presId="urn:microsoft.com/office/officeart/2018/2/layout/IconLabelList"/>
    <dgm:cxn modelId="{C03D349D-763F-4EEB-8BCF-2BE4C8E7C04F}" type="presParOf" srcId="{1077A2E7-01BB-430A-809E-2D7E5C89294A}" destId="{590993A3-B4CF-4DAE-8543-8DAF2A63AB35}" srcOrd="1" destOrd="0" presId="urn:microsoft.com/office/officeart/2018/2/layout/IconLabelList"/>
    <dgm:cxn modelId="{92FC39D9-823E-4F99-8CBC-B107F1E2DA15}" type="presParOf" srcId="{1077A2E7-01BB-430A-809E-2D7E5C89294A}" destId="{56DB07EF-69E5-44FB-B7F9-CA8E7864A8D1}" srcOrd="2" destOrd="0" presId="urn:microsoft.com/office/officeart/2018/2/layout/IconLabelList"/>
    <dgm:cxn modelId="{891C1F30-976A-4304-ADB6-6C0E6B3536EF}" type="presParOf" srcId="{56DB07EF-69E5-44FB-B7F9-CA8E7864A8D1}" destId="{0EBDC0BE-B592-4F8D-B38E-8469B2B93310}" srcOrd="0" destOrd="0" presId="urn:microsoft.com/office/officeart/2018/2/layout/IconLabelList"/>
    <dgm:cxn modelId="{B33A91AD-5C4D-496B-B0C5-1D923F8BA4F7}" type="presParOf" srcId="{56DB07EF-69E5-44FB-B7F9-CA8E7864A8D1}" destId="{BD116988-8B7C-4ECC-90CA-5C788CA46689}" srcOrd="1" destOrd="0" presId="urn:microsoft.com/office/officeart/2018/2/layout/IconLabelList"/>
    <dgm:cxn modelId="{AA17BE35-851C-453A-93A3-CD739580DA24}" type="presParOf" srcId="{56DB07EF-69E5-44FB-B7F9-CA8E7864A8D1}" destId="{D94AC9B4-DACA-4D44-9DB8-5B421B8A6C49}" srcOrd="2" destOrd="0" presId="urn:microsoft.com/office/officeart/2018/2/layout/IconLabelList"/>
    <dgm:cxn modelId="{7498B86A-5E03-42DC-BB55-F06CB7E21EB0}" type="presParOf" srcId="{1077A2E7-01BB-430A-809E-2D7E5C89294A}" destId="{A7855453-6360-414F-9920-AF7B1CBE296C}" srcOrd="3" destOrd="0" presId="urn:microsoft.com/office/officeart/2018/2/layout/IconLabelList"/>
    <dgm:cxn modelId="{C8672A4E-980E-4F91-A041-5CD1A7ED7790}" type="presParOf" srcId="{1077A2E7-01BB-430A-809E-2D7E5C89294A}" destId="{DE6F30B4-075D-484F-836D-C76B1DC44087}" srcOrd="4" destOrd="0" presId="urn:microsoft.com/office/officeart/2018/2/layout/IconLabelList"/>
    <dgm:cxn modelId="{4465E727-0288-40C9-A874-962691FCC3B8}" type="presParOf" srcId="{DE6F30B4-075D-484F-836D-C76B1DC44087}" destId="{5705B869-98A0-445F-9CD6-9B8438B930B7}" srcOrd="0" destOrd="0" presId="urn:microsoft.com/office/officeart/2018/2/layout/IconLabelList"/>
    <dgm:cxn modelId="{6C816CB1-03C1-4F9A-AAE2-CEE73300ACE7}" type="presParOf" srcId="{DE6F30B4-075D-484F-836D-C76B1DC44087}" destId="{81DB62A9-EBE2-45EB-8431-D9CD4BFA31AD}" srcOrd="1" destOrd="0" presId="urn:microsoft.com/office/officeart/2018/2/layout/IconLabelList"/>
    <dgm:cxn modelId="{014BB4D1-49AF-4307-AE6F-9C460D5DBFC2}" type="presParOf" srcId="{DE6F30B4-075D-484F-836D-C76B1DC44087}" destId="{C62BBAA3-1925-44C7-8C07-8F25DE71DB6E}" srcOrd="2" destOrd="0" presId="urn:microsoft.com/office/officeart/2018/2/layout/IconLabelList"/>
    <dgm:cxn modelId="{EDC18FA9-F24D-466E-AF95-531443738AD4}" type="presParOf" srcId="{1077A2E7-01BB-430A-809E-2D7E5C89294A}" destId="{298C389E-84E5-454D-B29E-9F409FD61F69}" srcOrd="5" destOrd="0" presId="urn:microsoft.com/office/officeart/2018/2/layout/IconLabelList"/>
    <dgm:cxn modelId="{9D4BA910-2E47-4473-B4D8-68CCDBCEA70F}" type="presParOf" srcId="{1077A2E7-01BB-430A-809E-2D7E5C89294A}" destId="{5FE12176-83B8-4ED6-9E34-2DC2742E2312}" srcOrd="6" destOrd="0" presId="urn:microsoft.com/office/officeart/2018/2/layout/IconLabelList"/>
    <dgm:cxn modelId="{7CEDB071-0F20-467C-BAFD-6A949B10F231}" type="presParOf" srcId="{5FE12176-83B8-4ED6-9E34-2DC2742E2312}" destId="{C700A96A-DF47-4732-9452-297D12358561}" srcOrd="0" destOrd="0" presId="urn:microsoft.com/office/officeart/2018/2/layout/IconLabelList"/>
    <dgm:cxn modelId="{2AAFA98A-83A0-4D85-B53C-4DE8BBF64332}" type="presParOf" srcId="{5FE12176-83B8-4ED6-9E34-2DC2742E2312}" destId="{574E3B73-55F6-45BD-9309-67127B65D1BA}" srcOrd="1" destOrd="0" presId="urn:microsoft.com/office/officeart/2018/2/layout/IconLabelList"/>
    <dgm:cxn modelId="{B3A51F0E-629C-4E1A-8A84-52097598DFA7}" type="presParOf" srcId="{5FE12176-83B8-4ED6-9E34-2DC2742E2312}" destId="{9A2C09CF-92F3-4965-8A70-774F2958EF1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3CC58-7F05-488D-AB6E-739A4EBF6459}">
      <dsp:nvSpPr>
        <dsp:cNvPr id="0" name=""/>
        <dsp:cNvSpPr/>
      </dsp:nvSpPr>
      <dsp:spPr>
        <a:xfrm>
          <a:off x="872041" y="604259"/>
          <a:ext cx="923990" cy="923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2843F46-21F0-4579-8398-CE63AF5BA79E}">
      <dsp:nvSpPr>
        <dsp:cNvPr id="0" name=""/>
        <dsp:cNvSpPr/>
      </dsp:nvSpPr>
      <dsp:spPr>
        <a:xfrm>
          <a:off x="307380" y="181846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Radio</a:t>
          </a:r>
        </a:p>
      </dsp:txBody>
      <dsp:txXfrm>
        <a:off x="307380" y="1818461"/>
        <a:ext cx="2053312" cy="720000"/>
      </dsp:txXfrm>
    </dsp:sp>
    <dsp:sp modelId="{0EBDC0BE-B592-4F8D-B38E-8469B2B93310}">
      <dsp:nvSpPr>
        <dsp:cNvPr id="0" name=""/>
        <dsp:cNvSpPr/>
      </dsp:nvSpPr>
      <dsp:spPr>
        <a:xfrm>
          <a:off x="3284683" y="604259"/>
          <a:ext cx="923990" cy="923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94AC9B4-DACA-4D44-9DB8-5B421B8A6C49}">
      <dsp:nvSpPr>
        <dsp:cNvPr id="0" name=""/>
        <dsp:cNvSpPr/>
      </dsp:nvSpPr>
      <dsp:spPr>
        <a:xfrm>
          <a:off x="2720022" y="181846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Free Space Optical (FSO)</a:t>
          </a:r>
        </a:p>
      </dsp:txBody>
      <dsp:txXfrm>
        <a:off x="2720022" y="1818461"/>
        <a:ext cx="2053312" cy="720000"/>
      </dsp:txXfrm>
    </dsp:sp>
    <dsp:sp modelId="{5705B869-98A0-445F-9CD6-9B8438B930B7}">
      <dsp:nvSpPr>
        <dsp:cNvPr id="0" name=""/>
        <dsp:cNvSpPr/>
      </dsp:nvSpPr>
      <dsp:spPr>
        <a:xfrm>
          <a:off x="5697325" y="604259"/>
          <a:ext cx="923990" cy="923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62BBAA3-1925-44C7-8C07-8F25DE71DB6E}">
      <dsp:nvSpPr>
        <dsp:cNvPr id="0" name=""/>
        <dsp:cNvSpPr/>
      </dsp:nvSpPr>
      <dsp:spPr>
        <a:xfrm>
          <a:off x="5132664" y="181846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Sonic</a:t>
          </a:r>
        </a:p>
      </dsp:txBody>
      <dsp:txXfrm>
        <a:off x="5132664" y="1818461"/>
        <a:ext cx="2053312" cy="720000"/>
      </dsp:txXfrm>
    </dsp:sp>
    <dsp:sp modelId="{C700A96A-DF47-4732-9452-297D12358561}">
      <dsp:nvSpPr>
        <dsp:cNvPr id="0" name=""/>
        <dsp:cNvSpPr/>
      </dsp:nvSpPr>
      <dsp:spPr>
        <a:xfrm>
          <a:off x="8109967" y="604259"/>
          <a:ext cx="923990" cy="923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A2C09CF-92F3-4965-8A70-774F2958EF11}">
      <dsp:nvSpPr>
        <dsp:cNvPr id="0" name=""/>
        <dsp:cNvSpPr/>
      </dsp:nvSpPr>
      <dsp:spPr>
        <a:xfrm>
          <a:off x="7545307" y="181846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Electromagnetic Induction</a:t>
          </a:r>
        </a:p>
      </dsp:txBody>
      <dsp:txXfrm>
        <a:off x="7545307" y="1818461"/>
        <a:ext cx="205331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59B50-A146-4E43-AA06-08923C1FF231}" type="datetimeFigureOut">
              <a:rPr lang="en-US" smtClean="0"/>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0178A-C661-4C81-94FD-5B900F3DAF12}" type="slidenum">
              <a:rPr lang="en-US" smtClean="0"/>
              <a:t>‹#›</a:t>
            </a:fld>
            <a:endParaRPr lang="en-US"/>
          </a:p>
        </p:txBody>
      </p:sp>
    </p:spTree>
    <p:extLst>
      <p:ext uri="{BB962C8B-B14F-4D97-AF65-F5344CB8AC3E}">
        <p14:creationId xmlns:p14="http://schemas.microsoft.com/office/powerpoint/2010/main" val="148121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communication is not a new concept. Most if not all of the students in this room have been around wireless technology our entire lives. It was around long before most of us were born, and it will be here long after we are all gone. There are multiple types of wireless communication, including </a:t>
            </a:r>
            <a:r>
              <a:rPr lang="en-US" dirty="0" err="1"/>
              <a:t>WiFi</a:t>
            </a:r>
            <a:r>
              <a:rPr lang="en-US" dirty="0"/>
              <a:t>, Bluetooth, NFC (which is used for wireless charging and data transfer), Cellular data, infrared, and RFID (used for entry to secure areas.)</a:t>
            </a:r>
          </a:p>
        </p:txBody>
      </p:sp>
      <p:sp>
        <p:nvSpPr>
          <p:cNvPr id="4" name="Slide Number Placeholder 3"/>
          <p:cNvSpPr>
            <a:spLocks noGrp="1"/>
          </p:cNvSpPr>
          <p:nvPr>
            <p:ph type="sldNum" sz="quarter" idx="5"/>
          </p:nvPr>
        </p:nvSpPr>
        <p:spPr/>
        <p:txBody>
          <a:bodyPr/>
          <a:lstStyle/>
          <a:p>
            <a:fld id="{1C90178A-C661-4C81-94FD-5B900F3DAF12}" type="slidenum">
              <a:rPr lang="en-US" smtClean="0"/>
              <a:t>2</a:t>
            </a:fld>
            <a:endParaRPr lang="en-US"/>
          </a:p>
        </p:txBody>
      </p:sp>
    </p:spTree>
    <p:extLst>
      <p:ext uri="{BB962C8B-B14F-4D97-AF65-F5344CB8AC3E}">
        <p14:creationId xmlns:p14="http://schemas.microsoft.com/office/powerpoint/2010/main" val="346115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Radio – Modulates properties of electro magnetic waves that travel through space, FSO – Uses light beams in open air, or free space to transmit data, sonic – short range communication using sound, electromagnetic induction – has a short range and minimal power and uses the electro magnetic field tot transmit data. </a:t>
            </a:r>
          </a:p>
        </p:txBody>
      </p:sp>
      <p:sp>
        <p:nvSpPr>
          <p:cNvPr id="4" name="Slide Number Placeholder 3"/>
          <p:cNvSpPr>
            <a:spLocks noGrp="1"/>
          </p:cNvSpPr>
          <p:nvPr>
            <p:ph type="sldNum" sz="quarter" idx="5"/>
          </p:nvPr>
        </p:nvSpPr>
        <p:spPr/>
        <p:txBody>
          <a:bodyPr/>
          <a:lstStyle/>
          <a:p>
            <a:fld id="{1C90178A-C661-4C81-94FD-5B900F3DAF12}" type="slidenum">
              <a:rPr lang="en-US" smtClean="0"/>
              <a:t>3</a:t>
            </a:fld>
            <a:endParaRPr lang="en-US"/>
          </a:p>
        </p:txBody>
      </p:sp>
    </p:spTree>
    <p:extLst>
      <p:ext uri="{BB962C8B-B14F-4D97-AF65-F5344CB8AC3E}">
        <p14:creationId xmlns:p14="http://schemas.microsoft.com/office/powerpoint/2010/main" val="390770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earliest use of wireless communication was in 1880, when Alexander Graham Bell and Charles Sumner </a:t>
            </a:r>
            <a:r>
              <a:rPr lang="en-US" dirty="0" err="1"/>
              <a:t>Tainter</a:t>
            </a:r>
            <a:r>
              <a:rPr lang="en-US" dirty="0"/>
              <a:t> invented the photophone. This used light waves to communicate, though there was no electricity, so this invention was not practical. It required good weather conditions and sunlight. It also required direct line of sight between the transmitter and receiver. This concept, however, was adapted decades later into fiber optic communication. Next, is the telegraph system invented by Guglielmo Marconi. This used radio waves, which were discovered in 1888, by Heinrich Hertz. Marconi was </a:t>
            </a:r>
            <a:r>
              <a:rPr lang="en-US" dirty="0" err="1"/>
              <a:t>awared</a:t>
            </a:r>
            <a:r>
              <a:rPr lang="en-US" dirty="0"/>
              <a:t> the Nobel prize for physics in 1909 due to his contributions in wireless technologies.</a:t>
            </a:r>
          </a:p>
          <a:p>
            <a:endParaRPr lang="en-US" dirty="0"/>
          </a:p>
        </p:txBody>
      </p:sp>
      <p:sp>
        <p:nvSpPr>
          <p:cNvPr id="4" name="Slide Number Placeholder 3"/>
          <p:cNvSpPr>
            <a:spLocks noGrp="1"/>
          </p:cNvSpPr>
          <p:nvPr>
            <p:ph type="sldNum" sz="quarter" idx="5"/>
          </p:nvPr>
        </p:nvSpPr>
        <p:spPr/>
        <p:txBody>
          <a:bodyPr/>
          <a:lstStyle/>
          <a:p>
            <a:fld id="{1C90178A-C661-4C81-94FD-5B900F3DAF12}" type="slidenum">
              <a:rPr lang="en-US" smtClean="0"/>
              <a:t>4</a:t>
            </a:fld>
            <a:endParaRPr lang="en-US"/>
          </a:p>
        </p:txBody>
      </p:sp>
    </p:spTree>
    <p:extLst>
      <p:ext uri="{BB962C8B-B14F-4D97-AF65-F5344CB8AC3E}">
        <p14:creationId xmlns:p14="http://schemas.microsoft.com/office/powerpoint/2010/main" val="130991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1900, Tesla obtained the first patents on radio. Tesla is also the first person to use radio waves to locate items, this is what we known as radar. In 1902, Cornelius D. Ehret filed patents on one transmission of coded signals, known as Frequency modulation (FM). In 1914,  Carl R Englund developed the first equation for amplified modulation (AM). In 1922, the BBC broadcasted their first program.  In 1924, The Bell Telephone Company introduced the mobile telephone, which her integrated into NYC police cars.</a:t>
            </a:r>
          </a:p>
        </p:txBody>
      </p:sp>
      <p:sp>
        <p:nvSpPr>
          <p:cNvPr id="4" name="Slide Number Placeholder 3"/>
          <p:cNvSpPr>
            <a:spLocks noGrp="1"/>
          </p:cNvSpPr>
          <p:nvPr>
            <p:ph type="sldNum" sz="quarter" idx="5"/>
          </p:nvPr>
        </p:nvSpPr>
        <p:spPr/>
        <p:txBody>
          <a:bodyPr/>
          <a:lstStyle/>
          <a:p>
            <a:fld id="{1C90178A-C661-4C81-94FD-5B900F3DAF12}" type="slidenum">
              <a:rPr lang="en-US" smtClean="0"/>
              <a:t>5</a:t>
            </a:fld>
            <a:endParaRPr lang="en-US"/>
          </a:p>
        </p:txBody>
      </p:sp>
    </p:spTree>
    <p:extLst>
      <p:ext uri="{BB962C8B-B14F-4D97-AF65-F5344CB8AC3E}">
        <p14:creationId xmlns:p14="http://schemas.microsoft.com/office/powerpoint/2010/main" val="88102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1944, Radio research labs developed the first radar countermeasures, known as jamming. This worked from the range of 25mHz, to 6 </a:t>
            </a:r>
            <a:r>
              <a:rPr lang="en-US" dirty="0" err="1"/>
              <a:t>gHz.</a:t>
            </a:r>
            <a:r>
              <a:rPr lang="en-US" dirty="0"/>
              <a:t> While the mobile telephone was introduced in 1924, it was not commercialized until 1946. Even then, it took nearly 4 decades to enter the mainstream market. In 1949, the operations for doppler radar was published by E. J </a:t>
            </a:r>
            <a:r>
              <a:rPr lang="en-US" dirty="0" err="1"/>
              <a:t>Burlow</a:t>
            </a:r>
            <a:r>
              <a:rPr lang="en-US" dirty="0"/>
              <a:t>. Communication using satellite was proposed by John R Pierce in 1955. In the same year, Sony marketed the first transistor radios. </a:t>
            </a:r>
          </a:p>
        </p:txBody>
      </p:sp>
      <p:sp>
        <p:nvSpPr>
          <p:cNvPr id="4" name="Slide Number Placeholder 3"/>
          <p:cNvSpPr>
            <a:spLocks noGrp="1"/>
          </p:cNvSpPr>
          <p:nvPr>
            <p:ph type="sldNum" sz="quarter" idx="5"/>
          </p:nvPr>
        </p:nvSpPr>
        <p:spPr/>
        <p:txBody>
          <a:bodyPr/>
          <a:lstStyle/>
          <a:p>
            <a:fld id="{1C90178A-C661-4C81-94FD-5B900F3DAF12}" type="slidenum">
              <a:rPr lang="en-US" smtClean="0"/>
              <a:t>6</a:t>
            </a:fld>
            <a:endParaRPr lang="en-US"/>
          </a:p>
        </p:txBody>
      </p:sp>
    </p:spTree>
    <p:extLst>
      <p:ext uri="{BB962C8B-B14F-4D97-AF65-F5344CB8AC3E}">
        <p14:creationId xmlns:p14="http://schemas.microsoft.com/office/powerpoint/2010/main" val="98019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1963, the Institute of electrical and electronic engineers (IEEE) was formed. In Japan, in 1969, the first Digital Radio Relay System was implemented, using a 2gHz frequency. In the same year, ARPANET was introduced. ARPANET is the very early version of what we know as the internet. In 1978, AT&amp;T Bell Labs began testing a mobile network based on cells, which we now know as a cellular network. The broadband notch antenna was invented in 1989, by  F. </a:t>
            </a:r>
            <a:r>
              <a:rPr lang="en-US" dirty="0" err="1"/>
              <a:t>Laleari</a:t>
            </a:r>
            <a:r>
              <a:rPr lang="en-US" dirty="0"/>
              <a:t>. And finally, The wonderful invention of the world wide web was brought to life in 1990. </a:t>
            </a:r>
          </a:p>
        </p:txBody>
      </p:sp>
      <p:sp>
        <p:nvSpPr>
          <p:cNvPr id="4" name="Slide Number Placeholder 3"/>
          <p:cNvSpPr>
            <a:spLocks noGrp="1"/>
          </p:cNvSpPr>
          <p:nvPr>
            <p:ph type="sldNum" sz="quarter" idx="5"/>
          </p:nvPr>
        </p:nvSpPr>
        <p:spPr/>
        <p:txBody>
          <a:bodyPr/>
          <a:lstStyle/>
          <a:p>
            <a:fld id="{1C90178A-C661-4C81-94FD-5B900F3DAF12}" type="slidenum">
              <a:rPr lang="en-US" smtClean="0"/>
              <a:t>7</a:t>
            </a:fld>
            <a:endParaRPr lang="en-US"/>
          </a:p>
        </p:txBody>
      </p:sp>
    </p:spTree>
    <p:extLst>
      <p:ext uri="{BB962C8B-B14F-4D97-AF65-F5344CB8AC3E}">
        <p14:creationId xmlns:p14="http://schemas.microsoft.com/office/powerpoint/2010/main" val="190951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991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49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200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357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721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910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350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690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044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860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493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39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914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376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24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54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259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921753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75D5-F7F1-4FD2-A402-BAFE5FE8593E}"/>
              </a:ext>
            </a:extLst>
          </p:cNvPr>
          <p:cNvSpPr>
            <a:spLocks noGrp="1"/>
          </p:cNvSpPr>
          <p:nvPr>
            <p:ph type="ctrTitle"/>
          </p:nvPr>
        </p:nvSpPr>
        <p:spPr/>
        <p:txBody>
          <a:bodyPr/>
          <a:lstStyle/>
          <a:p>
            <a:r>
              <a:rPr lang="en-US" dirty="0"/>
              <a:t>The History of wireless communication</a:t>
            </a:r>
          </a:p>
        </p:txBody>
      </p:sp>
      <p:sp>
        <p:nvSpPr>
          <p:cNvPr id="3" name="Subtitle 2">
            <a:extLst>
              <a:ext uri="{FF2B5EF4-FFF2-40B4-BE49-F238E27FC236}">
                <a16:creationId xmlns:a16="http://schemas.microsoft.com/office/drawing/2014/main" id="{4AB7CBB6-6DF8-4A9B-BC20-79124A2E46E8}"/>
              </a:ext>
            </a:extLst>
          </p:cNvPr>
          <p:cNvSpPr>
            <a:spLocks noGrp="1"/>
          </p:cNvSpPr>
          <p:nvPr>
            <p:ph type="subTitle" idx="1"/>
          </p:nvPr>
        </p:nvSpPr>
        <p:spPr/>
        <p:txBody>
          <a:bodyPr/>
          <a:lstStyle/>
          <a:p>
            <a:r>
              <a:rPr lang="en-US" dirty="0"/>
              <a:t>Jesse </a:t>
            </a:r>
            <a:r>
              <a:rPr lang="en-US" dirty="0" err="1"/>
              <a:t>russell</a:t>
            </a:r>
            <a:endParaRPr lang="en-US" dirty="0"/>
          </a:p>
        </p:txBody>
      </p:sp>
    </p:spTree>
    <p:extLst>
      <p:ext uri="{BB962C8B-B14F-4D97-AF65-F5344CB8AC3E}">
        <p14:creationId xmlns:p14="http://schemas.microsoft.com/office/powerpoint/2010/main" val="59799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281C-F4A3-45A1-A88E-685D86043F23}"/>
              </a:ext>
            </a:extLst>
          </p:cNvPr>
          <p:cNvSpPr>
            <a:spLocks noGrp="1"/>
          </p:cNvSpPr>
          <p:nvPr>
            <p:ph type="title"/>
          </p:nvPr>
        </p:nvSpPr>
        <p:spPr/>
        <p:txBody>
          <a:bodyPr/>
          <a:lstStyle/>
          <a:p>
            <a:r>
              <a:rPr lang="en-US" dirty="0"/>
              <a:t>Wireless communication today – NFC/RFID </a:t>
            </a:r>
          </a:p>
        </p:txBody>
      </p:sp>
      <p:sp>
        <p:nvSpPr>
          <p:cNvPr id="3" name="Content Placeholder 2">
            <a:extLst>
              <a:ext uri="{FF2B5EF4-FFF2-40B4-BE49-F238E27FC236}">
                <a16:creationId xmlns:a16="http://schemas.microsoft.com/office/drawing/2014/main" id="{89795F9D-A618-4950-8923-D11FE943692E}"/>
              </a:ext>
            </a:extLst>
          </p:cNvPr>
          <p:cNvSpPr>
            <a:spLocks noGrp="1"/>
          </p:cNvSpPr>
          <p:nvPr>
            <p:ph idx="1"/>
          </p:nvPr>
        </p:nvSpPr>
        <p:spPr/>
        <p:txBody>
          <a:bodyPr/>
          <a:lstStyle/>
          <a:p>
            <a:r>
              <a:rPr lang="en-US" dirty="0"/>
              <a:t>Uses 2 devices brought within 4cm together to transmit data.</a:t>
            </a:r>
          </a:p>
          <a:p>
            <a:r>
              <a:rPr lang="en-US" dirty="0"/>
              <a:t>Used in Apple/Samsung/Android pay, tap credit cards, smart cards, token readers, smartphones, etc.</a:t>
            </a:r>
          </a:p>
          <a:p>
            <a:r>
              <a:rPr lang="en-US" dirty="0"/>
              <a:t>Also used for token games such as Skylanders, Disney Infinity, </a:t>
            </a:r>
            <a:r>
              <a:rPr lang="en-US" dirty="0" err="1"/>
              <a:t>Amiibo</a:t>
            </a:r>
            <a:r>
              <a:rPr lang="en-US" dirty="0"/>
              <a:t>, etc.</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8804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C1BA-CA1E-4DFB-84CF-4602F49066FF}"/>
              </a:ext>
            </a:extLst>
          </p:cNvPr>
          <p:cNvSpPr>
            <a:spLocks noGrp="1"/>
          </p:cNvSpPr>
          <p:nvPr>
            <p:ph type="title"/>
          </p:nvPr>
        </p:nvSpPr>
        <p:spPr/>
        <p:txBody>
          <a:bodyPr/>
          <a:lstStyle/>
          <a:p>
            <a:r>
              <a:rPr lang="en-US" dirty="0"/>
              <a:t>Wireless communication today - infrared</a:t>
            </a:r>
          </a:p>
        </p:txBody>
      </p:sp>
      <p:sp>
        <p:nvSpPr>
          <p:cNvPr id="3" name="Content Placeholder 2">
            <a:extLst>
              <a:ext uri="{FF2B5EF4-FFF2-40B4-BE49-F238E27FC236}">
                <a16:creationId xmlns:a16="http://schemas.microsoft.com/office/drawing/2014/main" id="{A6A92D9D-EBA2-430B-8564-A0F9CC05C9EA}"/>
              </a:ext>
            </a:extLst>
          </p:cNvPr>
          <p:cNvSpPr>
            <a:spLocks noGrp="1"/>
          </p:cNvSpPr>
          <p:nvPr>
            <p:ph idx="1"/>
          </p:nvPr>
        </p:nvSpPr>
        <p:spPr/>
        <p:txBody>
          <a:bodyPr/>
          <a:lstStyle/>
          <a:p>
            <a:r>
              <a:rPr lang="en-US" dirty="0"/>
              <a:t>Uses electromagnetic radiation.</a:t>
            </a:r>
          </a:p>
          <a:p>
            <a:r>
              <a:rPr lang="en-US" dirty="0"/>
              <a:t>Used for TV remotes, thermal cameras, game controllers, etc.</a:t>
            </a:r>
          </a:p>
          <a:p>
            <a:r>
              <a:rPr lang="en-US" dirty="0"/>
              <a:t>Line of sight required.</a:t>
            </a:r>
          </a:p>
        </p:txBody>
      </p:sp>
    </p:spTree>
    <p:extLst>
      <p:ext uri="{BB962C8B-B14F-4D97-AF65-F5344CB8AC3E}">
        <p14:creationId xmlns:p14="http://schemas.microsoft.com/office/powerpoint/2010/main" val="323207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1373-F570-44D5-9D92-8EC6F2344E5A}"/>
              </a:ext>
            </a:extLst>
          </p:cNvPr>
          <p:cNvSpPr>
            <a:spLocks noGrp="1"/>
          </p:cNvSpPr>
          <p:nvPr>
            <p:ph type="title"/>
          </p:nvPr>
        </p:nvSpPr>
        <p:spPr/>
        <p:txBody>
          <a:bodyPr/>
          <a:lstStyle/>
          <a:p>
            <a:r>
              <a:rPr lang="en-US" dirty="0"/>
              <a:t>Summary of wireless communication</a:t>
            </a:r>
          </a:p>
        </p:txBody>
      </p:sp>
      <p:sp>
        <p:nvSpPr>
          <p:cNvPr id="4" name="Content Placeholder 3">
            <a:extLst>
              <a:ext uri="{FF2B5EF4-FFF2-40B4-BE49-F238E27FC236}">
                <a16:creationId xmlns:a16="http://schemas.microsoft.com/office/drawing/2014/main" id="{42D72EBD-9753-4128-AA43-D9F3628277BC}"/>
              </a:ext>
            </a:extLst>
          </p:cNvPr>
          <p:cNvSpPr>
            <a:spLocks noGrp="1"/>
          </p:cNvSpPr>
          <p:nvPr>
            <p:ph idx="1"/>
          </p:nvPr>
        </p:nvSpPr>
        <p:spPr/>
        <p:txBody>
          <a:bodyPr>
            <a:normAutofit/>
          </a:bodyPr>
          <a:lstStyle/>
          <a:p>
            <a:r>
              <a:rPr lang="en-US" dirty="0"/>
              <a:t>Wireless communication is not a new concept.</a:t>
            </a:r>
          </a:p>
          <a:p>
            <a:r>
              <a:rPr lang="en-US" dirty="0"/>
              <a:t>Types of wireless communication include:</a:t>
            </a:r>
          </a:p>
          <a:p>
            <a:pPr lvl="1"/>
            <a:r>
              <a:rPr lang="en-US" dirty="0" err="1"/>
              <a:t>Wifi</a:t>
            </a:r>
            <a:endParaRPr lang="en-US" dirty="0"/>
          </a:p>
          <a:p>
            <a:pPr lvl="1"/>
            <a:r>
              <a:rPr lang="en-US" dirty="0"/>
              <a:t>Bluetooth</a:t>
            </a:r>
          </a:p>
          <a:p>
            <a:pPr lvl="1"/>
            <a:r>
              <a:rPr lang="en-US" dirty="0"/>
              <a:t>NFC (Near Field Communication)/RFID (Radio Frequency Identification)</a:t>
            </a:r>
          </a:p>
          <a:p>
            <a:pPr lvl="1"/>
            <a:r>
              <a:rPr lang="en-US" dirty="0"/>
              <a:t>Cellular data</a:t>
            </a:r>
          </a:p>
          <a:p>
            <a:pPr lvl="1"/>
            <a:r>
              <a:rPr lang="en-US" dirty="0"/>
              <a:t>Infrared</a:t>
            </a:r>
          </a:p>
          <a:p>
            <a:pPr lvl="1"/>
            <a:endParaRPr lang="en-US" dirty="0"/>
          </a:p>
        </p:txBody>
      </p:sp>
    </p:spTree>
    <p:extLst>
      <p:ext uri="{BB962C8B-B14F-4D97-AF65-F5344CB8AC3E}">
        <p14:creationId xmlns:p14="http://schemas.microsoft.com/office/powerpoint/2010/main" val="131426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70DC-3D30-41FF-B7F4-81FBC1AE45EE}"/>
              </a:ext>
            </a:extLst>
          </p:cNvPr>
          <p:cNvSpPr>
            <a:spLocks noGrp="1"/>
          </p:cNvSpPr>
          <p:nvPr>
            <p:ph type="title"/>
          </p:nvPr>
        </p:nvSpPr>
        <p:spPr>
          <a:xfrm>
            <a:off x="1141413" y="618518"/>
            <a:ext cx="9905998" cy="1478570"/>
          </a:xfrm>
        </p:spPr>
        <p:txBody>
          <a:bodyPr>
            <a:normAutofit/>
          </a:bodyPr>
          <a:lstStyle/>
          <a:p>
            <a:r>
              <a:rPr lang="en-US" dirty="0"/>
              <a:t>Modes of wireless communication</a:t>
            </a:r>
          </a:p>
        </p:txBody>
      </p:sp>
      <p:graphicFrame>
        <p:nvGraphicFramePr>
          <p:cNvPr id="5" name="Content Placeholder 2">
            <a:extLst>
              <a:ext uri="{FF2B5EF4-FFF2-40B4-BE49-F238E27FC236}">
                <a16:creationId xmlns:a16="http://schemas.microsoft.com/office/drawing/2014/main" id="{CDADF5EA-1867-4618-A01A-8BC15831DF81}"/>
              </a:ext>
            </a:extLst>
          </p:cNvPr>
          <p:cNvGraphicFramePr>
            <a:graphicFrameLocks noGrp="1"/>
          </p:cNvGraphicFramePr>
          <p:nvPr>
            <p:ph idx="1"/>
            <p:extLst>
              <p:ext uri="{D42A27DB-BD31-4B8C-83A1-F6EECF244321}">
                <p14:modId xmlns:p14="http://schemas.microsoft.com/office/powerpoint/2010/main" val="357242320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332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9A88-AD41-46C7-8BA9-2D0579F68B83}"/>
              </a:ext>
            </a:extLst>
          </p:cNvPr>
          <p:cNvSpPr>
            <a:spLocks noGrp="1"/>
          </p:cNvSpPr>
          <p:nvPr>
            <p:ph type="title"/>
          </p:nvPr>
        </p:nvSpPr>
        <p:spPr>
          <a:xfrm>
            <a:off x="1141412" y="618518"/>
            <a:ext cx="5894387" cy="1478570"/>
          </a:xfrm>
        </p:spPr>
        <p:txBody>
          <a:bodyPr anchor="b">
            <a:normAutofit/>
          </a:bodyPr>
          <a:lstStyle/>
          <a:p>
            <a:r>
              <a:rPr lang="en-US" dirty="0"/>
              <a:t>Early Wireless communication</a:t>
            </a:r>
          </a:p>
        </p:txBody>
      </p:sp>
      <p:sp>
        <p:nvSpPr>
          <p:cNvPr id="3" name="Content Placeholder 2">
            <a:extLst>
              <a:ext uri="{FF2B5EF4-FFF2-40B4-BE49-F238E27FC236}">
                <a16:creationId xmlns:a16="http://schemas.microsoft.com/office/drawing/2014/main" id="{8076380A-2AAB-47F7-9F3A-0D6370E9A0B8}"/>
              </a:ext>
            </a:extLst>
          </p:cNvPr>
          <p:cNvSpPr>
            <a:spLocks noGrp="1"/>
          </p:cNvSpPr>
          <p:nvPr>
            <p:ph idx="1"/>
          </p:nvPr>
        </p:nvSpPr>
        <p:spPr>
          <a:xfrm>
            <a:off x="1141412" y="2249487"/>
            <a:ext cx="5894388" cy="3541714"/>
          </a:xfrm>
        </p:spPr>
        <p:txBody>
          <a:bodyPr>
            <a:normAutofit/>
          </a:bodyPr>
          <a:lstStyle/>
          <a:p>
            <a:r>
              <a:rPr lang="en-US" dirty="0"/>
              <a:t>Photophone (1880)</a:t>
            </a:r>
          </a:p>
          <a:p>
            <a:r>
              <a:rPr lang="en-US" dirty="0"/>
              <a:t>Radio Wave Telegraph System (1894)</a:t>
            </a:r>
          </a:p>
        </p:txBody>
      </p:sp>
      <p:pic>
        <p:nvPicPr>
          <p:cNvPr id="5" name="Picture 4">
            <a:extLst>
              <a:ext uri="{FF2B5EF4-FFF2-40B4-BE49-F238E27FC236}">
                <a16:creationId xmlns:a16="http://schemas.microsoft.com/office/drawing/2014/main" id="{AC2F4062-771F-432C-BAD0-072688346624}"/>
              </a:ext>
            </a:extLst>
          </p:cNvPr>
          <p:cNvPicPr>
            <a:picLocks noChangeAspect="1"/>
          </p:cNvPicPr>
          <p:nvPr/>
        </p:nvPicPr>
        <p:blipFill rotWithShape="1">
          <a:blip r:embed="rId4"/>
          <a:srcRect r="2493" b="-3"/>
          <a:stretch/>
        </p:blipFill>
        <p:spPr>
          <a:xfrm>
            <a:off x="7619998" y="780235"/>
            <a:ext cx="3425199" cy="2337870"/>
          </a:xfrm>
          <a:custGeom>
            <a:avLst/>
            <a:gdLst>
              <a:gd name="connsiteX0" fmla="*/ 166465 w 3425199"/>
              <a:gd name="connsiteY0" fmla="*/ 0 h 2337870"/>
              <a:gd name="connsiteX1" fmla="*/ 3425199 w 3425199"/>
              <a:gd name="connsiteY1" fmla="*/ 0 h 2337870"/>
              <a:gd name="connsiteX2" fmla="*/ 3425199 w 3425199"/>
              <a:gd name="connsiteY2" fmla="*/ 2337870 h 2337870"/>
              <a:gd name="connsiteX3" fmla="*/ 0 w 3425199"/>
              <a:gd name="connsiteY3" fmla="*/ 2337870 h 2337870"/>
              <a:gd name="connsiteX4" fmla="*/ 0 w 3425199"/>
              <a:gd name="connsiteY4" fmla="*/ 166465 h 2337870"/>
              <a:gd name="connsiteX5" fmla="*/ 166465 w 3425199"/>
              <a:gd name="connsiteY5" fmla="*/ 0 h 233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024A1310-3818-4628-9794-ABB45611E57C}"/>
              </a:ext>
            </a:extLst>
          </p:cNvPr>
          <p:cNvPicPr>
            <a:picLocks noChangeAspect="1"/>
          </p:cNvPicPr>
          <p:nvPr/>
        </p:nvPicPr>
        <p:blipFill rotWithShape="1">
          <a:blip r:embed="rId5"/>
          <a:srcRect r="7337" b="4"/>
          <a:stretch/>
        </p:blipFill>
        <p:spPr>
          <a:xfrm>
            <a:off x="7619998" y="3282697"/>
            <a:ext cx="3425199" cy="2337870"/>
          </a:xfrm>
          <a:custGeom>
            <a:avLst/>
            <a:gdLst>
              <a:gd name="connsiteX0" fmla="*/ 0 w 3425199"/>
              <a:gd name="connsiteY0" fmla="*/ 0 h 2337870"/>
              <a:gd name="connsiteX1" fmla="*/ 3425199 w 3425199"/>
              <a:gd name="connsiteY1" fmla="*/ 0 h 2337870"/>
              <a:gd name="connsiteX2" fmla="*/ 3425199 w 3425199"/>
              <a:gd name="connsiteY2" fmla="*/ 2171405 h 2337870"/>
              <a:gd name="connsiteX3" fmla="*/ 3258734 w 3425199"/>
              <a:gd name="connsiteY3" fmla="*/ 2337870 h 2337870"/>
              <a:gd name="connsiteX4" fmla="*/ 0 w 3425199"/>
              <a:gd name="connsiteY4" fmla="*/ 2337870 h 2337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7792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9BB1-899D-49FB-B93E-388411755592}"/>
              </a:ext>
            </a:extLst>
          </p:cNvPr>
          <p:cNvSpPr>
            <a:spLocks noGrp="1"/>
          </p:cNvSpPr>
          <p:nvPr>
            <p:ph type="title"/>
          </p:nvPr>
        </p:nvSpPr>
        <p:spPr/>
        <p:txBody>
          <a:bodyPr/>
          <a:lstStyle/>
          <a:p>
            <a:r>
              <a:rPr lang="en-US" dirty="0"/>
              <a:t>Early wireless communication</a:t>
            </a:r>
          </a:p>
        </p:txBody>
      </p:sp>
      <p:sp>
        <p:nvSpPr>
          <p:cNvPr id="3" name="Content Placeholder 2">
            <a:extLst>
              <a:ext uri="{FF2B5EF4-FFF2-40B4-BE49-F238E27FC236}">
                <a16:creationId xmlns:a16="http://schemas.microsoft.com/office/drawing/2014/main" id="{3132FB63-2A4F-4521-8D57-82528E4843F9}"/>
              </a:ext>
            </a:extLst>
          </p:cNvPr>
          <p:cNvSpPr>
            <a:spLocks noGrp="1"/>
          </p:cNvSpPr>
          <p:nvPr>
            <p:ph idx="1"/>
          </p:nvPr>
        </p:nvSpPr>
        <p:spPr/>
        <p:txBody>
          <a:bodyPr/>
          <a:lstStyle/>
          <a:p>
            <a:r>
              <a:rPr lang="en-US" dirty="0"/>
              <a:t>Radar (1900)</a:t>
            </a:r>
          </a:p>
          <a:p>
            <a:r>
              <a:rPr lang="en-US" dirty="0"/>
              <a:t>Frequency Modulation (FM) (1902)</a:t>
            </a:r>
          </a:p>
          <a:p>
            <a:r>
              <a:rPr lang="en-US" dirty="0"/>
              <a:t>Amplified Modulation (AM) (1914)</a:t>
            </a:r>
          </a:p>
          <a:p>
            <a:r>
              <a:rPr lang="en-US" dirty="0"/>
              <a:t>First BBC Broadcast (1922)</a:t>
            </a:r>
          </a:p>
          <a:p>
            <a:r>
              <a:rPr lang="en-US" dirty="0"/>
              <a:t>Mobile Telephone (1924)</a:t>
            </a:r>
          </a:p>
        </p:txBody>
      </p:sp>
    </p:spTree>
    <p:extLst>
      <p:ext uri="{BB962C8B-B14F-4D97-AF65-F5344CB8AC3E}">
        <p14:creationId xmlns:p14="http://schemas.microsoft.com/office/powerpoint/2010/main" val="194770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921-C598-4FB6-9DB8-0C0000D2092E}"/>
              </a:ext>
            </a:extLst>
          </p:cNvPr>
          <p:cNvSpPr>
            <a:spLocks noGrp="1"/>
          </p:cNvSpPr>
          <p:nvPr>
            <p:ph type="title"/>
          </p:nvPr>
        </p:nvSpPr>
        <p:spPr/>
        <p:txBody>
          <a:bodyPr/>
          <a:lstStyle/>
          <a:p>
            <a:r>
              <a:rPr lang="en-US" dirty="0"/>
              <a:t>Median years of wireless communication</a:t>
            </a:r>
          </a:p>
        </p:txBody>
      </p:sp>
      <p:sp>
        <p:nvSpPr>
          <p:cNvPr id="3" name="Content Placeholder 2">
            <a:extLst>
              <a:ext uri="{FF2B5EF4-FFF2-40B4-BE49-F238E27FC236}">
                <a16:creationId xmlns:a16="http://schemas.microsoft.com/office/drawing/2014/main" id="{82D84BE6-2D33-445A-A4F9-98213C82DAF3}"/>
              </a:ext>
            </a:extLst>
          </p:cNvPr>
          <p:cNvSpPr>
            <a:spLocks noGrp="1"/>
          </p:cNvSpPr>
          <p:nvPr>
            <p:ph idx="1"/>
          </p:nvPr>
        </p:nvSpPr>
        <p:spPr/>
        <p:txBody>
          <a:bodyPr/>
          <a:lstStyle/>
          <a:p>
            <a:r>
              <a:rPr lang="en-US" dirty="0"/>
              <a:t>Radar Jamming (1944)</a:t>
            </a:r>
          </a:p>
          <a:p>
            <a:r>
              <a:rPr lang="en-US" dirty="0"/>
              <a:t>Commercial Mobile Telephone (1946)</a:t>
            </a:r>
          </a:p>
          <a:p>
            <a:r>
              <a:rPr lang="en-US" dirty="0"/>
              <a:t>Doppler Radar (1949)</a:t>
            </a:r>
          </a:p>
          <a:p>
            <a:r>
              <a:rPr lang="en-US" dirty="0"/>
              <a:t>Satellite Communications (1955)</a:t>
            </a:r>
          </a:p>
          <a:p>
            <a:r>
              <a:rPr lang="en-US" dirty="0"/>
              <a:t>Transistor Radio (1955)</a:t>
            </a:r>
          </a:p>
        </p:txBody>
      </p:sp>
    </p:spTree>
    <p:extLst>
      <p:ext uri="{BB962C8B-B14F-4D97-AF65-F5344CB8AC3E}">
        <p14:creationId xmlns:p14="http://schemas.microsoft.com/office/powerpoint/2010/main" val="7824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3C86-0EB6-4594-B15E-A2A43669B97A}"/>
              </a:ext>
            </a:extLst>
          </p:cNvPr>
          <p:cNvSpPr>
            <a:spLocks noGrp="1"/>
          </p:cNvSpPr>
          <p:nvPr>
            <p:ph type="title"/>
          </p:nvPr>
        </p:nvSpPr>
        <p:spPr/>
        <p:txBody>
          <a:bodyPr/>
          <a:lstStyle/>
          <a:p>
            <a:r>
              <a:rPr lang="en-US" dirty="0"/>
              <a:t>Median years of wireless communication</a:t>
            </a:r>
          </a:p>
        </p:txBody>
      </p:sp>
      <p:sp>
        <p:nvSpPr>
          <p:cNvPr id="3" name="Content Placeholder 2">
            <a:extLst>
              <a:ext uri="{FF2B5EF4-FFF2-40B4-BE49-F238E27FC236}">
                <a16:creationId xmlns:a16="http://schemas.microsoft.com/office/drawing/2014/main" id="{76ECF82D-67DC-42FA-BE79-55F47EFF74C1}"/>
              </a:ext>
            </a:extLst>
          </p:cNvPr>
          <p:cNvSpPr>
            <a:spLocks noGrp="1"/>
          </p:cNvSpPr>
          <p:nvPr>
            <p:ph idx="1"/>
          </p:nvPr>
        </p:nvSpPr>
        <p:spPr>
          <a:xfrm>
            <a:off x="1017125" y="2409285"/>
            <a:ext cx="9905999" cy="3541714"/>
          </a:xfrm>
        </p:spPr>
        <p:txBody>
          <a:bodyPr/>
          <a:lstStyle/>
          <a:p>
            <a:r>
              <a:rPr lang="en-US" dirty="0"/>
              <a:t>IEEE (1963)</a:t>
            </a:r>
          </a:p>
          <a:p>
            <a:r>
              <a:rPr lang="en-US" dirty="0"/>
              <a:t>Digital Radio Relay System (1969)</a:t>
            </a:r>
          </a:p>
          <a:p>
            <a:r>
              <a:rPr lang="en-US" dirty="0"/>
              <a:t>ARPANET (1969)</a:t>
            </a:r>
          </a:p>
          <a:p>
            <a:r>
              <a:rPr lang="en-US" dirty="0"/>
              <a:t>Cell Phone System (1978)</a:t>
            </a:r>
          </a:p>
          <a:p>
            <a:r>
              <a:rPr lang="en-US" dirty="0"/>
              <a:t>Broadband Notch Antenna (1989)</a:t>
            </a:r>
          </a:p>
          <a:p>
            <a:r>
              <a:rPr lang="en-US" dirty="0"/>
              <a:t>World Wide Web (1990)</a:t>
            </a:r>
          </a:p>
          <a:p>
            <a:endParaRPr lang="en-US" dirty="0"/>
          </a:p>
          <a:p>
            <a:endParaRPr lang="en-US" dirty="0"/>
          </a:p>
        </p:txBody>
      </p:sp>
    </p:spTree>
    <p:extLst>
      <p:ext uri="{BB962C8B-B14F-4D97-AF65-F5344CB8AC3E}">
        <p14:creationId xmlns:p14="http://schemas.microsoft.com/office/powerpoint/2010/main" val="9369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DA71-DF0B-4393-8468-20CF56F73E97}"/>
              </a:ext>
            </a:extLst>
          </p:cNvPr>
          <p:cNvSpPr>
            <a:spLocks noGrp="1"/>
          </p:cNvSpPr>
          <p:nvPr>
            <p:ph type="title"/>
          </p:nvPr>
        </p:nvSpPr>
        <p:spPr/>
        <p:txBody>
          <a:bodyPr/>
          <a:lstStyle/>
          <a:p>
            <a:r>
              <a:rPr lang="en-US" dirty="0"/>
              <a:t>wireless communication today - </a:t>
            </a:r>
            <a:r>
              <a:rPr lang="en-US" dirty="0" err="1"/>
              <a:t>wifi</a:t>
            </a:r>
            <a:endParaRPr lang="en-US" dirty="0"/>
          </a:p>
        </p:txBody>
      </p:sp>
      <p:sp>
        <p:nvSpPr>
          <p:cNvPr id="3" name="Content Placeholder 2">
            <a:extLst>
              <a:ext uri="{FF2B5EF4-FFF2-40B4-BE49-F238E27FC236}">
                <a16:creationId xmlns:a16="http://schemas.microsoft.com/office/drawing/2014/main" id="{AF66EB5E-6A46-43B3-9F0C-6F5597FFF206}"/>
              </a:ext>
            </a:extLst>
          </p:cNvPr>
          <p:cNvSpPr>
            <a:spLocks noGrp="1"/>
          </p:cNvSpPr>
          <p:nvPr>
            <p:ph idx="1"/>
          </p:nvPr>
        </p:nvSpPr>
        <p:spPr/>
        <p:txBody>
          <a:bodyPr/>
          <a:lstStyle/>
          <a:p>
            <a:r>
              <a:rPr lang="en-US" dirty="0"/>
              <a:t>Runs on either 2.4 GHz or 5 GHz.</a:t>
            </a:r>
          </a:p>
          <a:p>
            <a:r>
              <a:rPr lang="en-US" dirty="0"/>
              <a:t>Used to connect wirelessly to a network.</a:t>
            </a:r>
          </a:p>
          <a:p>
            <a:r>
              <a:rPr lang="en-US" dirty="0"/>
              <a:t>Security protocols: Wired Equivalent Protection (WEP), </a:t>
            </a:r>
            <a:r>
              <a:rPr lang="en-US" dirty="0" err="1"/>
              <a:t>WiFi</a:t>
            </a:r>
            <a:r>
              <a:rPr lang="en-US" dirty="0"/>
              <a:t> Protected Access (WPA), </a:t>
            </a:r>
            <a:r>
              <a:rPr lang="en-US" dirty="0" err="1"/>
              <a:t>Wifi</a:t>
            </a:r>
            <a:r>
              <a:rPr lang="en-US" dirty="0"/>
              <a:t> Protected Access Version 2 (WPA2).</a:t>
            </a:r>
          </a:p>
          <a:p>
            <a:endParaRPr lang="en-US" dirty="0"/>
          </a:p>
          <a:p>
            <a:endParaRPr lang="en-US" dirty="0"/>
          </a:p>
        </p:txBody>
      </p:sp>
    </p:spTree>
    <p:extLst>
      <p:ext uri="{BB962C8B-B14F-4D97-AF65-F5344CB8AC3E}">
        <p14:creationId xmlns:p14="http://schemas.microsoft.com/office/powerpoint/2010/main" val="371429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35C-BED7-4690-9DC4-57207E7637B4}"/>
              </a:ext>
            </a:extLst>
          </p:cNvPr>
          <p:cNvSpPr>
            <a:spLocks noGrp="1"/>
          </p:cNvSpPr>
          <p:nvPr>
            <p:ph type="title"/>
          </p:nvPr>
        </p:nvSpPr>
        <p:spPr/>
        <p:txBody>
          <a:bodyPr/>
          <a:lstStyle/>
          <a:p>
            <a:r>
              <a:rPr lang="en-US" dirty="0"/>
              <a:t>Wireless communication today - Bluetooth </a:t>
            </a:r>
          </a:p>
        </p:txBody>
      </p:sp>
      <p:sp>
        <p:nvSpPr>
          <p:cNvPr id="3" name="Content Placeholder 2">
            <a:extLst>
              <a:ext uri="{FF2B5EF4-FFF2-40B4-BE49-F238E27FC236}">
                <a16:creationId xmlns:a16="http://schemas.microsoft.com/office/drawing/2014/main" id="{A46DA846-38D8-4D0A-BBD2-0579B36C1730}"/>
              </a:ext>
            </a:extLst>
          </p:cNvPr>
          <p:cNvSpPr>
            <a:spLocks noGrp="1"/>
          </p:cNvSpPr>
          <p:nvPr>
            <p:ph idx="1"/>
          </p:nvPr>
        </p:nvSpPr>
        <p:spPr/>
        <p:txBody>
          <a:bodyPr/>
          <a:lstStyle/>
          <a:p>
            <a:r>
              <a:rPr lang="en-US" dirty="0"/>
              <a:t>Uses 2.4 MHz band</a:t>
            </a:r>
          </a:p>
          <a:p>
            <a:r>
              <a:rPr lang="en-US" dirty="0"/>
              <a:t>Not very secure</a:t>
            </a:r>
          </a:p>
          <a:p>
            <a:r>
              <a:rPr lang="en-US" dirty="0"/>
              <a:t>Used for wireless keyboards, headphones, mice, etc.</a:t>
            </a:r>
          </a:p>
          <a:p>
            <a:r>
              <a:rPr lang="en-US" dirty="0"/>
              <a:t>Types: 1 (100m), 2 (10m), 3 (1m), 4 (0.5m).</a:t>
            </a:r>
          </a:p>
          <a:p>
            <a:endParaRPr lang="en-US" dirty="0"/>
          </a:p>
        </p:txBody>
      </p:sp>
    </p:spTree>
    <p:extLst>
      <p:ext uri="{BB962C8B-B14F-4D97-AF65-F5344CB8AC3E}">
        <p14:creationId xmlns:p14="http://schemas.microsoft.com/office/powerpoint/2010/main" val="386121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934</Words>
  <Application>Microsoft Office PowerPoint</Application>
  <PresentationFormat>Widescreen</PresentationFormat>
  <Paragraphs>67</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The History of wireless communication</vt:lpstr>
      <vt:lpstr>Summary of wireless communication</vt:lpstr>
      <vt:lpstr>Modes of wireless communication</vt:lpstr>
      <vt:lpstr>Early Wireless communication</vt:lpstr>
      <vt:lpstr>Early wireless communication</vt:lpstr>
      <vt:lpstr>Median years of wireless communication</vt:lpstr>
      <vt:lpstr>Median years of wireless communication</vt:lpstr>
      <vt:lpstr>wireless communication today - wifi</vt:lpstr>
      <vt:lpstr>Wireless communication today - Bluetooth </vt:lpstr>
      <vt:lpstr>Wireless communication today – NFC/RFID </vt:lpstr>
      <vt:lpstr>Wireless communication today - infrared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wireless communication</dc:title>
  <dc:creator>Jesse Russell</dc:creator>
  <cp:lastModifiedBy>Jesse Russell</cp:lastModifiedBy>
  <cp:revision>11</cp:revision>
  <dcterms:created xsi:type="dcterms:W3CDTF">2018-11-15T04:06:25Z</dcterms:created>
  <dcterms:modified xsi:type="dcterms:W3CDTF">2018-11-20T03:35:45Z</dcterms:modified>
</cp:coreProperties>
</file>