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7"/>
  </p:notesMasterIdLst>
  <p:sldIdLst>
    <p:sldId id="256" r:id="rId2"/>
    <p:sldId id="257" r:id="rId3"/>
    <p:sldId id="258" r:id="rId4"/>
    <p:sldId id="259" r:id="rId5"/>
    <p:sldId id="263" r:id="rId6"/>
    <p:sldId id="260" r:id="rId7"/>
    <p:sldId id="261" r:id="rId8"/>
    <p:sldId id="262" r:id="rId9"/>
    <p:sldId id="265" r:id="rId10"/>
    <p:sldId id="266" r:id="rId11"/>
    <p:sldId id="268" r:id="rId12"/>
    <p:sldId id="269" r:id="rId13"/>
    <p:sldId id="270" r:id="rId14"/>
    <p:sldId id="272"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2"/>
    <p:restoredTop sz="71208"/>
  </p:normalViewPr>
  <p:slideViewPr>
    <p:cSldViewPr snapToGrid="0" snapToObjects="1">
      <p:cViewPr varScale="1">
        <p:scale>
          <a:sx n="99" d="100"/>
          <a:sy n="99" d="100"/>
        </p:scale>
        <p:origin x="10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79327B-3D2B-477E-83F7-21288C509B6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10AAA18-6156-429E-B728-5D8B0D9C4653}">
      <dgm:prSet/>
      <dgm:spPr/>
      <dgm:t>
        <a:bodyPr/>
        <a:lstStyle/>
        <a:p>
          <a:r>
            <a:rPr lang="en-US"/>
            <a:t>Introduction</a:t>
          </a:r>
        </a:p>
      </dgm:t>
    </dgm:pt>
    <dgm:pt modelId="{770E8EF2-F007-4815-A331-E068DF158035}" type="parTrans" cxnId="{A4369F4D-AD5E-4B8C-8C18-E993D3636B8F}">
      <dgm:prSet/>
      <dgm:spPr/>
      <dgm:t>
        <a:bodyPr/>
        <a:lstStyle/>
        <a:p>
          <a:endParaRPr lang="en-US"/>
        </a:p>
      </dgm:t>
    </dgm:pt>
    <dgm:pt modelId="{49B3F101-0CA1-4A25-B2F2-9247141C1095}" type="sibTrans" cxnId="{A4369F4D-AD5E-4B8C-8C18-E993D3636B8F}">
      <dgm:prSet/>
      <dgm:spPr/>
      <dgm:t>
        <a:bodyPr/>
        <a:lstStyle/>
        <a:p>
          <a:endParaRPr lang="en-US"/>
        </a:p>
      </dgm:t>
    </dgm:pt>
    <dgm:pt modelId="{3E81C3D6-B5A0-4694-B563-2E0C5DAC5F98}">
      <dgm:prSet/>
      <dgm:spPr/>
      <dgm:t>
        <a:bodyPr/>
        <a:lstStyle/>
        <a:p>
          <a:r>
            <a:rPr lang="en-US"/>
            <a:t>Preparation and Lab Setup</a:t>
          </a:r>
        </a:p>
      </dgm:t>
    </dgm:pt>
    <dgm:pt modelId="{85761D3E-98F6-4FEF-BCBF-474A8F39E6F7}" type="parTrans" cxnId="{5A8868F1-1C69-4146-BE08-B3E9C76192D2}">
      <dgm:prSet/>
      <dgm:spPr/>
      <dgm:t>
        <a:bodyPr/>
        <a:lstStyle/>
        <a:p>
          <a:endParaRPr lang="en-US"/>
        </a:p>
      </dgm:t>
    </dgm:pt>
    <dgm:pt modelId="{14D4794C-5E19-4E48-9FB0-B28383D3ED91}" type="sibTrans" cxnId="{5A8868F1-1C69-4146-BE08-B3E9C76192D2}">
      <dgm:prSet/>
      <dgm:spPr/>
      <dgm:t>
        <a:bodyPr/>
        <a:lstStyle/>
        <a:p>
          <a:endParaRPr lang="en-US"/>
        </a:p>
      </dgm:t>
    </dgm:pt>
    <dgm:pt modelId="{FECF27C4-B018-40D2-94E4-102C36C4DB72}">
      <dgm:prSet/>
      <dgm:spPr/>
      <dgm:t>
        <a:bodyPr/>
        <a:lstStyle/>
        <a:p>
          <a:r>
            <a:rPr lang="en-US"/>
            <a:t>Discovery</a:t>
          </a:r>
        </a:p>
      </dgm:t>
    </dgm:pt>
    <dgm:pt modelId="{4F69638F-FFF5-4730-9E2C-B367A4208A80}" type="parTrans" cxnId="{736146A9-E5E2-4AE5-84DD-2CB90E805125}">
      <dgm:prSet/>
      <dgm:spPr/>
      <dgm:t>
        <a:bodyPr/>
        <a:lstStyle/>
        <a:p>
          <a:endParaRPr lang="en-US"/>
        </a:p>
      </dgm:t>
    </dgm:pt>
    <dgm:pt modelId="{F86E9B66-D3E5-49AC-96C3-5B572A583CC4}" type="sibTrans" cxnId="{736146A9-E5E2-4AE5-84DD-2CB90E805125}">
      <dgm:prSet/>
      <dgm:spPr/>
      <dgm:t>
        <a:bodyPr/>
        <a:lstStyle/>
        <a:p>
          <a:endParaRPr lang="en-US"/>
        </a:p>
      </dgm:t>
    </dgm:pt>
    <dgm:pt modelId="{6F16391E-7E25-42FA-BC47-53D913B680A8}">
      <dgm:prSet/>
      <dgm:spPr/>
      <dgm:t>
        <a:bodyPr/>
        <a:lstStyle/>
        <a:p>
          <a:r>
            <a:rPr lang="en-US"/>
            <a:t>Cracking The Key</a:t>
          </a:r>
        </a:p>
      </dgm:t>
    </dgm:pt>
    <dgm:pt modelId="{C9BD6F4E-A0F4-4A0A-AD5C-1DEDC54FE549}" type="parTrans" cxnId="{C72BD518-6107-4126-8387-264ABD593438}">
      <dgm:prSet/>
      <dgm:spPr/>
      <dgm:t>
        <a:bodyPr/>
        <a:lstStyle/>
        <a:p>
          <a:endParaRPr lang="en-US"/>
        </a:p>
      </dgm:t>
    </dgm:pt>
    <dgm:pt modelId="{7F540C98-D21A-4B0E-837D-63B9E836D00F}" type="sibTrans" cxnId="{C72BD518-6107-4126-8387-264ABD593438}">
      <dgm:prSet/>
      <dgm:spPr/>
      <dgm:t>
        <a:bodyPr/>
        <a:lstStyle/>
        <a:p>
          <a:endParaRPr lang="en-US"/>
        </a:p>
      </dgm:t>
    </dgm:pt>
    <dgm:pt modelId="{443745CD-1057-47DD-97FF-1D8E91C49A2A}">
      <dgm:prSet/>
      <dgm:spPr/>
      <dgm:t>
        <a:bodyPr/>
        <a:lstStyle/>
        <a:p>
          <a:r>
            <a:rPr lang="en-US" dirty="0"/>
            <a:t>Issues</a:t>
          </a:r>
        </a:p>
      </dgm:t>
    </dgm:pt>
    <dgm:pt modelId="{38F6C576-0B6E-4520-A17F-EEDC2F78E8C8}" type="parTrans" cxnId="{B81DA22C-D68B-40F8-9808-6F8A388949B3}">
      <dgm:prSet/>
      <dgm:spPr/>
      <dgm:t>
        <a:bodyPr/>
        <a:lstStyle/>
        <a:p>
          <a:endParaRPr lang="en-US"/>
        </a:p>
      </dgm:t>
    </dgm:pt>
    <dgm:pt modelId="{00240FAC-8F82-4E5F-B61B-A697BFEDE53C}" type="sibTrans" cxnId="{B81DA22C-D68B-40F8-9808-6F8A388949B3}">
      <dgm:prSet/>
      <dgm:spPr/>
      <dgm:t>
        <a:bodyPr/>
        <a:lstStyle/>
        <a:p>
          <a:endParaRPr lang="en-US"/>
        </a:p>
      </dgm:t>
    </dgm:pt>
    <dgm:pt modelId="{003BA936-5403-40DF-BEB8-7D8A85CAB30F}">
      <dgm:prSet/>
      <dgm:spPr/>
      <dgm:t>
        <a:bodyPr/>
        <a:lstStyle/>
        <a:p>
          <a:r>
            <a:rPr lang="en-US"/>
            <a:t>Conclusion</a:t>
          </a:r>
        </a:p>
      </dgm:t>
    </dgm:pt>
    <dgm:pt modelId="{1D7E561F-B8BC-4837-B2F9-5B9F9F3EE239}" type="parTrans" cxnId="{9013BA04-F4F9-41F9-AAEC-BBB50F040142}">
      <dgm:prSet/>
      <dgm:spPr/>
      <dgm:t>
        <a:bodyPr/>
        <a:lstStyle/>
        <a:p>
          <a:endParaRPr lang="en-US"/>
        </a:p>
      </dgm:t>
    </dgm:pt>
    <dgm:pt modelId="{6560670F-697C-44CF-9330-E0279BEBFE5F}" type="sibTrans" cxnId="{9013BA04-F4F9-41F9-AAEC-BBB50F040142}">
      <dgm:prSet/>
      <dgm:spPr/>
      <dgm:t>
        <a:bodyPr/>
        <a:lstStyle/>
        <a:p>
          <a:endParaRPr lang="en-US"/>
        </a:p>
      </dgm:t>
    </dgm:pt>
    <dgm:pt modelId="{1D5E6FB7-3123-5148-9932-7A282E272506}" type="pres">
      <dgm:prSet presAssocID="{2279327B-3D2B-477E-83F7-21288C509B65}" presName="linear" presStyleCnt="0">
        <dgm:presLayoutVars>
          <dgm:animLvl val="lvl"/>
          <dgm:resizeHandles val="exact"/>
        </dgm:presLayoutVars>
      </dgm:prSet>
      <dgm:spPr/>
    </dgm:pt>
    <dgm:pt modelId="{1A5F137E-A187-084B-9A66-EB5659F6F6A7}" type="pres">
      <dgm:prSet presAssocID="{310AAA18-6156-429E-B728-5D8B0D9C4653}" presName="parentText" presStyleLbl="node1" presStyleIdx="0" presStyleCnt="6">
        <dgm:presLayoutVars>
          <dgm:chMax val="0"/>
          <dgm:bulletEnabled val="1"/>
        </dgm:presLayoutVars>
      </dgm:prSet>
      <dgm:spPr/>
    </dgm:pt>
    <dgm:pt modelId="{7EC1A4E5-22FE-844F-AD0E-4C31088AE310}" type="pres">
      <dgm:prSet presAssocID="{49B3F101-0CA1-4A25-B2F2-9247141C1095}" presName="spacer" presStyleCnt="0"/>
      <dgm:spPr/>
    </dgm:pt>
    <dgm:pt modelId="{BCBBEBE6-461E-2B4F-ACB5-B48DEB256817}" type="pres">
      <dgm:prSet presAssocID="{3E81C3D6-B5A0-4694-B563-2E0C5DAC5F98}" presName="parentText" presStyleLbl="node1" presStyleIdx="1" presStyleCnt="6">
        <dgm:presLayoutVars>
          <dgm:chMax val="0"/>
          <dgm:bulletEnabled val="1"/>
        </dgm:presLayoutVars>
      </dgm:prSet>
      <dgm:spPr/>
    </dgm:pt>
    <dgm:pt modelId="{C719841A-C139-6C4E-90E8-BFC876496911}" type="pres">
      <dgm:prSet presAssocID="{14D4794C-5E19-4E48-9FB0-B28383D3ED91}" presName="spacer" presStyleCnt="0"/>
      <dgm:spPr/>
    </dgm:pt>
    <dgm:pt modelId="{586B7BE5-2FA0-0B40-8442-908430B05001}" type="pres">
      <dgm:prSet presAssocID="{FECF27C4-B018-40D2-94E4-102C36C4DB72}" presName="parentText" presStyleLbl="node1" presStyleIdx="2" presStyleCnt="6">
        <dgm:presLayoutVars>
          <dgm:chMax val="0"/>
          <dgm:bulletEnabled val="1"/>
        </dgm:presLayoutVars>
      </dgm:prSet>
      <dgm:spPr/>
    </dgm:pt>
    <dgm:pt modelId="{B7D6FCE1-D7CC-6440-A250-57D66039F8AB}" type="pres">
      <dgm:prSet presAssocID="{F86E9B66-D3E5-49AC-96C3-5B572A583CC4}" presName="spacer" presStyleCnt="0"/>
      <dgm:spPr/>
    </dgm:pt>
    <dgm:pt modelId="{6039932D-786E-DB48-82C4-0CFAFAE30F57}" type="pres">
      <dgm:prSet presAssocID="{6F16391E-7E25-42FA-BC47-53D913B680A8}" presName="parentText" presStyleLbl="node1" presStyleIdx="3" presStyleCnt="6">
        <dgm:presLayoutVars>
          <dgm:chMax val="0"/>
          <dgm:bulletEnabled val="1"/>
        </dgm:presLayoutVars>
      </dgm:prSet>
      <dgm:spPr/>
    </dgm:pt>
    <dgm:pt modelId="{34830C5E-7093-734B-9D83-CBE81A75432B}" type="pres">
      <dgm:prSet presAssocID="{7F540C98-D21A-4B0E-837D-63B9E836D00F}" presName="spacer" presStyleCnt="0"/>
      <dgm:spPr/>
    </dgm:pt>
    <dgm:pt modelId="{DC9F4405-2DC3-2946-9A9D-D3B4798FE5EE}" type="pres">
      <dgm:prSet presAssocID="{443745CD-1057-47DD-97FF-1D8E91C49A2A}" presName="parentText" presStyleLbl="node1" presStyleIdx="4" presStyleCnt="6" custLinFactNeighborX="432" custLinFactNeighborY="14631">
        <dgm:presLayoutVars>
          <dgm:chMax val="0"/>
          <dgm:bulletEnabled val="1"/>
        </dgm:presLayoutVars>
      </dgm:prSet>
      <dgm:spPr/>
    </dgm:pt>
    <dgm:pt modelId="{4D4C5B76-EB2D-3045-89E1-374F73135665}" type="pres">
      <dgm:prSet presAssocID="{00240FAC-8F82-4E5F-B61B-A697BFEDE53C}" presName="spacer" presStyleCnt="0"/>
      <dgm:spPr/>
    </dgm:pt>
    <dgm:pt modelId="{E1B0CB8D-1602-574A-A95A-A2E7523FD464}" type="pres">
      <dgm:prSet presAssocID="{003BA936-5403-40DF-BEB8-7D8A85CAB30F}" presName="parentText" presStyleLbl="node1" presStyleIdx="5" presStyleCnt="6">
        <dgm:presLayoutVars>
          <dgm:chMax val="0"/>
          <dgm:bulletEnabled val="1"/>
        </dgm:presLayoutVars>
      </dgm:prSet>
      <dgm:spPr/>
    </dgm:pt>
  </dgm:ptLst>
  <dgm:cxnLst>
    <dgm:cxn modelId="{9013BA04-F4F9-41F9-AAEC-BBB50F040142}" srcId="{2279327B-3D2B-477E-83F7-21288C509B65}" destId="{003BA936-5403-40DF-BEB8-7D8A85CAB30F}" srcOrd="5" destOrd="0" parTransId="{1D7E561F-B8BC-4837-B2F9-5B9F9F3EE239}" sibTransId="{6560670F-697C-44CF-9330-E0279BEBFE5F}"/>
    <dgm:cxn modelId="{C72BD518-6107-4126-8387-264ABD593438}" srcId="{2279327B-3D2B-477E-83F7-21288C509B65}" destId="{6F16391E-7E25-42FA-BC47-53D913B680A8}" srcOrd="3" destOrd="0" parTransId="{C9BD6F4E-A0F4-4A0A-AD5C-1DEDC54FE549}" sibTransId="{7F540C98-D21A-4B0E-837D-63B9E836D00F}"/>
    <dgm:cxn modelId="{B81DA22C-D68B-40F8-9808-6F8A388949B3}" srcId="{2279327B-3D2B-477E-83F7-21288C509B65}" destId="{443745CD-1057-47DD-97FF-1D8E91C49A2A}" srcOrd="4" destOrd="0" parTransId="{38F6C576-0B6E-4520-A17F-EEDC2F78E8C8}" sibTransId="{00240FAC-8F82-4E5F-B61B-A697BFEDE53C}"/>
    <dgm:cxn modelId="{A4369F4D-AD5E-4B8C-8C18-E993D3636B8F}" srcId="{2279327B-3D2B-477E-83F7-21288C509B65}" destId="{310AAA18-6156-429E-B728-5D8B0D9C4653}" srcOrd="0" destOrd="0" parTransId="{770E8EF2-F007-4815-A331-E068DF158035}" sibTransId="{49B3F101-0CA1-4A25-B2F2-9247141C1095}"/>
    <dgm:cxn modelId="{82F3BE53-533F-9B42-8AA0-289CB053CF7C}" type="presOf" srcId="{310AAA18-6156-429E-B728-5D8B0D9C4653}" destId="{1A5F137E-A187-084B-9A66-EB5659F6F6A7}" srcOrd="0" destOrd="0" presId="urn:microsoft.com/office/officeart/2005/8/layout/vList2"/>
    <dgm:cxn modelId="{C41DCA8D-F88C-4349-960E-0CDE15EF2D52}" type="presOf" srcId="{3E81C3D6-B5A0-4694-B563-2E0C5DAC5F98}" destId="{BCBBEBE6-461E-2B4F-ACB5-B48DEB256817}" srcOrd="0" destOrd="0" presId="urn:microsoft.com/office/officeart/2005/8/layout/vList2"/>
    <dgm:cxn modelId="{8CBFACA8-D511-E44C-B616-F824228540E0}" type="presOf" srcId="{003BA936-5403-40DF-BEB8-7D8A85CAB30F}" destId="{E1B0CB8D-1602-574A-A95A-A2E7523FD464}" srcOrd="0" destOrd="0" presId="urn:microsoft.com/office/officeart/2005/8/layout/vList2"/>
    <dgm:cxn modelId="{736146A9-E5E2-4AE5-84DD-2CB90E805125}" srcId="{2279327B-3D2B-477E-83F7-21288C509B65}" destId="{FECF27C4-B018-40D2-94E4-102C36C4DB72}" srcOrd="2" destOrd="0" parTransId="{4F69638F-FFF5-4730-9E2C-B367A4208A80}" sibTransId="{F86E9B66-D3E5-49AC-96C3-5B572A583CC4}"/>
    <dgm:cxn modelId="{76AA54CD-C3E0-5642-A9BA-7F67E0BBFAF4}" type="presOf" srcId="{443745CD-1057-47DD-97FF-1D8E91C49A2A}" destId="{DC9F4405-2DC3-2946-9A9D-D3B4798FE5EE}" srcOrd="0" destOrd="0" presId="urn:microsoft.com/office/officeart/2005/8/layout/vList2"/>
    <dgm:cxn modelId="{3FA7E6DD-7E9E-C548-875B-889526C63393}" type="presOf" srcId="{2279327B-3D2B-477E-83F7-21288C509B65}" destId="{1D5E6FB7-3123-5148-9932-7A282E272506}" srcOrd="0" destOrd="0" presId="urn:microsoft.com/office/officeart/2005/8/layout/vList2"/>
    <dgm:cxn modelId="{6F327DE7-782D-0F4B-BA47-FFBB1198E916}" type="presOf" srcId="{FECF27C4-B018-40D2-94E4-102C36C4DB72}" destId="{586B7BE5-2FA0-0B40-8442-908430B05001}" srcOrd="0" destOrd="0" presId="urn:microsoft.com/office/officeart/2005/8/layout/vList2"/>
    <dgm:cxn modelId="{5A8868F1-1C69-4146-BE08-B3E9C76192D2}" srcId="{2279327B-3D2B-477E-83F7-21288C509B65}" destId="{3E81C3D6-B5A0-4694-B563-2E0C5DAC5F98}" srcOrd="1" destOrd="0" parTransId="{85761D3E-98F6-4FEF-BCBF-474A8F39E6F7}" sibTransId="{14D4794C-5E19-4E48-9FB0-B28383D3ED91}"/>
    <dgm:cxn modelId="{1DDCA3F2-3134-BA45-B556-72910301686D}" type="presOf" srcId="{6F16391E-7E25-42FA-BC47-53D913B680A8}" destId="{6039932D-786E-DB48-82C4-0CFAFAE30F57}" srcOrd="0" destOrd="0" presId="urn:microsoft.com/office/officeart/2005/8/layout/vList2"/>
    <dgm:cxn modelId="{4735BD53-605F-C44F-9618-0DDF80098FCD}" type="presParOf" srcId="{1D5E6FB7-3123-5148-9932-7A282E272506}" destId="{1A5F137E-A187-084B-9A66-EB5659F6F6A7}" srcOrd="0" destOrd="0" presId="urn:microsoft.com/office/officeart/2005/8/layout/vList2"/>
    <dgm:cxn modelId="{2A4F513A-EFDB-BE46-A306-644DBAFE17C7}" type="presParOf" srcId="{1D5E6FB7-3123-5148-9932-7A282E272506}" destId="{7EC1A4E5-22FE-844F-AD0E-4C31088AE310}" srcOrd="1" destOrd="0" presId="urn:microsoft.com/office/officeart/2005/8/layout/vList2"/>
    <dgm:cxn modelId="{384C9063-2A50-364F-AB0E-2331EFCE9B77}" type="presParOf" srcId="{1D5E6FB7-3123-5148-9932-7A282E272506}" destId="{BCBBEBE6-461E-2B4F-ACB5-B48DEB256817}" srcOrd="2" destOrd="0" presId="urn:microsoft.com/office/officeart/2005/8/layout/vList2"/>
    <dgm:cxn modelId="{F663DE39-57DA-4344-9A3C-895401E362C2}" type="presParOf" srcId="{1D5E6FB7-3123-5148-9932-7A282E272506}" destId="{C719841A-C139-6C4E-90E8-BFC876496911}" srcOrd="3" destOrd="0" presId="urn:microsoft.com/office/officeart/2005/8/layout/vList2"/>
    <dgm:cxn modelId="{CE2B2481-877C-8649-BA77-7549708EF472}" type="presParOf" srcId="{1D5E6FB7-3123-5148-9932-7A282E272506}" destId="{586B7BE5-2FA0-0B40-8442-908430B05001}" srcOrd="4" destOrd="0" presId="urn:microsoft.com/office/officeart/2005/8/layout/vList2"/>
    <dgm:cxn modelId="{D2A52C36-66B3-5448-9D9A-80CEE5682F56}" type="presParOf" srcId="{1D5E6FB7-3123-5148-9932-7A282E272506}" destId="{B7D6FCE1-D7CC-6440-A250-57D66039F8AB}" srcOrd="5" destOrd="0" presId="urn:microsoft.com/office/officeart/2005/8/layout/vList2"/>
    <dgm:cxn modelId="{9C125054-B85A-E847-B7D1-B0341A17ABB5}" type="presParOf" srcId="{1D5E6FB7-3123-5148-9932-7A282E272506}" destId="{6039932D-786E-DB48-82C4-0CFAFAE30F57}" srcOrd="6" destOrd="0" presId="urn:microsoft.com/office/officeart/2005/8/layout/vList2"/>
    <dgm:cxn modelId="{085E3F29-36A0-C042-9C5B-001AB2C3479F}" type="presParOf" srcId="{1D5E6FB7-3123-5148-9932-7A282E272506}" destId="{34830C5E-7093-734B-9D83-CBE81A75432B}" srcOrd="7" destOrd="0" presId="urn:microsoft.com/office/officeart/2005/8/layout/vList2"/>
    <dgm:cxn modelId="{93894303-AB06-EE42-A950-710F9BD05480}" type="presParOf" srcId="{1D5E6FB7-3123-5148-9932-7A282E272506}" destId="{DC9F4405-2DC3-2946-9A9D-D3B4798FE5EE}" srcOrd="8" destOrd="0" presId="urn:microsoft.com/office/officeart/2005/8/layout/vList2"/>
    <dgm:cxn modelId="{EC23430C-E543-8F4E-93A8-A7F6BE6745F6}" type="presParOf" srcId="{1D5E6FB7-3123-5148-9932-7A282E272506}" destId="{4D4C5B76-EB2D-3045-89E1-374F73135665}" srcOrd="9" destOrd="0" presId="urn:microsoft.com/office/officeart/2005/8/layout/vList2"/>
    <dgm:cxn modelId="{D632965E-B447-1442-90D7-E214C85D274C}" type="presParOf" srcId="{1D5E6FB7-3123-5148-9932-7A282E272506}" destId="{E1B0CB8D-1602-574A-A95A-A2E7523FD46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91C624-EEBB-415F-A83D-A66ECEB8979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55B424B-657F-450B-8C00-5501A284FEF4}">
      <dgm:prSet/>
      <dgm:spPr/>
      <dgm:t>
        <a:bodyPr/>
        <a:lstStyle/>
        <a:p>
          <a:r>
            <a:rPr lang="en-US"/>
            <a:t>SSID: BRKM3P1S</a:t>
          </a:r>
        </a:p>
      </dgm:t>
    </dgm:pt>
    <dgm:pt modelId="{4BA815B9-9A75-4F91-AC37-3143B63ED029}" type="parTrans" cxnId="{5862ADD1-EDA0-4714-97DF-80CC6137164F}">
      <dgm:prSet/>
      <dgm:spPr/>
      <dgm:t>
        <a:bodyPr/>
        <a:lstStyle/>
        <a:p>
          <a:endParaRPr lang="en-US"/>
        </a:p>
      </dgm:t>
    </dgm:pt>
    <dgm:pt modelId="{19C261A9-C7A1-47E5-93FD-2615EA1E292E}" type="sibTrans" cxnId="{5862ADD1-EDA0-4714-97DF-80CC6137164F}">
      <dgm:prSet/>
      <dgm:spPr/>
      <dgm:t>
        <a:bodyPr/>
        <a:lstStyle/>
        <a:p>
          <a:endParaRPr lang="en-US"/>
        </a:p>
      </dgm:t>
    </dgm:pt>
    <dgm:pt modelId="{9E0A2C01-E912-4127-AD76-0CBBBD510AB4}">
      <dgm:prSet/>
      <dgm:spPr/>
      <dgm:t>
        <a:bodyPr/>
        <a:lstStyle/>
        <a:p>
          <a:r>
            <a:rPr lang="en-US" dirty="0"/>
            <a:t>Password: ? (We’ll find out)</a:t>
          </a:r>
        </a:p>
      </dgm:t>
    </dgm:pt>
    <dgm:pt modelId="{D167F7C9-1897-4980-B7DA-BD82795E32BF}" type="parTrans" cxnId="{F252C53D-9EAC-40EF-B7A2-83B42FD38849}">
      <dgm:prSet/>
      <dgm:spPr/>
      <dgm:t>
        <a:bodyPr/>
        <a:lstStyle/>
        <a:p>
          <a:endParaRPr lang="en-US"/>
        </a:p>
      </dgm:t>
    </dgm:pt>
    <dgm:pt modelId="{50407F34-1009-4486-B8A0-449FA65E6734}" type="sibTrans" cxnId="{F252C53D-9EAC-40EF-B7A2-83B42FD38849}">
      <dgm:prSet/>
      <dgm:spPr/>
      <dgm:t>
        <a:bodyPr/>
        <a:lstStyle/>
        <a:p>
          <a:endParaRPr lang="en-US"/>
        </a:p>
      </dgm:t>
    </dgm:pt>
    <dgm:pt modelId="{C1FCF9B2-B9C1-440B-BF57-69C2A22F92DD}">
      <dgm:prSet/>
      <dgm:spPr/>
      <dgm:t>
        <a:bodyPr/>
        <a:lstStyle/>
        <a:p>
          <a:r>
            <a:rPr lang="en-US" dirty="0"/>
            <a:t>Security: WPA2</a:t>
          </a:r>
        </a:p>
      </dgm:t>
    </dgm:pt>
    <dgm:pt modelId="{CF71FC0D-214B-478E-83BE-C4F1DD9163B4}" type="parTrans" cxnId="{83071E95-7683-48C7-A647-2709615A6811}">
      <dgm:prSet/>
      <dgm:spPr/>
      <dgm:t>
        <a:bodyPr/>
        <a:lstStyle/>
        <a:p>
          <a:endParaRPr lang="en-US"/>
        </a:p>
      </dgm:t>
    </dgm:pt>
    <dgm:pt modelId="{37CCC839-1747-4E74-8379-93D52D73CED7}" type="sibTrans" cxnId="{83071E95-7683-48C7-A647-2709615A6811}">
      <dgm:prSet/>
      <dgm:spPr/>
      <dgm:t>
        <a:bodyPr/>
        <a:lstStyle/>
        <a:p>
          <a:endParaRPr lang="en-US"/>
        </a:p>
      </dgm:t>
    </dgm:pt>
    <dgm:pt modelId="{9249DC12-1599-4E3A-9350-9942A3C98D21}">
      <dgm:prSet/>
      <dgm:spPr/>
      <dgm:t>
        <a:bodyPr/>
        <a:lstStyle/>
        <a:p>
          <a:r>
            <a:rPr lang="en-US" dirty="0"/>
            <a:t>Band: 5GHz</a:t>
          </a:r>
        </a:p>
      </dgm:t>
    </dgm:pt>
    <dgm:pt modelId="{FB4046AA-D53B-4EE3-8DEE-630BEF172342}" type="parTrans" cxnId="{46B86F0F-1614-4AD1-9138-F6CE9E8DB302}">
      <dgm:prSet/>
      <dgm:spPr/>
      <dgm:t>
        <a:bodyPr/>
        <a:lstStyle/>
        <a:p>
          <a:endParaRPr lang="en-US"/>
        </a:p>
      </dgm:t>
    </dgm:pt>
    <dgm:pt modelId="{2BB5435E-EDD8-4316-A7F5-2CB56C5C153B}" type="sibTrans" cxnId="{46B86F0F-1614-4AD1-9138-F6CE9E8DB302}">
      <dgm:prSet/>
      <dgm:spPr/>
      <dgm:t>
        <a:bodyPr/>
        <a:lstStyle/>
        <a:p>
          <a:endParaRPr lang="en-US"/>
        </a:p>
      </dgm:t>
    </dgm:pt>
    <dgm:pt modelId="{A6C806F7-10FC-452A-A086-2793A38101A4}" type="pres">
      <dgm:prSet presAssocID="{CE91C624-EEBB-415F-A83D-A66ECEB89799}" presName="root" presStyleCnt="0">
        <dgm:presLayoutVars>
          <dgm:dir/>
          <dgm:resizeHandles val="exact"/>
        </dgm:presLayoutVars>
      </dgm:prSet>
      <dgm:spPr/>
    </dgm:pt>
    <dgm:pt modelId="{F00288F3-C248-44DD-B827-2B45E1356060}" type="pres">
      <dgm:prSet presAssocID="{055B424B-657F-450B-8C00-5501A284FEF4}" presName="compNode" presStyleCnt="0"/>
      <dgm:spPr/>
    </dgm:pt>
    <dgm:pt modelId="{6D98F2A0-F0A1-4319-8950-65A95FB3E72C}" type="pres">
      <dgm:prSet presAssocID="{055B424B-657F-450B-8C00-5501A284FEF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C0A8E56B-A39E-43B3-852A-0D078040C95A}" type="pres">
      <dgm:prSet presAssocID="{055B424B-657F-450B-8C00-5501A284FEF4}" presName="spaceRect" presStyleCnt="0"/>
      <dgm:spPr/>
    </dgm:pt>
    <dgm:pt modelId="{D1F42E85-11AA-4760-A88D-8E9A3FB3ADB1}" type="pres">
      <dgm:prSet presAssocID="{055B424B-657F-450B-8C00-5501A284FEF4}" presName="textRect" presStyleLbl="revTx" presStyleIdx="0" presStyleCnt="4">
        <dgm:presLayoutVars>
          <dgm:chMax val="1"/>
          <dgm:chPref val="1"/>
        </dgm:presLayoutVars>
      </dgm:prSet>
      <dgm:spPr/>
    </dgm:pt>
    <dgm:pt modelId="{D67D975C-160E-41EB-892E-E3E2E72908A6}" type="pres">
      <dgm:prSet presAssocID="{19C261A9-C7A1-47E5-93FD-2615EA1E292E}" presName="sibTrans" presStyleCnt="0"/>
      <dgm:spPr/>
    </dgm:pt>
    <dgm:pt modelId="{69A1D074-36C3-4DD5-901E-2E4FFF37C2B2}" type="pres">
      <dgm:prSet presAssocID="{9E0A2C01-E912-4127-AD76-0CBBBD510AB4}" presName="compNode" presStyleCnt="0"/>
      <dgm:spPr/>
    </dgm:pt>
    <dgm:pt modelId="{DB4B4F26-DF84-40E6-A2C6-33D5692BA5E5}" type="pres">
      <dgm:prSet presAssocID="{9E0A2C01-E912-4127-AD76-0CBBBD510A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5EF1CC01-10AA-4AA1-B486-2ECC79992185}" type="pres">
      <dgm:prSet presAssocID="{9E0A2C01-E912-4127-AD76-0CBBBD510AB4}" presName="spaceRect" presStyleCnt="0"/>
      <dgm:spPr/>
    </dgm:pt>
    <dgm:pt modelId="{A82BF26D-D00A-4093-ADFE-6339BEDAD433}" type="pres">
      <dgm:prSet presAssocID="{9E0A2C01-E912-4127-AD76-0CBBBD510AB4}" presName="textRect" presStyleLbl="revTx" presStyleIdx="1" presStyleCnt="4">
        <dgm:presLayoutVars>
          <dgm:chMax val="1"/>
          <dgm:chPref val="1"/>
        </dgm:presLayoutVars>
      </dgm:prSet>
      <dgm:spPr/>
    </dgm:pt>
    <dgm:pt modelId="{04502F78-4024-43DA-97F7-18D828A7C453}" type="pres">
      <dgm:prSet presAssocID="{50407F34-1009-4486-B8A0-449FA65E6734}" presName="sibTrans" presStyleCnt="0"/>
      <dgm:spPr/>
    </dgm:pt>
    <dgm:pt modelId="{CADEC978-2C51-49B7-A1A9-51E5E3A1F5D8}" type="pres">
      <dgm:prSet presAssocID="{C1FCF9B2-B9C1-440B-BF57-69C2A22F92DD}" presName="compNode" presStyleCnt="0"/>
      <dgm:spPr/>
    </dgm:pt>
    <dgm:pt modelId="{6C203273-68E8-4131-9B16-8CE279BD1F7C}" type="pres">
      <dgm:prSet presAssocID="{C1FCF9B2-B9C1-440B-BF57-69C2A22F92D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46604159-686A-499D-B2C6-B59454391DB7}" type="pres">
      <dgm:prSet presAssocID="{C1FCF9B2-B9C1-440B-BF57-69C2A22F92DD}" presName="spaceRect" presStyleCnt="0"/>
      <dgm:spPr/>
    </dgm:pt>
    <dgm:pt modelId="{5C031C1C-028F-4D7D-8657-60DEF0D858B5}" type="pres">
      <dgm:prSet presAssocID="{C1FCF9B2-B9C1-440B-BF57-69C2A22F92DD}" presName="textRect" presStyleLbl="revTx" presStyleIdx="2" presStyleCnt="4">
        <dgm:presLayoutVars>
          <dgm:chMax val="1"/>
          <dgm:chPref val="1"/>
        </dgm:presLayoutVars>
      </dgm:prSet>
      <dgm:spPr/>
    </dgm:pt>
    <dgm:pt modelId="{E2A7EED5-803F-4B33-BBF6-F6731882B3FE}" type="pres">
      <dgm:prSet presAssocID="{37CCC839-1747-4E74-8379-93D52D73CED7}" presName="sibTrans" presStyleCnt="0"/>
      <dgm:spPr/>
    </dgm:pt>
    <dgm:pt modelId="{05A56DAB-0512-4898-A261-48393F8A00FD}" type="pres">
      <dgm:prSet presAssocID="{9249DC12-1599-4E3A-9350-9942A3C98D21}" presName="compNode" presStyleCnt="0"/>
      <dgm:spPr/>
    </dgm:pt>
    <dgm:pt modelId="{9F9967BB-A019-42C5-BC76-ED0497E72113}" type="pres">
      <dgm:prSet presAssocID="{9249DC12-1599-4E3A-9350-9942A3C98D2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Fi"/>
        </a:ext>
      </dgm:extLst>
    </dgm:pt>
    <dgm:pt modelId="{C8CC6558-E109-4CBA-9CAB-7BA3DF7FEDC8}" type="pres">
      <dgm:prSet presAssocID="{9249DC12-1599-4E3A-9350-9942A3C98D21}" presName="spaceRect" presStyleCnt="0"/>
      <dgm:spPr/>
    </dgm:pt>
    <dgm:pt modelId="{D08148F1-03E7-43CC-A010-6B3BD15E4EF1}" type="pres">
      <dgm:prSet presAssocID="{9249DC12-1599-4E3A-9350-9942A3C98D21}" presName="textRect" presStyleLbl="revTx" presStyleIdx="3" presStyleCnt="4" custScaleX="73369">
        <dgm:presLayoutVars>
          <dgm:chMax val="1"/>
          <dgm:chPref val="1"/>
        </dgm:presLayoutVars>
      </dgm:prSet>
      <dgm:spPr/>
    </dgm:pt>
  </dgm:ptLst>
  <dgm:cxnLst>
    <dgm:cxn modelId="{46B86F0F-1614-4AD1-9138-F6CE9E8DB302}" srcId="{CE91C624-EEBB-415F-A83D-A66ECEB89799}" destId="{9249DC12-1599-4E3A-9350-9942A3C98D21}" srcOrd="3" destOrd="0" parTransId="{FB4046AA-D53B-4EE3-8DEE-630BEF172342}" sibTransId="{2BB5435E-EDD8-4316-A7F5-2CB56C5C153B}"/>
    <dgm:cxn modelId="{F252C53D-9EAC-40EF-B7A2-83B42FD38849}" srcId="{CE91C624-EEBB-415F-A83D-A66ECEB89799}" destId="{9E0A2C01-E912-4127-AD76-0CBBBD510AB4}" srcOrd="1" destOrd="0" parTransId="{D167F7C9-1897-4980-B7DA-BD82795E32BF}" sibTransId="{50407F34-1009-4486-B8A0-449FA65E6734}"/>
    <dgm:cxn modelId="{CE827B5A-658E-43AE-8CD9-D53F3F620482}" type="presOf" srcId="{055B424B-657F-450B-8C00-5501A284FEF4}" destId="{D1F42E85-11AA-4760-A88D-8E9A3FB3ADB1}" srcOrd="0" destOrd="0" presId="urn:microsoft.com/office/officeart/2018/2/layout/IconLabelList"/>
    <dgm:cxn modelId="{E533C15B-ED03-4985-A29A-2DB12B8EBDC1}" type="presOf" srcId="{C1FCF9B2-B9C1-440B-BF57-69C2A22F92DD}" destId="{5C031C1C-028F-4D7D-8657-60DEF0D858B5}" srcOrd="0" destOrd="0" presId="urn:microsoft.com/office/officeart/2018/2/layout/IconLabelList"/>
    <dgm:cxn modelId="{C4AB2A7C-A90C-41BE-836E-16DE924AD7E0}" type="presOf" srcId="{CE91C624-EEBB-415F-A83D-A66ECEB89799}" destId="{A6C806F7-10FC-452A-A086-2793A38101A4}" srcOrd="0" destOrd="0" presId="urn:microsoft.com/office/officeart/2018/2/layout/IconLabelList"/>
    <dgm:cxn modelId="{83071E95-7683-48C7-A647-2709615A6811}" srcId="{CE91C624-EEBB-415F-A83D-A66ECEB89799}" destId="{C1FCF9B2-B9C1-440B-BF57-69C2A22F92DD}" srcOrd="2" destOrd="0" parTransId="{CF71FC0D-214B-478E-83BE-C4F1DD9163B4}" sibTransId="{37CCC839-1747-4E74-8379-93D52D73CED7}"/>
    <dgm:cxn modelId="{906126AB-1FAF-4D57-972F-0AFC46C3F484}" type="presOf" srcId="{9E0A2C01-E912-4127-AD76-0CBBBD510AB4}" destId="{A82BF26D-D00A-4093-ADFE-6339BEDAD433}" srcOrd="0" destOrd="0" presId="urn:microsoft.com/office/officeart/2018/2/layout/IconLabelList"/>
    <dgm:cxn modelId="{5862ADD1-EDA0-4714-97DF-80CC6137164F}" srcId="{CE91C624-EEBB-415F-A83D-A66ECEB89799}" destId="{055B424B-657F-450B-8C00-5501A284FEF4}" srcOrd="0" destOrd="0" parTransId="{4BA815B9-9A75-4F91-AC37-3143B63ED029}" sibTransId="{19C261A9-C7A1-47E5-93FD-2615EA1E292E}"/>
    <dgm:cxn modelId="{3B05B8F3-52EF-45A1-9449-AFE5D36E8AC1}" type="presOf" srcId="{9249DC12-1599-4E3A-9350-9942A3C98D21}" destId="{D08148F1-03E7-43CC-A010-6B3BD15E4EF1}" srcOrd="0" destOrd="0" presId="urn:microsoft.com/office/officeart/2018/2/layout/IconLabelList"/>
    <dgm:cxn modelId="{54A9A505-AA50-461E-B573-B5F553007A15}" type="presParOf" srcId="{A6C806F7-10FC-452A-A086-2793A38101A4}" destId="{F00288F3-C248-44DD-B827-2B45E1356060}" srcOrd="0" destOrd="0" presId="urn:microsoft.com/office/officeart/2018/2/layout/IconLabelList"/>
    <dgm:cxn modelId="{BA722720-91E6-49D0-B9B0-13427EF03482}" type="presParOf" srcId="{F00288F3-C248-44DD-B827-2B45E1356060}" destId="{6D98F2A0-F0A1-4319-8950-65A95FB3E72C}" srcOrd="0" destOrd="0" presId="urn:microsoft.com/office/officeart/2018/2/layout/IconLabelList"/>
    <dgm:cxn modelId="{6F7840E9-A823-446E-88EF-527FDDEA3568}" type="presParOf" srcId="{F00288F3-C248-44DD-B827-2B45E1356060}" destId="{C0A8E56B-A39E-43B3-852A-0D078040C95A}" srcOrd="1" destOrd="0" presId="urn:microsoft.com/office/officeart/2018/2/layout/IconLabelList"/>
    <dgm:cxn modelId="{F40E2FD1-6AE7-49E1-97E3-9A9404B08C1D}" type="presParOf" srcId="{F00288F3-C248-44DD-B827-2B45E1356060}" destId="{D1F42E85-11AA-4760-A88D-8E9A3FB3ADB1}" srcOrd="2" destOrd="0" presId="urn:microsoft.com/office/officeart/2018/2/layout/IconLabelList"/>
    <dgm:cxn modelId="{B7DC0BD6-7353-45CD-8FD1-7FBC5EFEC880}" type="presParOf" srcId="{A6C806F7-10FC-452A-A086-2793A38101A4}" destId="{D67D975C-160E-41EB-892E-E3E2E72908A6}" srcOrd="1" destOrd="0" presId="urn:microsoft.com/office/officeart/2018/2/layout/IconLabelList"/>
    <dgm:cxn modelId="{92766F86-917B-438A-AF68-6E03CDE4C4AD}" type="presParOf" srcId="{A6C806F7-10FC-452A-A086-2793A38101A4}" destId="{69A1D074-36C3-4DD5-901E-2E4FFF37C2B2}" srcOrd="2" destOrd="0" presId="urn:microsoft.com/office/officeart/2018/2/layout/IconLabelList"/>
    <dgm:cxn modelId="{6B3003AF-1D0F-4CDC-83B4-CE4C74ED6699}" type="presParOf" srcId="{69A1D074-36C3-4DD5-901E-2E4FFF37C2B2}" destId="{DB4B4F26-DF84-40E6-A2C6-33D5692BA5E5}" srcOrd="0" destOrd="0" presId="urn:microsoft.com/office/officeart/2018/2/layout/IconLabelList"/>
    <dgm:cxn modelId="{53007483-6373-40F6-A167-56BB76D5C035}" type="presParOf" srcId="{69A1D074-36C3-4DD5-901E-2E4FFF37C2B2}" destId="{5EF1CC01-10AA-4AA1-B486-2ECC79992185}" srcOrd="1" destOrd="0" presId="urn:microsoft.com/office/officeart/2018/2/layout/IconLabelList"/>
    <dgm:cxn modelId="{F7A59768-CF52-4FCB-9022-A9460770724F}" type="presParOf" srcId="{69A1D074-36C3-4DD5-901E-2E4FFF37C2B2}" destId="{A82BF26D-D00A-4093-ADFE-6339BEDAD433}" srcOrd="2" destOrd="0" presId="urn:microsoft.com/office/officeart/2018/2/layout/IconLabelList"/>
    <dgm:cxn modelId="{84E02F97-E039-4218-BA74-4BC3492C5AF5}" type="presParOf" srcId="{A6C806F7-10FC-452A-A086-2793A38101A4}" destId="{04502F78-4024-43DA-97F7-18D828A7C453}" srcOrd="3" destOrd="0" presId="urn:microsoft.com/office/officeart/2018/2/layout/IconLabelList"/>
    <dgm:cxn modelId="{B956A6B5-CB53-45F8-9888-7D08180E18F7}" type="presParOf" srcId="{A6C806F7-10FC-452A-A086-2793A38101A4}" destId="{CADEC978-2C51-49B7-A1A9-51E5E3A1F5D8}" srcOrd="4" destOrd="0" presId="urn:microsoft.com/office/officeart/2018/2/layout/IconLabelList"/>
    <dgm:cxn modelId="{CCB50466-DC02-4C79-9B96-0832D5DB610B}" type="presParOf" srcId="{CADEC978-2C51-49B7-A1A9-51E5E3A1F5D8}" destId="{6C203273-68E8-4131-9B16-8CE279BD1F7C}" srcOrd="0" destOrd="0" presId="urn:microsoft.com/office/officeart/2018/2/layout/IconLabelList"/>
    <dgm:cxn modelId="{C4849DAC-5091-4892-AF0C-1BDECDEC193A}" type="presParOf" srcId="{CADEC978-2C51-49B7-A1A9-51E5E3A1F5D8}" destId="{46604159-686A-499D-B2C6-B59454391DB7}" srcOrd="1" destOrd="0" presId="urn:microsoft.com/office/officeart/2018/2/layout/IconLabelList"/>
    <dgm:cxn modelId="{91A3D9FD-6828-4FAB-B88C-98A967EE79EF}" type="presParOf" srcId="{CADEC978-2C51-49B7-A1A9-51E5E3A1F5D8}" destId="{5C031C1C-028F-4D7D-8657-60DEF0D858B5}" srcOrd="2" destOrd="0" presId="urn:microsoft.com/office/officeart/2018/2/layout/IconLabelList"/>
    <dgm:cxn modelId="{813C9E9B-E239-48E3-BFFC-93CCA36336CF}" type="presParOf" srcId="{A6C806F7-10FC-452A-A086-2793A38101A4}" destId="{E2A7EED5-803F-4B33-BBF6-F6731882B3FE}" srcOrd="5" destOrd="0" presId="urn:microsoft.com/office/officeart/2018/2/layout/IconLabelList"/>
    <dgm:cxn modelId="{FADB7379-F772-481E-8D5E-FDD35017FE9F}" type="presParOf" srcId="{A6C806F7-10FC-452A-A086-2793A38101A4}" destId="{05A56DAB-0512-4898-A261-48393F8A00FD}" srcOrd="6" destOrd="0" presId="urn:microsoft.com/office/officeart/2018/2/layout/IconLabelList"/>
    <dgm:cxn modelId="{265BC8A8-CAEE-4F6C-8958-69A099283AC8}" type="presParOf" srcId="{05A56DAB-0512-4898-A261-48393F8A00FD}" destId="{9F9967BB-A019-42C5-BC76-ED0497E72113}" srcOrd="0" destOrd="0" presId="urn:microsoft.com/office/officeart/2018/2/layout/IconLabelList"/>
    <dgm:cxn modelId="{AA26587B-1498-4817-A699-0DACE129853A}" type="presParOf" srcId="{05A56DAB-0512-4898-A261-48393F8A00FD}" destId="{C8CC6558-E109-4CBA-9CAB-7BA3DF7FEDC8}" srcOrd="1" destOrd="0" presId="urn:microsoft.com/office/officeart/2018/2/layout/IconLabelList"/>
    <dgm:cxn modelId="{98F5AD36-AAE4-4EF4-99DC-4FF3AD712A3D}" type="presParOf" srcId="{05A56DAB-0512-4898-A261-48393F8A00FD}" destId="{D08148F1-03E7-43CC-A010-6B3BD15E4EF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5F137E-A187-084B-9A66-EB5659F6F6A7}">
      <dsp:nvSpPr>
        <dsp:cNvPr id="0" name=""/>
        <dsp:cNvSpPr/>
      </dsp:nvSpPr>
      <dsp:spPr>
        <a:xfrm>
          <a:off x="0" y="207"/>
          <a:ext cx="6812280"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Introduction</a:t>
          </a:r>
        </a:p>
      </dsp:txBody>
      <dsp:txXfrm>
        <a:off x="40980" y="41187"/>
        <a:ext cx="6730320" cy="757514"/>
      </dsp:txXfrm>
    </dsp:sp>
    <dsp:sp modelId="{BCBBEBE6-461E-2B4F-ACB5-B48DEB256817}">
      <dsp:nvSpPr>
        <dsp:cNvPr id="0" name=""/>
        <dsp:cNvSpPr/>
      </dsp:nvSpPr>
      <dsp:spPr>
        <a:xfrm>
          <a:off x="0" y="940482"/>
          <a:ext cx="6812280" cy="839474"/>
        </a:xfrm>
        <a:prstGeom prst="roundRect">
          <a:avLst/>
        </a:prstGeom>
        <a:solidFill>
          <a:schemeClr val="accent2">
            <a:hueOff val="304706"/>
            <a:satOff val="656"/>
            <a:lumOff val="1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Preparation and Lab Setup</a:t>
          </a:r>
        </a:p>
      </dsp:txBody>
      <dsp:txXfrm>
        <a:off x="40980" y="981462"/>
        <a:ext cx="6730320" cy="757514"/>
      </dsp:txXfrm>
    </dsp:sp>
    <dsp:sp modelId="{586B7BE5-2FA0-0B40-8442-908430B05001}">
      <dsp:nvSpPr>
        <dsp:cNvPr id="0" name=""/>
        <dsp:cNvSpPr/>
      </dsp:nvSpPr>
      <dsp:spPr>
        <a:xfrm>
          <a:off x="0" y="1880757"/>
          <a:ext cx="6812280" cy="839474"/>
        </a:xfrm>
        <a:prstGeom prst="roundRect">
          <a:avLst/>
        </a:prstGeom>
        <a:solidFill>
          <a:schemeClr val="accent2">
            <a:hueOff val="609412"/>
            <a:satOff val="1311"/>
            <a:lumOff val="2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Discovery</a:t>
          </a:r>
        </a:p>
      </dsp:txBody>
      <dsp:txXfrm>
        <a:off x="40980" y="1921737"/>
        <a:ext cx="6730320" cy="757514"/>
      </dsp:txXfrm>
    </dsp:sp>
    <dsp:sp modelId="{6039932D-786E-DB48-82C4-0CFAFAE30F57}">
      <dsp:nvSpPr>
        <dsp:cNvPr id="0" name=""/>
        <dsp:cNvSpPr/>
      </dsp:nvSpPr>
      <dsp:spPr>
        <a:xfrm>
          <a:off x="0" y="2821031"/>
          <a:ext cx="6812280" cy="839474"/>
        </a:xfrm>
        <a:prstGeom prst="roundRect">
          <a:avLst/>
        </a:prstGeom>
        <a:solidFill>
          <a:schemeClr val="accent2">
            <a:hueOff val="914118"/>
            <a:satOff val="1967"/>
            <a:lumOff val="3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Cracking The Key</a:t>
          </a:r>
        </a:p>
      </dsp:txBody>
      <dsp:txXfrm>
        <a:off x="40980" y="2862011"/>
        <a:ext cx="6730320" cy="757514"/>
      </dsp:txXfrm>
    </dsp:sp>
    <dsp:sp modelId="{DC9F4405-2DC3-2946-9A9D-D3B4798FE5EE}">
      <dsp:nvSpPr>
        <dsp:cNvPr id="0" name=""/>
        <dsp:cNvSpPr/>
      </dsp:nvSpPr>
      <dsp:spPr>
        <a:xfrm>
          <a:off x="0" y="3776055"/>
          <a:ext cx="6812280" cy="839474"/>
        </a:xfrm>
        <a:prstGeom prst="roundRect">
          <a:avLst/>
        </a:prstGeom>
        <a:solidFill>
          <a:schemeClr val="accent2">
            <a:hueOff val="1218824"/>
            <a:satOff val="2622"/>
            <a:lumOff val="5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Issues</a:t>
          </a:r>
        </a:p>
      </dsp:txBody>
      <dsp:txXfrm>
        <a:off x="40980" y="3817035"/>
        <a:ext cx="6730320" cy="757514"/>
      </dsp:txXfrm>
    </dsp:sp>
    <dsp:sp modelId="{E1B0CB8D-1602-574A-A95A-A2E7523FD464}">
      <dsp:nvSpPr>
        <dsp:cNvPr id="0" name=""/>
        <dsp:cNvSpPr/>
      </dsp:nvSpPr>
      <dsp:spPr>
        <a:xfrm>
          <a:off x="0" y="4701581"/>
          <a:ext cx="6812280" cy="839474"/>
        </a:xfrm>
        <a:prstGeom prst="roundRect">
          <a:avLst/>
        </a:prstGeom>
        <a:solidFill>
          <a:schemeClr val="accent2">
            <a:hueOff val="1523530"/>
            <a:satOff val="3278"/>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Conclusion</a:t>
          </a:r>
        </a:p>
      </dsp:txBody>
      <dsp:txXfrm>
        <a:off x="40980" y="4742561"/>
        <a:ext cx="6730320" cy="757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98F2A0-F0A1-4319-8950-65A95FB3E72C}">
      <dsp:nvSpPr>
        <dsp:cNvPr id="0" name=""/>
        <dsp:cNvSpPr/>
      </dsp:nvSpPr>
      <dsp:spPr>
        <a:xfrm>
          <a:off x="1138979" y="1206562"/>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F42E85-11AA-4760-A88D-8E9A3FB3ADB1}">
      <dsp:nvSpPr>
        <dsp:cNvPr id="0" name=""/>
        <dsp:cNvSpPr/>
      </dsp:nvSpPr>
      <dsp:spPr>
        <a:xfrm>
          <a:off x="569079"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a:t>SSID: BRKM3P1S</a:t>
          </a:r>
        </a:p>
      </dsp:txBody>
      <dsp:txXfrm>
        <a:off x="569079" y="2430961"/>
        <a:ext cx="2072362" cy="720000"/>
      </dsp:txXfrm>
    </dsp:sp>
    <dsp:sp modelId="{DB4B4F26-DF84-40E6-A2C6-33D5692BA5E5}">
      <dsp:nvSpPr>
        <dsp:cNvPr id="0" name=""/>
        <dsp:cNvSpPr/>
      </dsp:nvSpPr>
      <dsp:spPr>
        <a:xfrm>
          <a:off x="3574005" y="1206562"/>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2BF26D-D00A-4093-ADFE-6339BEDAD433}">
      <dsp:nvSpPr>
        <dsp:cNvPr id="0" name=""/>
        <dsp:cNvSpPr/>
      </dsp:nvSpPr>
      <dsp:spPr>
        <a:xfrm>
          <a:off x="3004105"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Password: ? (We’ll find out)</a:t>
          </a:r>
        </a:p>
      </dsp:txBody>
      <dsp:txXfrm>
        <a:off x="3004105" y="2430961"/>
        <a:ext cx="2072362" cy="720000"/>
      </dsp:txXfrm>
    </dsp:sp>
    <dsp:sp modelId="{6C203273-68E8-4131-9B16-8CE279BD1F7C}">
      <dsp:nvSpPr>
        <dsp:cNvPr id="0" name=""/>
        <dsp:cNvSpPr/>
      </dsp:nvSpPr>
      <dsp:spPr>
        <a:xfrm>
          <a:off x="6009031" y="1206562"/>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031C1C-028F-4D7D-8657-60DEF0D858B5}">
      <dsp:nvSpPr>
        <dsp:cNvPr id="0" name=""/>
        <dsp:cNvSpPr/>
      </dsp:nvSpPr>
      <dsp:spPr>
        <a:xfrm>
          <a:off x="5439131" y="2430961"/>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Security: WPA2</a:t>
          </a:r>
        </a:p>
      </dsp:txBody>
      <dsp:txXfrm>
        <a:off x="5439131" y="2430961"/>
        <a:ext cx="2072362" cy="720000"/>
      </dsp:txXfrm>
    </dsp:sp>
    <dsp:sp modelId="{9F9967BB-A019-42C5-BC76-ED0497E72113}">
      <dsp:nvSpPr>
        <dsp:cNvPr id="0" name=""/>
        <dsp:cNvSpPr/>
      </dsp:nvSpPr>
      <dsp:spPr>
        <a:xfrm>
          <a:off x="8444057" y="1206562"/>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8148F1-03E7-43CC-A010-6B3BD15E4EF1}">
      <dsp:nvSpPr>
        <dsp:cNvPr id="0" name=""/>
        <dsp:cNvSpPr/>
      </dsp:nvSpPr>
      <dsp:spPr>
        <a:xfrm>
          <a:off x="8150103" y="2430961"/>
          <a:ext cx="15204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kern="1200" dirty="0"/>
            <a:t>Band: 5GHz</a:t>
          </a:r>
        </a:p>
      </dsp:txBody>
      <dsp:txXfrm>
        <a:off x="8150103" y="2430961"/>
        <a:ext cx="1520471"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D0DD9-1FA8-634E-8832-8B61BCA33D87}" type="datetimeFigureOut">
              <a:rPr lang="en-US" smtClean="0"/>
              <a:t>11/30/21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FFF1F-99FF-4F47-9A8B-AED198A14398}" type="slidenum">
              <a:rPr lang="en-US" smtClean="0"/>
              <a:t>‹#›</a:t>
            </a:fld>
            <a:endParaRPr lang="en-US"/>
          </a:p>
        </p:txBody>
      </p:sp>
    </p:spTree>
    <p:extLst>
      <p:ext uri="{BB962C8B-B14F-4D97-AF65-F5344CB8AC3E}">
        <p14:creationId xmlns:p14="http://schemas.microsoft.com/office/powerpoint/2010/main" val="135454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This is Jesse Russell and today, I will be demonstrating how I cracked a simple network Wi-fi key using a dictionary attack.</a:t>
            </a:r>
          </a:p>
        </p:txBody>
      </p:sp>
      <p:sp>
        <p:nvSpPr>
          <p:cNvPr id="4" name="Slide Number Placeholder 3"/>
          <p:cNvSpPr>
            <a:spLocks noGrp="1"/>
          </p:cNvSpPr>
          <p:nvPr>
            <p:ph type="sldNum" sz="quarter" idx="5"/>
          </p:nvPr>
        </p:nvSpPr>
        <p:spPr/>
        <p:txBody>
          <a:bodyPr/>
          <a:lstStyle/>
          <a:p>
            <a:fld id="{D13FFF1F-99FF-4F47-9A8B-AED198A14398}" type="slidenum">
              <a:rPr lang="en-US" smtClean="0"/>
              <a:t>1</a:t>
            </a:fld>
            <a:endParaRPr lang="en-US"/>
          </a:p>
        </p:txBody>
      </p:sp>
    </p:spTree>
    <p:extLst>
      <p:ext uri="{BB962C8B-B14F-4D97-AF65-F5344CB8AC3E}">
        <p14:creationId xmlns:p14="http://schemas.microsoft.com/office/powerpoint/2010/main" val="713477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capture the authentication handshake, we need to wait for device to connect to the network, then send a </a:t>
            </a:r>
            <a:r>
              <a:rPr lang="en-US" dirty="0" err="1"/>
              <a:t>deauthentication</a:t>
            </a:r>
            <a:r>
              <a:rPr lang="en-US" dirty="0"/>
              <a:t> packet to require the device or devices to reconnect. I asked my roommate to connect to the network to demonstrate this. As you can tell, the BSSID matches that of the router, and we now have the MAC address of his device. Looking at the capture in Wireshark shows the conversation with the router. For some reason, the first message was not captured, but it shouldn’t affect the results of this attack. </a:t>
            </a:r>
          </a:p>
        </p:txBody>
      </p:sp>
      <p:sp>
        <p:nvSpPr>
          <p:cNvPr id="4" name="Slide Number Placeholder 3"/>
          <p:cNvSpPr>
            <a:spLocks noGrp="1"/>
          </p:cNvSpPr>
          <p:nvPr>
            <p:ph type="sldNum" sz="quarter" idx="5"/>
          </p:nvPr>
        </p:nvSpPr>
        <p:spPr/>
        <p:txBody>
          <a:bodyPr/>
          <a:lstStyle/>
          <a:p>
            <a:fld id="{D13FFF1F-99FF-4F47-9A8B-AED198A14398}" type="slidenum">
              <a:rPr lang="en-US" smtClean="0"/>
              <a:t>10</a:t>
            </a:fld>
            <a:endParaRPr lang="en-US"/>
          </a:p>
        </p:txBody>
      </p:sp>
    </p:spTree>
    <p:extLst>
      <p:ext uri="{BB962C8B-B14F-4D97-AF65-F5344CB8AC3E}">
        <p14:creationId xmlns:p14="http://schemas.microsoft.com/office/powerpoint/2010/main" val="3567408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have all the information we need to begin cracking the network key. </a:t>
            </a:r>
            <a:r>
              <a:rPr lang="en-US" dirty="0" err="1"/>
              <a:t>aircrack</a:t>
            </a:r>
            <a:r>
              <a:rPr lang="en-US" dirty="0"/>
              <a:t>-ng is able to read the capture file we created and compare it to the wordlist of your choice. Kali Linux includes </a:t>
            </a:r>
            <a:r>
              <a:rPr lang="en-US" dirty="0" err="1"/>
              <a:t>rockyou.txt</a:t>
            </a:r>
            <a:r>
              <a:rPr lang="en-US" dirty="0"/>
              <a:t>, which contains about 14 million keys to try. </a:t>
            </a:r>
          </a:p>
        </p:txBody>
      </p:sp>
      <p:sp>
        <p:nvSpPr>
          <p:cNvPr id="4" name="Slide Number Placeholder 3"/>
          <p:cNvSpPr>
            <a:spLocks noGrp="1"/>
          </p:cNvSpPr>
          <p:nvPr>
            <p:ph type="sldNum" sz="quarter" idx="5"/>
          </p:nvPr>
        </p:nvSpPr>
        <p:spPr/>
        <p:txBody>
          <a:bodyPr/>
          <a:lstStyle/>
          <a:p>
            <a:fld id="{D13FFF1F-99FF-4F47-9A8B-AED198A14398}" type="slidenum">
              <a:rPr lang="en-US" smtClean="0"/>
              <a:t>11</a:t>
            </a:fld>
            <a:endParaRPr lang="en-US"/>
          </a:p>
        </p:txBody>
      </p:sp>
    </p:spTree>
    <p:extLst>
      <p:ext uri="{BB962C8B-B14F-4D97-AF65-F5344CB8AC3E}">
        <p14:creationId xmlns:p14="http://schemas.microsoft.com/office/powerpoint/2010/main" val="102834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running the command, it will run through the list and compare each line’s bit values to the EAPOL messages we saw in Wireshark. </a:t>
            </a:r>
          </a:p>
        </p:txBody>
      </p:sp>
      <p:sp>
        <p:nvSpPr>
          <p:cNvPr id="4" name="Slide Number Placeholder 3"/>
          <p:cNvSpPr>
            <a:spLocks noGrp="1"/>
          </p:cNvSpPr>
          <p:nvPr>
            <p:ph type="sldNum" sz="quarter" idx="5"/>
          </p:nvPr>
        </p:nvSpPr>
        <p:spPr/>
        <p:txBody>
          <a:bodyPr/>
          <a:lstStyle/>
          <a:p>
            <a:fld id="{D13FFF1F-99FF-4F47-9A8B-AED198A14398}" type="slidenum">
              <a:rPr lang="en-US" smtClean="0"/>
              <a:t>12</a:t>
            </a:fld>
            <a:endParaRPr lang="en-US"/>
          </a:p>
        </p:txBody>
      </p:sp>
    </p:spTree>
    <p:extLst>
      <p:ext uri="{BB962C8B-B14F-4D97-AF65-F5344CB8AC3E}">
        <p14:creationId xmlns:p14="http://schemas.microsoft.com/office/powerpoint/2010/main" val="1622278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Voila! We’ve found the network key in just over 1 minute, even if my roommate decided to make it a little tricky by capitalizing it. It’s also interesting to see that the process only got through 0.48% of the list, which implies this is a commonly used password. </a:t>
            </a:r>
          </a:p>
        </p:txBody>
      </p:sp>
      <p:sp>
        <p:nvSpPr>
          <p:cNvPr id="4" name="Slide Number Placeholder 3"/>
          <p:cNvSpPr>
            <a:spLocks noGrp="1"/>
          </p:cNvSpPr>
          <p:nvPr>
            <p:ph type="sldNum" sz="quarter" idx="5"/>
          </p:nvPr>
        </p:nvSpPr>
        <p:spPr/>
        <p:txBody>
          <a:bodyPr/>
          <a:lstStyle/>
          <a:p>
            <a:fld id="{D13FFF1F-99FF-4F47-9A8B-AED198A14398}" type="slidenum">
              <a:rPr lang="en-US" smtClean="0"/>
              <a:t>13</a:t>
            </a:fld>
            <a:endParaRPr lang="en-US"/>
          </a:p>
        </p:txBody>
      </p:sp>
    </p:spTree>
    <p:extLst>
      <p:ext uri="{BB962C8B-B14F-4D97-AF65-F5344CB8AC3E}">
        <p14:creationId xmlns:p14="http://schemas.microsoft.com/office/powerpoint/2010/main" val="1621494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I did run into some issues with this demonstration.</a:t>
            </a:r>
          </a:p>
          <a:p>
            <a:r>
              <a:rPr lang="en-US" dirty="0"/>
              <a:t>First, I had trouble finding the right driver for my wireless adapter, which was solved by multiple google searches. </a:t>
            </a:r>
          </a:p>
          <a:p>
            <a:endParaRPr lang="en-US" dirty="0"/>
          </a:p>
          <a:p>
            <a:r>
              <a:rPr lang="en-US" dirty="0"/>
              <a:t>As mentioned earlier, the process missed one of the packets required for the 4-way handshake. This didn’t cause issues with the crack, but it is important to note.</a:t>
            </a:r>
          </a:p>
          <a:p>
            <a:endParaRPr lang="en-US" dirty="0"/>
          </a:p>
          <a:p>
            <a:r>
              <a:rPr lang="en-US" dirty="0"/>
              <a:t>Also, I found it difficult to find the </a:t>
            </a:r>
            <a:r>
              <a:rPr lang="en-US" dirty="0" err="1"/>
              <a:t>rockyou.txt</a:t>
            </a:r>
            <a:r>
              <a:rPr lang="en-US" dirty="0"/>
              <a:t> file in the Kali filesystem. I knew it was there somewhere but didn’t know where to look, so I downloaded the current list from the internet</a:t>
            </a:r>
            <a:r>
              <a:rPr lang="en-US"/>
              <a:t>. </a:t>
            </a:r>
          </a:p>
          <a:p>
            <a:endParaRPr lang="en-US" dirty="0"/>
          </a:p>
          <a:p>
            <a:r>
              <a:rPr lang="en-US" dirty="0"/>
              <a:t>Finally, I did not properly set up the root account, so all of these commands required </a:t>
            </a:r>
            <a:r>
              <a:rPr lang="en-US" dirty="0" err="1"/>
              <a:t>sudo</a:t>
            </a:r>
            <a:r>
              <a:rPr lang="en-US" dirty="0"/>
              <a:t> to run properly. If you run all these commands as root, this shouldn’t be a problem for you. </a:t>
            </a:r>
          </a:p>
        </p:txBody>
      </p:sp>
      <p:sp>
        <p:nvSpPr>
          <p:cNvPr id="4" name="Slide Number Placeholder 3"/>
          <p:cNvSpPr>
            <a:spLocks noGrp="1"/>
          </p:cNvSpPr>
          <p:nvPr>
            <p:ph type="sldNum" sz="quarter" idx="5"/>
          </p:nvPr>
        </p:nvSpPr>
        <p:spPr/>
        <p:txBody>
          <a:bodyPr/>
          <a:lstStyle/>
          <a:p>
            <a:fld id="{D13FFF1F-99FF-4F47-9A8B-AED198A14398}" type="slidenum">
              <a:rPr lang="en-US" smtClean="0"/>
              <a:t>14</a:t>
            </a:fld>
            <a:endParaRPr lang="en-US"/>
          </a:p>
        </p:txBody>
      </p:sp>
    </p:spTree>
    <p:extLst>
      <p:ext uri="{BB962C8B-B14F-4D97-AF65-F5344CB8AC3E}">
        <p14:creationId xmlns:p14="http://schemas.microsoft.com/office/powerpoint/2010/main" val="1571240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demonstration, I am not going to exploit this network. I only wanted to show how an attacker can easily find the password to an insecure network. However, it’s important to discuss how much further we could take this attack if we had malicious intention. Probably the most important target is that we could easily control IoT devices that are responsible for key aspects of the target’s home. We could implement a ransomware attack that prevents the victim from making coffee, using AC or Heating, or even turning on lights without paying up. Similarly, we could access private files on network drives and then exfiltrate that data for financial gain. Streaming devices such as an Apple TV or a Chromecast allow us to display something on any connected screen in the house. Through better security practices, such as more secure passwords, along with improved security education, we can work to protect ours and our loved ones’ assets. Since we live in an age where our whole lives are run through the internet, it’s important to keep these practices in mind. </a:t>
            </a:r>
          </a:p>
        </p:txBody>
      </p:sp>
      <p:sp>
        <p:nvSpPr>
          <p:cNvPr id="4" name="Slide Number Placeholder 3"/>
          <p:cNvSpPr>
            <a:spLocks noGrp="1"/>
          </p:cNvSpPr>
          <p:nvPr>
            <p:ph type="sldNum" sz="quarter" idx="5"/>
          </p:nvPr>
        </p:nvSpPr>
        <p:spPr/>
        <p:txBody>
          <a:bodyPr/>
          <a:lstStyle/>
          <a:p>
            <a:fld id="{D13FFF1F-99FF-4F47-9A8B-AED198A14398}" type="slidenum">
              <a:rPr lang="en-US" smtClean="0"/>
              <a:t>15</a:t>
            </a:fld>
            <a:endParaRPr lang="en-US"/>
          </a:p>
        </p:txBody>
      </p:sp>
    </p:spTree>
    <p:extLst>
      <p:ext uri="{BB962C8B-B14F-4D97-AF65-F5344CB8AC3E}">
        <p14:creationId xmlns:p14="http://schemas.microsoft.com/office/powerpoint/2010/main" val="267622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FFF1F-99FF-4F47-9A8B-AED198A14398}" type="slidenum">
              <a:rPr lang="en-US" smtClean="0"/>
              <a:t>2</a:t>
            </a:fld>
            <a:endParaRPr lang="en-US"/>
          </a:p>
        </p:txBody>
      </p:sp>
    </p:spTree>
    <p:extLst>
      <p:ext uri="{BB962C8B-B14F-4D97-AF65-F5344CB8AC3E}">
        <p14:creationId xmlns:p14="http://schemas.microsoft.com/office/powerpoint/2010/main" val="34290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I’ll explain what methods I used to crack this network key.</a:t>
            </a:r>
          </a:p>
          <a:p>
            <a:endParaRPr lang="en-US" dirty="0"/>
          </a:p>
          <a:p>
            <a:r>
              <a:rPr lang="en-US" dirty="0"/>
              <a:t>The main method of attack is through a dictionary attack, which entails trying a long list of passwords until the correct one is found. Listed here are the steps for accomplishing this task: </a:t>
            </a:r>
          </a:p>
          <a:p>
            <a:endParaRPr lang="en-US" dirty="0"/>
          </a:p>
          <a:p>
            <a:r>
              <a:rPr lang="en-US" dirty="0"/>
              <a:t>First: We need to check around for nearby SSIDs. If you don’t have a specific target in mind, this can be helpful to see possible targets in the area. Though, I would advise against attacking a real network in the wild because unauthorized cracking is illegal and could land you in prison or ordered to pay a fine.</a:t>
            </a:r>
          </a:p>
          <a:p>
            <a:endParaRPr lang="en-US" dirty="0"/>
          </a:p>
          <a:p>
            <a:r>
              <a:rPr lang="en-US" dirty="0"/>
              <a:t>The second step goes along with the first step. If you know information about the target network, you can refine your search by putting it into the command.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As you’ll see in the demonstration, I was able narrow my search using only the SSID and band as a starting point. Then I ran another search using the information I found in the first to narrow it down even further.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you find the the target network, you must capture a 4-way handshake. This can be done by waiting for a device to connect, which can take hours or even days, or you can send a packet to force all clients to reauthenticate.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We'll use cracking tools to compare the bits of the EAPOL packets  (aka the handshake packets) to the wordlist. For this, I will be using </a:t>
            </a:r>
            <a:r>
              <a:rPr lang="en-US" dirty="0" err="1"/>
              <a:t>Aircrack</a:t>
            </a:r>
            <a:r>
              <a:rPr lang="en-US" dirty="0"/>
              <a:t>-ng and the </a:t>
            </a:r>
            <a:r>
              <a:rPr lang="en-US" dirty="0" err="1"/>
              <a:t>rockyou.txt</a:t>
            </a:r>
            <a:r>
              <a:rPr lang="en-US" dirty="0"/>
              <a:t> wordlist. </a:t>
            </a:r>
          </a:p>
          <a:p>
            <a:endParaRPr lang="en-US" dirty="0"/>
          </a:p>
          <a:p>
            <a:r>
              <a:rPr lang="en-US" dirty="0"/>
              <a:t>This may seem like an obsolete attack because most people know to use a secure password, but you might be surprised at how effective this can be. According to </a:t>
            </a:r>
            <a:r>
              <a:rPr lang="en-US" dirty="0" err="1"/>
              <a:t>NordPass</a:t>
            </a:r>
            <a:r>
              <a:rPr lang="en-US" dirty="0"/>
              <a:t>, “123456” is the most commonly used password with over 100 million uses. That’s a third of the entire US population. Clearly, password attacks aren’t going away any faster than the use of insecure passwords. </a:t>
            </a:r>
          </a:p>
        </p:txBody>
      </p:sp>
      <p:sp>
        <p:nvSpPr>
          <p:cNvPr id="4" name="Slide Number Placeholder 3"/>
          <p:cNvSpPr>
            <a:spLocks noGrp="1"/>
          </p:cNvSpPr>
          <p:nvPr>
            <p:ph type="sldNum" sz="quarter" idx="5"/>
          </p:nvPr>
        </p:nvSpPr>
        <p:spPr/>
        <p:txBody>
          <a:bodyPr/>
          <a:lstStyle/>
          <a:p>
            <a:fld id="{D13FFF1F-99FF-4F47-9A8B-AED198A14398}" type="slidenum">
              <a:rPr lang="en-US" smtClean="0"/>
              <a:t>3</a:t>
            </a:fld>
            <a:endParaRPr lang="en-US"/>
          </a:p>
        </p:txBody>
      </p:sp>
    </p:spTree>
    <p:extLst>
      <p:ext uri="{BB962C8B-B14F-4D97-AF65-F5344CB8AC3E}">
        <p14:creationId xmlns:p14="http://schemas.microsoft.com/office/powerpoint/2010/main" val="100123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set up the lab, I used a 2021 MacBook Pro with 16 GB of RAM and an Apple Silicon M1 Pro. In case you’re unfamiliar, this line of processors runs on ARM architecture, not x86-64 like the Intel based Macs do. This means I need to run the ARM64 version of Kali Linux through Parallels 17, a virtualization program that works in a similar way to VMWare. For the network interface, the onboard Wi-Fi card does not have the capabilities required for this type of attack, so I had to purchase a long-range adapter with monitor mode. The one I decided on was the Alfa Networks Dual Band AC1200. This adapter runs about $60 on Amazon, which may seem like a lot, but an adapter like this will would be a good long-term investment if you decide to do any sort of Wi-Fi analysis or cracking. This is one of the cheaper options for these kind of cards, and it serves its purpose well. If you’d like to choose a different adapter, make sure the one you pick has monitor mode and packet injection capabilities. Dual band would also be useful so your adapter can handle both 2.4gHz and 5gHz Wi-Fi bands.</a:t>
            </a:r>
          </a:p>
        </p:txBody>
      </p:sp>
      <p:sp>
        <p:nvSpPr>
          <p:cNvPr id="4" name="Slide Number Placeholder 3"/>
          <p:cNvSpPr>
            <a:spLocks noGrp="1"/>
          </p:cNvSpPr>
          <p:nvPr>
            <p:ph type="sldNum" sz="quarter" idx="5"/>
          </p:nvPr>
        </p:nvSpPr>
        <p:spPr/>
        <p:txBody>
          <a:bodyPr/>
          <a:lstStyle/>
          <a:p>
            <a:fld id="{D13FFF1F-99FF-4F47-9A8B-AED198A14398}" type="slidenum">
              <a:rPr lang="en-US" smtClean="0"/>
              <a:t>4</a:t>
            </a:fld>
            <a:endParaRPr lang="en-US"/>
          </a:p>
        </p:txBody>
      </p:sp>
    </p:spTree>
    <p:extLst>
      <p:ext uri="{BB962C8B-B14F-4D97-AF65-F5344CB8AC3E}">
        <p14:creationId xmlns:p14="http://schemas.microsoft.com/office/powerpoint/2010/main" val="437642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Wi-Fi network I attacked was created by configuring a guest network on my home Router running under the 5gHz band. I called this network BRKM3P1S and asked my roommate to create a password without telling me what it is. I wanted as little information as possible to prove how easy it can be for attackers to break into a network. The only information I knew about the network prior to the crack is what’s listed on this slide. All I truly needed to know, however, was the SSID. </a:t>
            </a:r>
          </a:p>
        </p:txBody>
      </p:sp>
      <p:sp>
        <p:nvSpPr>
          <p:cNvPr id="4" name="Slide Number Placeholder 3"/>
          <p:cNvSpPr>
            <a:spLocks noGrp="1"/>
          </p:cNvSpPr>
          <p:nvPr>
            <p:ph type="sldNum" sz="quarter" idx="5"/>
          </p:nvPr>
        </p:nvSpPr>
        <p:spPr/>
        <p:txBody>
          <a:bodyPr/>
          <a:lstStyle/>
          <a:p>
            <a:fld id="{D13FFF1F-99FF-4F47-9A8B-AED198A14398}" type="slidenum">
              <a:rPr lang="en-US" smtClean="0"/>
              <a:t>5</a:t>
            </a:fld>
            <a:endParaRPr lang="en-US"/>
          </a:p>
        </p:txBody>
      </p:sp>
    </p:spTree>
    <p:extLst>
      <p:ext uri="{BB962C8B-B14F-4D97-AF65-F5344CB8AC3E}">
        <p14:creationId xmlns:p14="http://schemas.microsoft.com/office/powerpoint/2010/main" val="689163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 will not be using the host’s native OS for any of my network cracking, I configured the adapter to always connect to the VM in Parallels and never the host machine. In my case, I had to manually install the drivers using the commands shown here. Depending on your lab setup, your installation process may be a little different, so conduct some of your own research to find a solution that works for you. Once you’ve set up the adapter, it would be a good idea to list the interfaces to verify the installation was successful. </a:t>
            </a:r>
          </a:p>
        </p:txBody>
      </p:sp>
      <p:sp>
        <p:nvSpPr>
          <p:cNvPr id="4" name="Slide Number Placeholder 3"/>
          <p:cNvSpPr>
            <a:spLocks noGrp="1"/>
          </p:cNvSpPr>
          <p:nvPr>
            <p:ph type="sldNum" sz="quarter" idx="5"/>
          </p:nvPr>
        </p:nvSpPr>
        <p:spPr/>
        <p:txBody>
          <a:bodyPr/>
          <a:lstStyle/>
          <a:p>
            <a:fld id="{D13FFF1F-99FF-4F47-9A8B-AED198A14398}" type="slidenum">
              <a:rPr lang="en-US" smtClean="0"/>
              <a:t>6</a:t>
            </a:fld>
            <a:endParaRPr lang="en-US"/>
          </a:p>
        </p:txBody>
      </p:sp>
    </p:spTree>
    <p:extLst>
      <p:ext uri="{BB962C8B-B14F-4D97-AF65-F5344CB8AC3E}">
        <p14:creationId xmlns:p14="http://schemas.microsoft.com/office/powerpoint/2010/main" val="4144960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perform this attack, the adapter needs to be put into monitor mode using the </a:t>
            </a:r>
            <a:r>
              <a:rPr lang="en-US" dirty="0" err="1"/>
              <a:t>airmon</a:t>
            </a:r>
            <a:r>
              <a:rPr lang="en-US" dirty="0"/>
              <a:t>-ng command shown here. Monitor mode allows the adapter to scan for any Wi-Fi signals in the area. If not signed in as root, this will require </a:t>
            </a:r>
            <a:r>
              <a:rPr lang="en-US" dirty="0" err="1"/>
              <a:t>sudo</a:t>
            </a:r>
            <a:r>
              <a:rPr lang="en-US" dirty="0"/>
              <a:t> privileges. You may receive an error telling you that certain services could cause issues. Feel free to kill these processes prior to starting monitor mode if you wish. </a:t>
            </a:r>
          </a:p>
        </p:txBody>
      </p:sp>
      <p:sp>
        <p:nvSpPr>
          <p:cNvPr id="4" name="Slide Number Placeholder 3"/>
          <p:cNvSpPr>
            <a:spLocks noGrp="1"/>
          </p:cNvSpPr>
          <p:nvPr>
            <p:ph type="sldNum" sz="quarter" idx="5"/>
          </p:nvPr>
        </p:nvSpPr>
        <p:spPr/>
        <p:txBody>
          <a:bodyPr/>
          <a:lstStyle/>
          <a:p>
            <a:fld id="{D13FFF1F-99FF-4F47-9A8B-AED198A14398}" type="slidenum">
              <a:rPr lang="en-US" smtClean="0"/>
              <a:t>7</a:t>
            </a:fld>
            <a:endParaRPr lang="en-US"/>
          </a:p>
        </p:txBody>
      </p:sp>
    </p:spTree>
    <p:extLst>
      <p:ext uri="{BB962C8B-B14F-4D97-AF65-F5344CB8AC3E}">
        <p14:creationId xmlns:p14="http://schemas.microsoft.com/office/powerpoint/2010/main" val="171566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the lab setup is complete, I can begin the discovery phase of the attack. Using the </a:t>
            </a:r>
            <a:r>
              <a:rPr lang="en-US" dirty="0" err="1"/>
              <a:t>airodump</a:t>
            </a:r>
            <a:r>
              <a:rPr lang="en-US" dirty="0"/>
              <a:t>-ng command, I input both the ESSID and band to target the network. Alternatively, you could just type “</a:t>
            </a:r>
            <a:r>
              <a:rPr lang="en-US" dirty="0" err="1"/>
              <a:t>airodump</a:t>
            </a:r>
            <a:r>
              <a:rPr lang="en-US" dirty="0"/>
              <a:t>-ng wlan0” and look at all of the SSIDs in the area. This will also tell you what channel the network’s running on, as well as the BSSID (MAC Address) of the router. These pieces of info will be useful later, so be sure to take note of these and store them somewhere you can access. Once you have this information, terminate this process.</a:t>
            </a:r>
          </a:p>
        </p:txBody>
      </p:sp>
      <p:sp>
        <p:nvSpPr>
          <p:cNvPr id="4" name="Slide Number Placeholder 3"/>
          <p:cNvSpPr>
            <a:spLocks noGrp="1"/>
          </p:cNvSpPr>
          <p:nvPr>
            <p:ph type="sldNum" sz="quarter" idx="5"/>
          </p:nvPr>
        </p:nvSpPr>
        <p:spPr/>
        <p:txBody>
          <a:bodyPr/>
          <a:lstStyle/>
          <a:p>
            <a:fld id="{D13FFF1F-99FF-4F47-9A8B-AED198A14398}" type="slidenum">
              <a:rPr lang="en-US" smtClean="0"/>
              <a:t>8</a:t>
            </a:fld>
            <a:endParaRPr lang="en-US"/>
          </a:p>
        </p:txBody>
      </p:sp>
    </p:spTree>
    <p:extLst>
      <p:ext uri="{BB962C8B-B14F-4D97-AF65-F5344CB8AC3E}">
        <p14:creationId xmlns:p14="http://schemas.microsoft.com/office/powerpoint/2010/main" val="3279419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now know the channel and the BSSID, we can run the command again with a more specific scope as well as output the capture to a folder I created on the Desktop. Leave this process running and we can move onto the next step, which is to capture the four-way handshake used for authentication.</a:t>
            </a:r>
          </a:p>
        </p:txBody>
      </p:sp>
      <p:sp>
        <p:nvSpPr>
          <p:cNvPr id="4" name="Slide Number Placeholder 3"/>
          <p:cNvSpPr>
            <a:spLocks noGrp="1"/>
          </p:cNvSpPr>
          <p:nvPr>
            <p:ph type="sldNum" sz="quarter" idx="5"/>
          </p:nvPr>
        </p:nvSpPr>
        <p:spPr/>
        <p:txBody>
          <a:bodyPr/>
          <a:lstStyle/>
          <a:p>
            <a:fld id="{D13FFF1F-99FF-4F47-9A8B-AED198A14398}" type="slidenum">
              <a:rPr lang="en-US" smtClean="0"/>
              <a:t>9</a:t>
            </a:fld>
            <a:endParaRPr lang="en-US"/>
          </a:p>
        </p:txBody>
      </p:sp>
    </p:spTree>
    <p:extLst>
      <p:ext uri="{BB962C8B-B14F-4D97-AF65-F5344CB8AC3E}">
        <p14:creationId xmlns:p14="http://schemas.microsoft.com/office/powerpoint/2010/main" val="229666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11/30/21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550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11/30/21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97720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11/30/21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21388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795805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11/30/21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11287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68784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11/30/21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43308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11/30/21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0127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11/30/21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115885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11/30/21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84630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11/30/21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980691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11/30/21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47855629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Padlock on computer motherboard">
            <a:extLst>
              <a:ext uri="{FF2B5EF4-FFF2-40B4-BE49-F238E27FC236}">
                <a16:creationId xmlns:a16="http://schemas.microsoft.com/office/drawing/2014/main" id="{E1FA94A2-A790-4B8A-9FDF-2A7351B930EA}"/>
              </a:ext>
            </a:extLst>
          </p:cNvPr>
          <p:cNvPicPr>
            <a:picLocks noChangeAspect="1"/>
          </p:cNvPicPr>
          <p:nvPr/>
        </p:nvPicPr>
        <p:blipFill rotWithShape="1">
          <a:blip r:embed="rId3"/>
          <a:srcRect b="1573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AA6882-C129-7844-913D-99FC0E375327}"/>
              </a:ext>
            </a:extLst>
          </p:cNvPr>
          <p:cNvSpPr>
            <a:spLocks noGrp="1"/>
          </p:cNvSpPr>
          <p:nvPr>
            <p:ph type="ctrTitle"/>
          </p:nvPr>
        </p:nvSpPr>
        <p:spPr>
          <a:xfrm>
            <a:off x="404553" y="3091928"/>
            <a:ext cx="9078562" cy="2387600"/>
          </a:xfrm>
        </p:spPr>
        <p:txBody>
          <a:bodyPr>
            <a:normAutofit fontScale="90000"/>
          </a:bodyPr>
          <a:lstStyle/>
          <a:p>
            <a:r>
              <a:rPr lang="en-US" sz="6100" dirty="0"/>
              <a:t>Cracking WPA2 Wi-Fi Key with Dictionary Attack</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63BEC39-30B3-414D-922E-15EC0E948D80}"/>
              </a:ext>
            </a:extLst>
          </p:cNvPr>
          <p:cNvSpPr>
            <a:spLocks noGrp="1"/>
          </p:cNvSpPr>
          <p:nvPr>
            <p:ph type="subTitle" idx="1"/>
          </p:nvPr>
        </p:nvSpPr>
        <p:spPr>
          <a:xfrm>
            <a:off x="404553" y="5624945"/>
            <a:ext cx="9078562" cy="592975"/>
          </a:xfrm>
        </p:spPr>
        <p:txBody>
          <a:bodyPr anchor="ctr">
            <a:normAutofit/>
          </a:bodyPr>
          <a:lstStyle/>
          <a:p>
            <a:r>
              <a:rPr lang="en-US" dirty="0"/>
              <a:t>Jesse Russell</a:t>
            </a:r>
          </a:p>
        </p:txBody>
      </p:sp>
    </p:spTree>
    <p:extLst>
      <p:ext uri="{BB962C8B-B14F-4D97-AF65-F5344CB8AC3E}">
        <p14:creationId xmlns:p14="http://schemas.microsoft.com/office/powerpoint/2010/main" val="36630079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A28A2-10BB-A24A-AC4E-99BCEFAD5CF5}"/>
              </a:ext>
            </a:extLst>
          </p:cNvPr>
          <p:cNvSpPr>
            <a:spLocks noGrp="1"/>
          </p:cNvSpPr>
          <p:nvPr>
            <p:ph type="title"/>
          </p:nvPr>
        </p:nvSpPr>
        <p:spPr/>
        <p:txBody>
          <a:bodyPr/>
          <a:lstStyle/>
          <a:p>
            <a:r>
              <a:rPr lang="en-US" dirty="0"/>
              <a:t>Discovery</a:t>
            </a:r>
          </a:p>
        </p:txBody>
      </p:sp>
      <p:grpSp>
        <p:nvGrpSpPr>
          <p:cNvPr id="20" name="Group 19">
            <a:extLst>
              <a:ext uri="{FF2B5EF4-FFF2-40B4-BE49-F238E27FC236}">
                <a16:creationId xmlns:a16="http://schemas.microsoft.com/office/drawing/2014/main" id="{68931692-8712-EA41-91FF-F47D0F684D13}"/>
              </a:ext>
            </a:extLst>
          </p:cNvPr>
          <p:cNvGrpSpPr/>
          <p:nvPr/>
        </p:nvGrpSpPr>
        <p:grpSpPr>
          <a:xfrm>
            <a:off x="2787691" y="2069831"/>
            <a:ext cx="6823881" cy="2100997"/>
            <a:chOff x="908304" y="3429000"/>
            <a:chExt cx="9080500" cy="3073400"/>
          </a:xfrm>
        </p:grpSpPr>
        <p:pic>
          <p:nvPicPr>
            <p:cNvPr id="5" name="Picture 4" descr="A screenshot of a computer screen&#10;&#10;Description automatically generated with medium confidence">
              <a:extLst>
                <a:ext uri="{FF2B5EF4-FFF2-40B4-BE49-F238E27FC236}">
                  <a16:creationId xmlns:a16="http://schemas.microsoft.com/office/drawing/2014/main" id="{91EFE64A-EA18-DB44-A889-502E98AC13F7}"/>
                </a:ext>
              </a:extLst>
            </p:cNvPr>
            <p:cNvPicPr>
              <a:picLocks noChangeAspect="1"/>
            </p:cNvPicPr>
            <p:nvPr/>
          </p:nvPicPr>
          <p:blipFill>
            <a:blip r:embed="rId3"/>
            <a:stretch>
              <a:fillRect/>
            </a:stretch>
          </p:blipFill>
          <p:spPr>
            <a:xfrm>
              <a:off x="908304" y="3429000"/>
              <a:ext cx="9080500" cy="3073400"/>
            </a:xfrm>
            <a:prstGeom prst="rect">
              <a:avLst/>
            </a:prstGeom>
          </p:spPr>
        </p:pic>
        <p:sp>
          <p:nvSpPr>
            <p:cNvPr id="10" name="Conector reto 9">
              <a:extLst>
                <a:ext uri="{FF2B5EF4-FFF2-40B4-BE49-F238E27FC236}">
                  <a16:creationId xmlns:a16="http://schemas.microsoft.com/office/drawing/2014/main" id="{091E6DB1-A63B-480D-9D70-551DED69F31A}"/>
                </a:ext>
              </a:extLst>
            </p:cNvPr>
            <p:cNvSpPr/>
            <p:nvPr/>
          </p:nvSpPr>
          <p:spPr>
            <a:xfrm>
              <a:off x="6019200" y="4326300"/>
              <a:ext cx="3291840" cy="0"/>
            </a:xfrm>
            <a:prstGeom prst="line">
              <a:avLst/>
            </a:prstGeom>
            <a:solidFill>
              <a:srgbClr val="FFFC00">
                <a:alpha val="5000"/>
              </a:srgbClr>
            </a:solidFill>
            <a:ln w="180975">
              <a:solidFill>
                <a:srgbClr val="FFFC00">
                  <a:alpha val="30257"/>
                </a:srgbClr>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FFFC00"/>
                </a:solidFill>
              </a:endParaRPr>
            </a:p>
          </p:txBody>
        </p:sp>
      </p:grpSp>
      <p:pic>
        <p:nvPicPr>
          <p:cNvPr id="22" name="Picture 21" descr="Graphical user interface, application&#10;&#10;Description automatically generated">
            <a:extLst>
              <a:ext uri="{FF2B5EF4-FFF2-40B4-BE49-F238E27FC236}">
                <a16:creationId xmlns:a16="http://schemas.microsoft.com/office/drawing/2014/main" id="{6AEC0E71-BC84-5447-BCA6-B1EA493241C7}"/>
              </a:ext>
            </a:extLst>
          </p:cNvPr>
          <p:cNvPicPr>
            <a:picLocks noChangeAspect="1"/>
          </p:cNvPicPr>
          <p:nvPr/>
        </p:nvPicPr>
        <p:blipFill>
          <a:blip r:embed="rId4"/>
          <a:stretch>
            <a:fillRect/>
          </a:stretch>
        </p:blipFill>
        <p:spPr>
          <a:xfrm>
            <a:off x="1348231" y="4163060"/>
            <a:ext cx="9702800" cy="2146300"/>
          </a:xfrm>
          <a:prstGeom prst="rect">
            <a:avLst/>
          </a:prstGeom>
        </p:spPr>
      </p:pic>
    </p:spTree>
    <p:extLst>
      <p:ext uri="{BB962C8B-B14F-4D97-AF65-F5344CB8AC3E}">
        <p14:creationId xmlns:p14="http://schemas.microsoft.com/office/powerpoint/2010/main" val="25603192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813F21-6AE6-E644-95DE-211CDA544CA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dirty="0"/>
              <a:t>Cracking the Key</a:t>
            </a:r>
          </a:p>
        </p:txBody>
      </p:sp>
      <p:sp>
        <p:nvSpPr>
          <p:cNvPr id="42" name="Rectangle: Rounded Corners 4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id="{B6D69121-019C-2642-91FE-6602E848132F}"/>
              </a:ext>
            </a:extLst>
          </p:cNvPr>
          <p:cNvSpPr>
            <a:spLocks noGrp="1"/>
          </p:cNvSpPr>
          <p:nvPr>
            <p:ph idx="1"/>
          </p:nvPr>
        </p:nvSpPr>
        <p:spPr>
          <a:xfrm>
            <a:off x="2615738" y="1263807"/>
            <a:ext cx="6960524" cy="598516"/>
          </a:xfrm>
        </p:spPr>
        <p:txBody>
          <a:bodyPr vert="horz" lIns="91440" tIns="45720" rIns="91440" bIns="45720" rtlCol="0" anchor="ctr">
            <a:normAutofit fontScale="85000" lnSpcReduction="20000"/>
          </a:bodyPr>
          <a:lstStyle/>
          <a:p>
            <a:pPr marL="0" indent="0" algn="ctr">
              <a:buNone/>
            </a:pPr>
            <a:r>
              <a:rPr lang="en-US" sz="2000" dirty="0" err="1">
                <a:solidFill>
                  <a:schemeClr val="bg1"/>
                </a:solidFill>
              </a:rPr>
              <a:t>sudo</a:t>
            </a:r>
            <a:r>
              <a:rPr lang="en-US" sz="2000" dirty="0">
                <a:solidFill>
                  <a:schemeClr val="bg1"/>
                </a:solidFill>
              </a:rPr>
              <a:t> </a:t>
            </a:r>
            <a:r>
              <a:rPr lang="en-US" sz="2000" dirty="0" err="1">
                <a:solidFill>
                  <a:schemeClr val="bg1"/>
                </a:solidFill>
              </a:rPr>
              <a:t>aircrack</a:t>
            </a:r>
            <a:r>
              <a:rPr lang="en-US" sz="2000" dirty="0">
                <a:solidFill>
                  <a:schemeClr val="bg1"/>
                </a:solidFill>
              </a:rPr>
              <a:t>-ng "/home/parallels/Desktop/WPA Crack at Home/capture-02.cap” -w ‘/home/parallels/Downloads/</a:t>
            </a:r>
            <a:r>
              <a:rPr lang="en-US" sz="2000" dirty="0" err="1">
                <a:solidFill>
                  <a:schemeClr val="bg1"/>
                </a:solidFill>
              </a:rPr>
              <a:t>rockyou.txt</a:t>
            </a:r>
            <a:r>
              <a:rPr lang="en-US" sz="2000" dirty="0">
                <a:solidFill>
                  <a:schemeClr val="bg1"/>
                </a:solidFill>
              </a:rPr>
              <a:t>'</a:t>
            </a:r>
          </a:p>
        </p:txBody>
      </p:sp>
      <p:pic>
        <p:nvPicPr>
          <p:cNvPr id="5" name="Picture 4" descr="Graphical user interface, text&#10;&#10;Description automatically generated">
            <a:extLst>
              <a:ext uri="{FF2B5EF4-FFF2-40B4-BE49-F238E27FC236}">
                <a16:creationId xmlns:a16="http://schemas.microsoft.com/office/drawing/2014/main" id="{6E5DA580-8D00-1843-9905-BE4C3DCC87E6}"/>
              </a:ext>
            </a:extLst>
          </p:cNvPr>
          <p:cNvPicPr>
            <a:picLocks noChangeAspect="1"/>
          </p:cNvPicPr>
          <p:nvPr/>
        </p:nvPicPr>
        <p:blipFill>
          <a:blip r:embed="rId3"/>
          <a:stretch>
            <a:fillRect/>
          </a:stretch>
        </p:blipFill>
        <p:spPr>
          <a:xfrm>
            <a:off x="833998" y="2232771"/>
            <a:ext cx="10524003" cy="3999546"/>
          </a:xfrm>
          <a:prstGeom prst="rect">
            <a:avLst/>
          </a:prstGeom>
        </p:spPr>
      </p:pic>
    </p:spTree>
    <p:extLst>
      <p:ext uri="{BB962C8B-B14F-4D97-AF65-F5344CB8AC3E}">
        <p14:creationId xmlns:p14="http://schemas.microsoft.com/office/powerpoint/2010/main" val="39917867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A72F-A8B8-F84D-B129-2A5FDB0B3DB6}"/>
              </a:ext>
            </a:extLst>
          </p:cNvPr>
          <p:cNvSpPr>
            <a:spLocks noGrp="1"/>
          </p:cNvSpPr>
          <p:nvPr>
            <p:ph type="title"/>
          </p:nvPr>
        </p:nvSpPr>
        <p:spPr/>
        <p:txBody>
          <a:bodyPr/>
          <a:lstStyle/>
          <a:p>
            <a:r>
              <a:rPr lang="en-US" dirty="0"/>
              <a:t>Cracking the Key</a:t>
            </a:r>
          </a:p>
        </p:txBody>
      </p:sp>
      <p:pic>
        <p:nvPicPr>
          <p:cNvPr id="5" name="Content Placeholder 4" descr="A picture containing calendar&#10;&#10;Description automatically generated">
            <a:extLst>
              <a:ext uri="{FF2B5EF4-FFF2-40B4-BE49-F238E27FC236}">
                <a16:creationId xmlns:a16="http://schemas.microsoft.com/office/drawing/2014/main" id="{67D12748-D663-C545-A13A-F8CA59FBD2A7}"/>
              </a:ext>
            </a:extLst>
          </p:cNvPr>
          <p:cNvPicPr>
            <a:picLocks noGrp="1" noChangeAspect="1"/>
          </p:cNvPicPr>
          <p:nvPr>
            <p:ph idx="1"/>
          </p:nvPr>
        </p:nvPicPr>
        <p:blipFill>
          <a:blip r:embed="rId3"/>
          <a:stretch>
            <a:fillRect/>
          </a:stretch>
        </p:blipFill>
        <p:spPr>
          <a:xfrm>
            <a:off x="2652098" y="2178519"/>
            <a:ext cx="6276903" cy="3694112"/>
          </a:xfrm>
        </p:spPr>
      </p:pic>
    </p:spTree>
    <p:extLst>
      <p:ext uri="{BB962C8B-B14F-4D97-AF65-F5344CB8AC3E}">
        <p14:creationId xmlns:p14="http://schemas.microsoft.com/office/powerpoint/2010/main" val="7884653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A72F-A8B8-F84D-B129-2A5FDB0B3DB6}"/>
              </a:ext>
            </a:extLst>
          </p:cNvPr>
          <p:cNvSpPr>
            <a:spLocks noGrp="1"/>
          </p:cNvSpPr>
          <p:nvPr>
            <p:ph type="title"/>
          </p:nvPr>
        </p:nvSpPr>
        <p:spPr/>
        <p:txBody>
          <a:bodyPr/>
          <a:lstStyle/>
          <a:p>
            <a:r>
              <a:rPr lang="en-US" dirty="0"/>
              <a:t>Cracking the Key</a:t>
            </a:r>
          </a:p>
        </p:txBody>
      </p:sp>
      <p:pic>
        <p:nvPicPr>
          <p:cNvPr id="7" name="Content Placeholder 6" descr="A picture containing calendar&#10;&#10;Description automatically generated">
            <a:extLst>
              <a:ext uri="{FF2B5EF4-FFF2-40B4-BE49-F238E27FC236}">
                <a16:creationId xmlns:a16="http://schemas.microsoft.com/office/drawing/2014/main" id="{7FA47CB7-C87D-5E40-8DDA-85BFB96A6D0C}"/>
              </a:ext>
            </a:extLst>
          </p:cNvPr>
          <p:cNvPicPr>
            <a:picLocks noGrp="1" noChangeAspect="1"/>
          </p:cNvPicPr>
          <p:nvPr>
            <p:ph idx="1"/>
          </p:nvPr>
        </p:nvPicPr>
        <p:blipFill>
          <a:blip r:embed="rId3"/>
          <a:stretch>
            <a:fillRect/>
          </a:stretch>
        </p:blipFill>
        <p:spPr>
          <a:xfrm>
            <a:off x="2846766" y="2138875"/>
            <a:ext cx="5615050" cy="3694112"/>
          </a:xfrm>
        </p:spPr>
      </p:pic>
    </p:spTree>
    <p:extLst>
      <p:ext uri="{BB962C8B-B14F-4D97-AF65-F5344CB8AC3E}">
        <p14:creationId xmlns:p14="http://schemas.microsoft.com/office/powerpoint/2010/main" val="15529901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451CF4-DB26-3B41-BB67-CF64EECC4BCC}"/>
              </a:ext>
            </a:extLst>
          </p:cNvPr>
          <p:cNvSpPr>
            <a:spLocks noGrp="1"/>
          </p:cNvSpPr>
          <p:nvPr>
            <p:ph type="title"/>
          </p:nvPr>
        </p:nvSpPr>
        <p:spPr>
          <a:xfrm>
            <a:off x="5359510" y="978619"/>
            <a:ext cx="5991244" cy="1106424"/>
          </a:xfrm>
        </p:spPr>
        <p:txBody>
          <a:bodyPr>
            <a:normAutofit/>
          </a:bodyPr>
          <a:lstStyle/>
          <a:p>
            <a:r>
              <a:rPr lang="en-US" sz="3200"/>
              <a:t>Issues</a:t>
            </a:r>
          </a:p>
        </p:txBody>
      </p:sp>
      <p:pic>
        <p:nvPicPr>
          <p:cNvPr id="5" name="Graphic 4" descr="Warning with solid fill">
            <a:extLst>
              <a:ext uri="{FF2B5EF4-FFF2-40B4-BE49-F238E27FC236}">
                <a16:creationId xmlns:a16="http://schemas.microsoft.com/office/drawing/2014/main" id="{1C584E23-69C2-964F-BD81-ED3CE934A6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4528" y="1361884"/>
            <a:ext cx="4033647" cy="4033647"/>
          </a:xfrm>
          <a:prstGeom prst="rect">
            <a:avLst/>
          </a:prstGeom>
        </p:spPr>
      </p:pic>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0CDCF0-F1F8-434D-8342-62D6CB029555}"/>
              </a:ext>
            </a:extLst>
          </p:cNvPr>
          <p:cNvSpPr>
            <a:spLocks noGrp="1"/>
          </p:cNvSpPr>
          <p:nvPr>
            <p:ph idx="1"/>
          </p:nvPr>
        </p:nvSpPr>
        <p:spPr>
          <a:xfrm>
            <a:off x="5356861" y="2252870"/>
            <a:ext cx="5993892" cy="3560251"/>
          </a:xfrm>
        </p:spPr>
        <p:txBody>
          <a:bodyPr>
            <a:normAutofit/>
          </a:bodyPr>
          <a:lstStyle/>
          <a:p>
            <a:r>
              <a:rPr lang="en-US" sz="1800"/>
              <a:t>Driver for wireless adapter</a:t>
            </a:r>
          </a:p>
          <a:p>
            <a:r>
              <a:rPr lang="en-US" sz="1800"/>
              <a:t>Incomplete handshake</a:t>
            </a:r>
          </a:p>
          <a:p>
            <a:r>
              <a:rPr lang="en-US" sz="1800"/>
              <a:t>Missing rockyou.txt</a:t>
            </a:r>
          </a:p>
          <a:p>
            <a:r>
              <a:rPr lang="en-US" sz="1800"/>
              <a:t>Sudo</a:t>
            </a:r>
          </a:p>
          <a:p>
            <a:endParaRPr lang="en-US" sz="1800"/>
          </a:p>
        </p:txBody>
      </p:sp>
    </p:spTree>
    <p:extLst>
      <p:ext uri="{BB962C8B-B14F-4D97-AF65-F5344CB8AC3E}">
        <p14:creationId xmlns:p14="http://schemas.microsoft.com/office/powerpoint/2010/main" val="1348477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D26C2-1D73-9E4C-9D47-71339A549206}"/>
              </a:ext>
            </a:extLst>
          </p:cNvPr>
          <p:cNvSpPr>
            <a:spLocks noGrp="1"/>
          </p:cNvSpPr>
          <p:nvPr>
            <p:ph type="title"/>
          </p:nvPr>
        </p:nvSpPr>
        <p:spPr>
          <a:xfrm>
            <a:off x="411480" y="991443"/>
            <a:ext cx="4443154" cy="1087819"/>
          </a:xfrm>
        </p:spPr>
        <p:txBody>
          <a:bodyPr anchor="b">
            <a:normAutofit/>
          </a:bodyPr>
          <a:lstStyle/>
          <a:p>
            <a:r>
              <a:rPr lang="en-US" sz="3400" dirty="0"/>
              <a:t>We could take this further…</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04FD7CF-9521-454E-9E70-3DB0D3A55E86}"/>
              </a:ext>
            </a:extLst>
          </p:cNvPr>
          <p:cNvSpPr>
            <a:spLocks noGrp="1"/>
          </p:cNvSpPr>
          <p:nvPr>
            <p:ph idx="1"/>
          </p:nvPr>
        </p:nvSpPr>
        <p:spPr>
          <a:xfrm>
            <a:off x="411480" y="2684095"/>
            <a:ext cx="4443154" cy="3492868"/>
          </a:xfrm>
        </p:spPr>
        <p:txBody>
          <a:bodyPr>
            <a:normAutofit/>
          </a:bodyPr>
          <a:lstStyle/>
          <a:p>
            <a:r>
              <a:rPr lang="en-US" sz="1700"/>
              <a:t>IoT devices</a:t>
            </a:r>
          </a:p>
          <a:p>
            <a:r>
              <a:rPr lang="en-US" sz="1700"/>
              <a:t>NAS Drives</a:t>
            </a:r>
          </a:p>
          <a:p>
            <a:r>
              <a:rPr lang="en-US" sz="1700"/>
              <a:t>Streaming devices</a:t>
            </a:r>
          </a:p>
          <a:p>
            <a:r>
              <a:rPr lang="en-US" sz="1700"/>
              <a:t>Computing devices</a:t>
            </a:r>
          </a:p>
          <a:p>
            <a:r>
              <a:rPr lang="en-US" sz="1700"/>
              <a:t>Data exfiltration</a:t>
            </a:r>
          </a:p>
        </p:txBody>
      </p:sp>
      <p:pic>
        <p:nvPicPr>
          <p:cNvPr id="5" name="Graphic 4" descr="Skull outline">
            <a:extLst>
              <a:ext uri="{FF2B5EF4-FFF2-40B4-BE49-F238E27FC236}">
                <a16:creationId xmlns:a16="http://schemas.microsoft.com/office/drawing/2014/main" id="{D2CAE172-3FE6-0F40-BDF2-980E7F09DA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30388" y="625683"/>
            <a:ext cx="5551280" cy="5551280"/>
          </a:xfrm>
          <a:prstGeom prst="rect">
            <a:avLst/>
          </a:prstGeom>
        </p:spPr>
      </p:pic>
    </p:spTree>
    <p:extLst>
      <p:ext uri="{BB962C8B-B14F-4D97-AF65-F5344CB8AC3E}">
        <p14:creationId xmlns:p14="http://schemas.microsoft.com/office/powerpoint/2010/main" val="5629702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3203F-4141-9248-BB5C-77737207D6E5}"/>
              </a:ext>
            </a:extLst>
          </p:cNvPr>
          <p:cNvSpPr>
            <a:spLocks noGrp="1"/>
          </p:cNvSpPr>
          <p:nvPr>
            <p:ph type="title"/>
          </p:nvPr>
        </p:nvSpPr>
        <p:spPr>
          <a:xfrm>
            <a:off x="659234" y="957447"/>
            <a:ext cx="3383280" cy="4943105"/>
          </a:xfrm>
        </p:spPr>
        <p:txBody>
          <a:bodyPr anchor="ctr">
            <a:normAutofit/>
          </a:bodyPr>
          <a:lstStyle/>
          <a:p>
            <a:r>
              <a:rPr lang="en-US" dirty="0"/>
              <a:t>Overview</a:t>
            </a:r>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291FF4E-5455-4778-81F2-8FB73850A2AE}"/>
              </a:ext>
            </a:extLst>
          </p:cNvPr>
          <p:cNvGraphicFramePr>
            <a:graphicFrameLocks noGrp="1"/>
          </p:cNvGraphicFramePr>
          <p:nvPr>
            <p:ph idx="1"/>
            <p:extLst>
              <p:ext uri="{D42A27DB-BD31-4B8C-83A1-F6EECF244321}">
                <p14:modId xmlns:p14="http://schemas.microsoft.com/office/powerpoint/2010/main" val="353261402"/>
              </p:ext>
            </p:extLst>
          </p:nvPr>
        </p:nvGraphicFramePr>
        <p:xfrm>
          <a:off x="4553712" y="621792"/>
          <a:ext cx="6812280" cy="5541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18126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3857"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149FFE-3D06-6A44-BC91-3135C254C418}"/>
              </a:ext>
            </a:extLst>
          </p:cNvPr>
          <p:cNvSpPr>
            <a:spLocks noGrp="1"/>
          </p:cNvSpPr>
          <p:nvPr>
            <p:ph type="title"/>
          </p:nvPr>
        </p:nvSpPr>
        <p:spPr>
          <a:xfrm>
            <a:off x="5359510" y="978619"/>
            <a:ext cx="5991244" cy="1106424"/>
          </a:xfrm>
        </p:spPr>
        <p:txBody>
          <a:bodyPr>
            <a:normAutofit/>
          </a:bodyPr>
          <a:lstStyle/>
          <a:p>
            <a:r>
              <a:rPr lang="en-US" sz="3200"/>
              <a:t>Introduction</a:t>
            </a:r>
          </a:p>
        </p:txBody>
      </p:sp>
      <p:pic>
        <p:nvPicPr>
          <p:cNvPr id="7" name="Graphic 6" descr="Lock">
            <a:extLst>
              <a:ext uri="{FF2B5EF4-FFF2-40B4-BE49-F238E27FC236}">
                <a16:creationId xmlns:a16="http://schemas.microsoft.com/office/drawing/2014/main" id="{39633EF0-41ED-4EC7-9EBB-6062ABD6C9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4528" y="1361884"/>
            <a:ext cx="4033647" cy="4033647"/>
          </a:xfrm>
          <a:prstGeom prst="rect">
            <a:avLst/>
          </a:prstGeom>
        </p:spPr>
      </p:pic>
      <p:sp>
        <p:nvSpPr>
          <p:cNvPr id="36" name="Rectangle 3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9848"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859"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210A63F-895B-0D4B-A46B-9A351CC64DBC}"/>
              </a:ext>
            </a:extLst>
          </p:cNvPr>
          <p:cNvSpPr>
            <a:spLocks noGrp="1"/>
          </p:cNvSpPr>
          <p:nvPr>
            <p:ph idx="1"/>
          </p:nvPr>
        </p:nvSpPr>
        <p:spPr>
          <a:xfrm>
            <a:off x="5356861" y="2252870"/>
            <a:ext cx="5993892" cy="3560251"/>
          </a:xfrm>
        </p:spPr>
        <p:txBody>
          <a:bodyPr>
            <a:normAutofit/>
          </a:bodyPr>
          <a:lstStyle/>
          <a:p>
            <a:pPr>
              <a:lnSpc>
                <a:spcPct val="100000"/>
              </a:lnSpc>
            </a:pPr>
            <a:r>
              <a:rPr lang="en-US" sz="1800" dirty="0"/>
              <a:t>Dictionary Attack</a:t>
            </a:r>
          </a:p>
          <a:p>
            <a:pPr lvl="1">
              <a:lnSpc>
                <a:spcPct val="100000"/>
              </a:lnSpc>
            </a:pPr>
            <a:r>
              <a:rPr lang="en-US" sz="1800" dirty="0"/>
              <a:t>Steps for cracking WPA keys</a:t>
            </a:r>
          </a:p>
          <a:p>
            <a:pPr lvl="2">
              <a:lnSpc>
                <a:spcPct val="100000"/>
              </a:lnSpc>
            </a:pPr>
            <a:r>
              <a:rPr lang="en-US" dirty="0"/>
              <a:t>Scan for nearby SSIDs</a:t>
            </a:r>
          </a:p>
          <a:p>
            <a:pPr lvl="2">
              <a:lnSpc>
                <a:spcPct val="100000"/>
              </a:lnSpc>
            </a:pPr>
            <a:r>
              <a:rPr lang="en-US" dirty="0"/>
              <a:t>Identify target network based on known info</a:t>
            </a:r>
          </a:p>
          <a:p>
            <a:pPr lvl="2">
              <a:lnSpc>
                <a:spcPct val="100000"/>
              </a:lnSpc>
            </a:pPr>
            <a:r>
              <a:rPr lang="en-US" dirty="0"/>
              <a:t>Capture 4-way WPA Handshake</a:t>
            </a:r>
          </a:p>
          <a:p>
            <a:pPr lvl="2">
              <a:lnSpc>
                <a:spcPct val="100000"/>
              </a:lnSpc>
            </a:pPr>
            <a:r>
              <a:rPr lang="en-US" dirty="0"/>
              <a:t>Run through a wordlist of possible keys and compare those keys to the EAPOL (Handshake) packets</a:t>
            </a:r>
          </a:p>
          <a:p>
            <a:pPr>
              <a:lnSpc>
                <a:spcPct val="100000"/>
              </a:lnSpc>
            </a:pPr>
            <a:r>
              <a:rPr lang="en-US" sz="1800" dirty="0"/>
              <a:t>Insecure passwords are common</a:t>
            </a:r>
          </a:p>
          <a:p>
            <a:pPr lvl="1">
              <a:lnSpc>
                <a:spcPct val="100000"/>
              </a:lnSpc>
            </a:pPr>
            <a:r>
              <a:rPr lang="en-US" sz="1800" dirty="0"/>
              <a:t>Over 100 million uses of “123456”*</a:t>
            </a:r>
          </a:p>
        </p:txBody>
      </p:sp>
      <p:sp>
        <p:nvSpPr>
          <p:cNvPr id="4" name="TextBox 3">
            <a:extLst>
              <a:ext uri="{FF2B5EF4-FFF2-40B4-BE49-F238E27FC236}">
                <a16:creationId xmlns:a16="http://schemas.microsoft.com/office/drawing/2014/main" id="{B027997F-E71D-4447-88F1-BA7B0EBA9783}"/>
              </a:ext>
            </a:extLst>
          </p:cNvPr>
          <p:cNvSpPr txBox="1"/>
          <p:nvPr/>
        </p:nvSpPr>
        <p:spPr>
          <a:xfrm>
            <a:off x="0" y="6563543"/>
            <a:ext cx="6943725" cy="369332"/>
          </a:xfrm>
          <a:prstGeom prst="rect">
            <a:avLst/>
          </a:prstGeom>
          <a:noFill/>
        </p:spPr>
        <p:txBody>
          <a:bodyPr wrap="square" rtlCol="0">
            <a:spAutoFit/>
          </a:bodyPr>
          <a:lstStyle/>
          <a:p>
            <a:r>
              <a:rPr lang="en-US" dirty="0"/>
              <a:t>*Source: https://</a:t>
            </a:r>
            <a:r>
              <a:rPr lang="en-US" dirty="0" err="1"/>
              <a:t>nordpass.com</a:t>
            </a:r>
            <a:r>
              <a:rPr lang="en-US" dirty="0"/>
              <a:t>/most-common-passwords-list/</a:t>
            </a:r>
          </a:p>
        </p:txBody>
      </p:sp>
    </p:spTree>
    <p:extLst>
      <p:ext uri="{BB962C8B-B14F-4D97-AF65-F5344CB8AC3E}">
        <p14:creationId xmlns:p14="http://schemas.microsoft.com/office/powerpoint/2010/main" val="1927407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19" name="Rectangle 11">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6DABCE-A1A3-934E-B8E2-831C7AC6A27F}"/>
              </a:ext>
            </a:extLst>
          </p:cNvPr>
          <p:cNvSpPr>
            <a:spLocks noGrp="1"/>
          </p:cNvSpPr>
          <p:nvPr>
            <p:ph type="title"/>
          </p:nvPr>
        </p:nvSpPr>
        <p:spPr>
          <a:xfrm>
            <a:off x="841246" y="978619"/>
            <a:ext cx="5991244" cy="1106424"/>
          </a:xfrm>
        </p:spPr>
        <p:txBody>
          <a:bodyPr>
            <a:normAutofit/>
          </a:bodyPr>
          <a:lstStyle/>
          <a:p>
            <a:r>
              <a:rPr lang="en-US" sz="3200"/>
              <a:t>Preparation and Lab Setup</a:t>
            </a:r>
          </a:p>
        </p:txBody>
      </p:sp>
      <p:sp>
        <p:nvSpPr>
          <p:cNvPr id="21"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546A104-F837-9949-B68F-B684E072697B}"/>
              </a:ext>
            </a:extLst>
          </p:cNvPr>
          <p:cNvSpPr>
            <a:spLocks noGrp="1"/>
          </p:cNvSpPr>
          <p:nvPr>
            <p:ph idx="1"/>
          </p:nvPr>
        </p:nvSpPr>
        <p:spPr>
          <a:xfrm>
            <a:off x="841248" y="2252870"/>
            <a:ext cx="5993892" cy="3560251"/>
          </a:xfrm>
        </p:spPr>
        <p:txBody>
          <a:bodyPr>
            <a:normAutofit/>
          </a:bodyPr>
          <a:lstStyle/>
          <a:p>
            <a:r>
              <a:rPr lang="en-US" sz="1800" dirty="0"/>
              <a:t>Hacking Machine: 2021 MacBook Pro</a:t>
            </a:r>
          </a:p>
          <a:p>
            <a:r>
              <a:rPr lang="en-US" sz="1800" dirty="0"/>
              <a:t>RAM: 16GB </a:t>
            </a:r>
          </a:p>
          <a:p>
            <a:r>
              <a:rPr lang="en-US" sz="1800" dirty="0"/>
              <a:t>Processor: Apple Silicon M1 Pro</a:t>
            </a:r>
          </a:p>
          <a:p>
            <a:r>
              <a:rPr lang="en-US" sz="1800" dirty="0"/>
              <a:t>OS: Kali Linux for ARM64 on Parallels 17</a:t>
            </a:r>
          </a:p>
          <a:p>
            <a:r>
              <a:rPr lang="en-US" sz="1800" dirty="0"/>
              <a:t>NIC: Alfa Networks Dual-Band AC1200</a:t>
            </a:r>
          </a:p>
          <a:p>
            <a:endParaRPr lang="en-US" sz="1800" dirty="0"/>
          </a:p>
        </p:txBody>
      </p:sp>
      <p:pic>
        <p:nvPicPr>
          <p:cNvPr id="7" name="Picture 6" descr="Text&#10;&#10;Description automatically generated">
            <a:extLst>
              <a:ext uri="{FF2B5EF4-FFF2-40B4-BE49-F238E27FC236}">
                <a16:creationId xmlns:a16="http://schemas.microsoft.com/office/drawing/2014/main" id="{A6209626-E82A-D24A-BEAF-C4A58283EE14}"/>
              </a:ext>
            </a:extLst>
          </p:cNvPr>
          <p:cNvPicPr>
            <a:picLocks noChangeAspect="1"/>
          </p:cNvPicPr>
          <p:nvPr/>
        </p:nvPicPr>
        <p:blipFill>
          <a:blip r:embed="rId3">
            <a:alphaModFix/>
          </a:blip>
          <a:stretch>
            <a:fillRect/>
          </a:stretch>
        </p:blipFill>
        <p:spPr>
          <a:xfrm>
            <a:off x="8134935" y="630936"/>
            <a:ext cx="3187415" cy="549554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3411642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A628B-2FC4-AA4B-BF89-076F38C1E8D7}"/>
              </a:ext>
            </a:extLst>
          </p:cNvPr>
          <p:cNvSpPr>
            <a:spLocks noGrp="1"/>
          </p:cNvSpPr>
          <p:nvPr>
            <p:ph type="title"/>
          </p:nvPr>
        </p:nvSpPr>
        <p:spPr>
          <a:xfrm>
            <a:off x="841248" y="256032"/>
            <a:ext cx="10506456" cy="1014984"/>
          </a:xfrm>
        </p:spPr>
        <p:txBody>
          <a:bodyPr anchor="b">
            <a:normAutofit/>
          </a:bodyPr>
          <a:lstStyle/>
          <a:p>
            <a:r>
              <a:rPr lang="en-US" dirty="0"/>
              <a:t>Preparation and Lab Setup</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9144"/>
          </a:xfrm>
          <a:prstGeom prst="rect">
            <a:avLst/>
          </a:prstGeom>
          <a:solidFill>
            <a:schemeClr val="tx1">
              <a:lumMod val="65000"/>
              <a:lumOff val="35000"/>
              <a:alpha val="30000"/>
            </a:schemeClr>
          </a:solidFill>
          <a:ln w="9525">
            <a:solidFill>
              <a:schemeClr val="tx1">
                <a:lumMod val="65000"/>
                <a:lumOff val="35000"/>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1DB68CA-7E3F-4296-9C77-7D6D5546F7C8}"/>
              </a:ext>
            </a:extLst>
          </p:cNvPr>
          <p:cNvGraphicFramePr>
            <a:graphicFrameLocks noGrp="1"/>
          </p:cNvGraphicFramePr>
          <p:nvPr>
            <p:ph idx="1"/>
            <p:extLst>
              <p:ext uri="{D42A27DB-BD31-4B8C-83A1-F6EECF244321}">
                <p14:modId xmlns:p14="http://schemas.microsoft.com/office/powerpoint/2010/main" val="308906306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6411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EED203-404B-C745-8734-3D63610BDDB7}"/>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Preparation and Lab Setup</a:t>
            </a:r>
          </a:p>
        </p:txBody>
      </p:sp>
      <p:sp>
        <p:nvSpPr>
          <p:cNvPr id="31" name="Rectangle: Rounded Corners 30">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Content Placeholder 2">
            <a:extLst>
              <a:ext uri="{FF2B5EF4-FFF2-40B4-BE49-F238E27FC236}">
                <a16:creationId xmlns:a16="http://schemas.microsoft.com/office/drawing/2014/main" id="{AB2E8A8B-4C2B-1749-8E14-931FF53FD885}"/>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a:solidFill>
                  <a:schemeClr val="bg1"/>
                </a:solidFill>
              </a:rPr>
              <a:t>Set up the Wi-Fi Adapter in Kali Linux</a:t>
            </a:r>
          </a:p>
        </p:txBody>
      </p:sp>
      <p:pic>
        <p:nvPicPr>
          <p:cNvPr id="5" name="Picture 4" descr="Text&#10;&#10;Description automatically generated">
            <a:extLst>
              <a:ext uri="{FF2B5EF4-FFF2-40B4-BE49-F238E27FC236}">
                <a16:creationId xmlns:a16="http://schemas.microsoft.com/office/drawing/2014/main" id="{0BB05FFB-9E19-FE4B-ACB4-442B10D15AE5}"/>
              </a:ext>
            </a:extLst>
          </p:cNvPr>
          <p:cNvPicPr>
            <a:picLocks noChangeAspect="1"/>
          </p:cNvPicPr>
          <p:nvPr/>
        </p:nvPicPr>
        <p:blipFill>
          <a:blip r:embed="rId3"/>
          <a:stretch>
            <a:fillRect/>
          </a:stretch>
        </p:blipFill>
        <p:spPr>
          <a:xfrm>
            <a:off x="2992581" y="2139484"/>
            <a:ext cx="6206838" cy="4096512"/>
          </a:xfrm>
          <a:prstGeom prst="rect">
            <a:avLst/>
          </a:prstGeom>
        </p:spPr>
      </p:pic>
    </p:spTree>
    <p:extLst>
      <p:ext uri="{BB962C8B-B14F-4D97-AF65-F5344CB8AC3E}">
        <p14:creationId xmlns:p14="http://schemas.microsoft.com/office/powerpoint/2010/main" val="16490156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E9B230-AD79-0C4D-8BCF-7C0D0D1AE02D}"/>
              </a:ext>
            </a:extLst>
          </p:cNvPr>
          <p:cNvSpPr>
            <a:spLocks noGrp="1"/>
          </p:cNvSpPr>
          <p:nvPr>
            <p:ph type="title"/>
          </p:nvPr>
        </p:nvSpPr>
        <p:spPr>
          <a:xfrm>
            <a:off x="371094" y="1161288"/>
            <a:ext cx="3438144" cy="1124712"/>
          </a:xfrm>
        </p:spPr>
        <p:txBody>
          <a:bodyPr anchor="b">
            <a:normAutofit/>
          </a:bodyPr>
          <a:lstStyle/>
          <a:p>
            <a:r>
              <a:rPr lang="en-US" sz="2800" dirty="0"/>
              <a:t>Preparation and Lab Setup</a:t>
            </a:r>
          </a:p>
        </p:txBody>
      </p:sp>
      <p:sp>
        <p:nvSpPr>
          <p:cNvPr id="31" name="Rectangle 3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81B8B134-8635-46E4-9BBF-55F0CFBC5134}"/>
              </a:ext>
            </a:extLst>
          </p:cNvPr>
          <p:cNvSpPr>
            <a:spLocks noGrp="1"/>
          </p:cNvSpPr>
          <p:nvPr>
            <p:ph idx="1"/>
          </p:nvPr>
        </p:nvSpPr>
        <p:spPr>
          <a:xfrm>
            <a:off x="371094" y="2718054"/>
            <a:ext cx="3438906" cy="3207258"/>
          </a:xfrm>
        </p:spPr>
        <p:txBody>
          <a:bodyPr anchor="t">
            <a:normAutofit/>
          </a:bodyPr>
          <a:lstStyle/>
          <a:p>
            <a:r>
              <a:rPr lang="en-US" sz="1700" dirty="0" err="1"/>
              <a:t>sudo</a:t>
            </a:r>
            <a:r>
              <a:rPr lang="en-US" sz="1700" dirty="0"/>
              <a:t> </a:t>
            </a:r>
            <a:r>
              <a:rPr lang="en-US" sz="1700" dirty="0" err="1"/>
              <a:t>airmon</a:t>
            </a:r>
            <a:r>
              <a:rPr lang="en-US" sz="1700" dirty="0"/>
              <a:t>-ng start &lt;your network interface’s name&gt;</a:t>
            </a:r>
          </a:p>
          <a:p>
            <a:r>
              <a:rPr lang="en-US" sz="1700" dirty="0" err="1"/>
              <a:t>sudo</a:t>
            </a:r>
            <a:r>
              <a:rPr lang="en-US" sz="1700" dirty="0"/>
              <a:t> </a:t>
            </a:r>
            <a:r>
              <a:rPr lang="en-US" sz="1700" dirty="0" err="1"/>
              <a:t>airmon</a:t>
            </a:r>
            <a:r>
              <a:rPr lang="en-US" sz="1700" dirty="0"/>
              <a:t>-ng check kill</a:t>
            </a:r>
          </a:p>
          <a:p>
            <a:endParaRPr lang="en-US" sz="1700" dirty="0"/>
          </a:p>
        </p:txBody>
      </p:sp>
      <p:pic>
        <p:nvPicPr>
          <p:cNvPr id="5" name="Content Placeholder 4" descr="Graphical user interface, text&#10;&#10;Description automatically generated">
            <a:extLst>
              <a:ext uri="{FF2B5EF4-FFF2-40B4-BE49-F238E27FC236}">
                <a16:creationId xmlns:a16="http://schemas.microsoft.com/office/drawing/2014/main" id="{A8EEE0BD-AB86-F746-AA3E-163E4CA67FFD}"/>
              </a:ext>
            </a:extLst>
          </p:cNvPr>
          <p:cNvPicPr>
            <a:picLocks noChangeAspect="1"/>
          </p:cNvPicPr>
          <p:nvPr/>
        </p:nvPicPr>
        <p:blipFill>
          <a:blip r:embed="rId3"/>
          <a:stretch>
            <a:fillRect/>
          </a:stretch>
        </p:blipFill>
        <p:spPr>
          <a:xfrm>
            <a:off x="4898967" y="965765"/>
            <a:ext cx="6921940" cy="5035710"/>
          </a:xfrm>
          <a:prstGeom prst="rect">
            <a:avLst/>
          </a:prstGeom>
        </p:spPr>
      </p:pic>
    </p:spTree>
    <p:extLst>
      <p:ext uri="{BB962C8B-B14F-4D97-AF65-F5344CB8AC3E}">
        <p14:creationId xmlns:p14="http://schemas.microsoft.com/office/powerpoint/2010/main" val="8953444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813F21-6AE6-E644-95DE-211CDA544CA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Discovery</a:t>
            </a:r>
          </a:p>
        </p:txBody>
      </p:sp>
      <p:sp>
        <p:nvSpPr>
          <p:cNvPr id="42" name="Rectangle: Rounded Corners 4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id="{B6D69121-019C-2642-91FE-6602E848132F}"/>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a:solidFill>
                  <a:schemeClr val="bg1"/>
                </a:solidFill>
              </a:rPr>
              <a:t>sudo</a:t>
            </a:r>
            <a:r>
              <a:rPr lang="en-US" sz="2000" dirty="0">
                <a:solidFill>
                  <a:schemeClr val="bg1"/>
                </a:solidFill>
              </a:rPr>
              <a:t> </a:t>
            </a:r>
            <a:r>
              <a:rPr lang="en-US" sz="2000">
                <a:solidFill>
                  <a:schemeClr val="bg1"/>
                </a:solidFill>
              </a:rPr>
              <a:t>airodump</a:t>
            </a:r>
            <a:r>
              <a:rPr lang="en-US" sz="2000" dirty="0">
                <a:solidFill>
                  <a:schemeClr val="bg1"/>
                </a:solidFill>
              </a:rPr>
              <a:t>-ng --band a --</a:t>
            </a:r>
            <a:r>
              <a:rPr lang="en-US" sz="2000">
                <a:solidFill>
                  <a:schemeClr val="bg1"/>
                </a:solidFill>
              </a:rPr>
              <a:t>essid</a:t>
            </a:r>
            <a:r>
              <a:rPr lang="en-US" sz="2000" dirty="0">
                <a:solidFill>
                  <a:schemeClr val="bg1"/>
                </a:solidFill>
              </a:rPr>
              <a:t> BRKM3P1S wlan0</a:t>
            </a:r>
          </a:p>
        </p:txBody>
      </p:sp>
      <p:pic>
        <p:nvPicPr>
          <p:cNvPr id="10" name="Picture 9" descr="Text&#10;&#10;Description automatically generated with medium confidence">
            <a:extLst>
              <a:ext uri="{FF2B5EF4-FFF2-40B4-BE49-F238E27FC236}">
                <a16:creationId xmlns:a16="http://schemas.microsoft.com/office/drawing/2014/main" id="{2CC931BC-09CF-C24A-BA61-90A629FCF8C7}"/>
              </a:ext>
            </a:extLst>
          </p:cNvPr>
          <p:cNvPicPr>
            <a:picLocks noChangeAspect="1"/>
          </p:cNvPicPr>
          <p:nvPr/>
        </p:nvPicPr>
        <p:blipFill>
          <a:blip r:embed="rId3"/>
          <a:stretch>
            <a:fillRect/>
          </a:stretch>
        </p:blipFill>
        <p:spPr>
          <a:xfrm>
            <a:off x="943154" y="2139484"/>
            <a:ext cx="10305691" cy="4096512"/>
          </a:xfrm>
          <a:prstGeom prst="rect">
            <a:avLst/>
          </a:prstGeom>
        </p:spPr>
      </p:pic>
    </p:spTree>
    <p:extLst>
      <p:ext uri="{BB962C8B-B14F-4D97-AF65-F5344CB8AC3E}">
        <p14:creationId xmlns:p14="http://schemas.microsoft.com/office/powerpoint/2010/main" val="85220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Rectangle 37">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813F21-6AE6-E644-95DE-211CDA544CA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a:t>Discovery</a:t>
            </a:r>
          </a:p>
        </p:txBody>
      </p:sp>
      <p:sp>
        <p:nvSpPr>
          <p:cNvPr id="42" name="Rectangle: Rounded Corners 4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8" name="Content Placeholder 7">
            <a:extLst>
              <a:ext uri="{FF2B5EF4-FFF2-40B4-BE49-F238E27FC236}">
                <a16:creationId xmlns:a16="http://schemas.microsoft.com/office/drawing/2014/main" id="{B6D69121-019C-2642-91FE-6602E848132F}"/>
              </a:ext>
            </a:extLst>
          </p:cNvPr>
          <p:cNvSpPr>
            <a:spLocks noGrp="1"/>
          </p:cNvSpPr>
          <p:nvPr>
            <p:ph idx="1"/>
          </p:nvPr>
        </p:nvSpPr>
        <p:spPr>
          <a:xfrm>
            <a:off x="2615738" y="1263807"/>
            <a:ext cx="6960524" cy="598516"/>
          </a:xfrm>
        </p:spPr>
        <p:txBody>
          <a:bodyPr vert="horz" lIns="91440" tIns="45720" rIns="91440" bIns="45720" rtlCol="0" anchor="ctr">
            <a:normAutofit fontScale="85000" lnSpcReduction="20000"/>
          </a:bodyPr>
          <a:lstStyle/>
          <a:p>
            <a:pPr marL="0" indent="0" algn="ctr">
              <a:buNone/>
            </a:pPr>
            <a:r>
              <a:rPr lang="en-US" sz="2000" dirty="0" err="1">
                <a:solidFill>
                  <a:schemeClr val="bg1"/>
                </a:solidFill>
              </a:rPr>
              <a:t>sudo</a:t>
            </a:r>
            <a:r>
              <a:rPr lang="en-US" sz="2000" dirty="0">
                <a:solidFill>
                  <a:schemeClr val="bg1"/>
                </a:solidFill>
              </a:rPr>
              <a:t> </a:t>
            </a:r>
            <a:r>
              <a:rPr lang="en-US" sz="2000" dirty="0" err="1">
                <a:solidFill>
                  <a:schemeClr val="bg1"/>
                </a:solidFill>
              </a:rPr>
              <a:t>airodump</a:t>
            </a:r>
            <a:r>
              <a:rPr lang="en-US" sz="2000" dirty="0">
                <a:solidFill>
                  <a:schemeClr val="bg1"/>
                </a:solidFill>
              </a:rPr>
              <a:t>-ng -c 153 --</a:t>
            </a:r>
            <a:r>
              <a:rPr lang="en-US" sz="2000" dirty="0" err="1">
                <a:solidFill>
                  <a:schemeClr val="bg1"/>
                </a:solidFill>
              </a:rPr>
              <a:t>bssid</a:t>
            </a:r>
            <a:r>
              <a:rPr lang="en-US" sz="2000" dirty="0">
                <a:solidFill>
                  <a:schemeClr val="bg1"/>
                </a:solidFill>
              </a:rPr>
              <a:t> 12:0C:6B:50:AA:FA –w ~/Desktop/WPA\ Crack\ at\ Home/capture wlan0</a:t>
            </a:r>
          </a:p>
        </p:txBody>
      </p:sp>
      <p:pic>
        <p:nvPicPr>
          <p:cNvPr id="4" name="Picture 3" descr="Graphical user interface, text, application&#10;&#10;Description automatically generated">
            <a:extLst>
              <a:ext uri="{FF2B5EF4-FFF2-40B4-BE49-F238E27FC236}">
                <a16:creationId xmlns:a16="http://schemas.microsoft.com/office/drawing/2014/main" id="{5B426FF8-6D0D-2F40-9E9B-78C93021AC76}"/>
              </a:ext>
            </a:extLst>
          </p:cNvPr>
          <p:cNvPicPr>
            <a:picLocks noChangeAspect="1"/>
          </p:cNvPicPr>
          <p:nvPr/>
        </p:nvPicPr>
        <p:blipFill>
          <a:blip r:embed="rId3"/>
          <a:stretch>
            <a:fillRect/>
          </a:stretch>
        </p:blipFill>
        <p:spPr>
          <a:xfrm>
            <a:off x="1042497" y="2997052"/>
            <a:ext cx="10388600" cy="2781300"/>
          </a:xfrm>
          <a:prstGeom prst="rect">
            <a:avLst/>
          </a:prstGeom>
        </p:spPr>
      </p:pic>
    </p:spTree>
    <p:extLst>
      <p:ext uri="{BB962C8B-B14F-4D97-AF65-F5344CB8AC3E}">
        <p14:creationId xmlns:p14="http://schemas.microsoft.com/office/powerpoint/2010/main" val="167498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AccentBoxVTI">
  <a:themeElements>
    <a:clrScheme name="AnalogousFromLightSeedRightStep">
      <a:dk1>
        <a:srgbClr val="000000"/>
      </a:dk1>
      <a:lt1>
        <a:srgbClr val="FFFFFF"/>
      </a:lt1>
      <a:dk2>
        <a:srgbClr val="243141"/>
      </a:dk2>
      <a:lt2>
        <a:srgbClr val="E8E2E4"/>
      </a:lt2>
      <a:accent1>
        <a:srgbClr val="80AA9F"/>
      </a:accent1>
      <a:accent2>
        <a:srgbClr val="7AAAB2"/>
      </a:accent2>
      <a:accent3>
        <a:srgbClr val="8CA3C1"/>
      </a:accent3>
      <a:accent4>
        <a:srgbClr val="7F80BA"/>
      </a:accent4>
      <a:accent5>
        <a:srgbClr val="A996C6"/>
      </a:accent5>
      <a:accent6>
        <a:srgbClr val="AF7FBA"/>
      </a:accent6>
      <a:hlink>
        <a:srgbClr val="AE697C"/>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TotalTime>
  <Words>1934</Words>
  <Application>Microsoft Macintosh PowerPoint</Application>
  <PresentationFormat>Widescreen</PresentationFormat>
  <Paragraphs>104</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Calibri</vt:lpstr>
      <vt:lpstr>Neue Haas Grotesk Text Pro</vt:lpstr>
      <vt:lpstr>AccentBoxVTI</vt:lpstr>
      <vt:lpstr>Cracking WPA2 Wi-Fi Key with Dictionary Attack</vt:lpstr>
      <vt:lpstr>Overview</vt:lpstr>
      <vt:lpstr>Introduction</vt:lpstr>
      <vt:lpstr>Preparation and Lab Setup</vt:lpstr>
      <vt:lpstr>Preparation and Lab Setup</vt:lpstr>
      <vt:lpstr>Preparation and Lab Setup</vt:lpstr>
      <vt:lpstr>Preparation and Lab Setup</vt:lpstr>
      <vt:lpstr>Discovery</vt:lpstr>
      <vt:lpstr>Discovery</vt:lpstr>
      <vt:lpstr>Discovery</vt:lpstr>
      <vt:lpstr>Cracking the Key</vt:lpstr>
      <vt:lpstr>Cracking the Key</vt:lpstr>
      <vt:lpstr>Cracking the Key</vt:lpstr>
      <vt:lpstr>Issues</vt:lpstr>
      <vt:lpstr>We could take this further…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Cracking WPA2 Wi-Fi Key with Dictionary Attack</dc:title>
  <dc:creator>Jesse Russell</dc:creator>
  <cp:lastModifiedBy>Jesse Russell</cp:lastModifiedBy>
  <cp:revision>7</cp:revision>
  <dcterms:created xsi:type="dcterms:W3CDTF">2021-11-29T19:57:03Z</dcterms:created>
  <dcterms:modified xsi:type="dcterms:W3CDTF">2021-12-01T00:36:19Z</dcterms:modified>
</cp:coreProperties>
</file>