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1" r:id="rId5"/>
    <p:sldId id="262" r:id="rId6"/>
    <p:sldId id="263" r:id="rId7"/>
    <p:sldId id="264" r:id="rId8"/>
    <p:sldId id="269" r:id="rId9"/>
    <p:sldId id="270" r:id="rId10"/>
    <p:sldId id="259" r:id="rId11"/>
    <p:sldId id="260" r:id="rId12"/>
    <p:sldId id="268" r:id="rId13"/>
    <p:sldId id="265" r:id="rId14"/>
    <p:sldId id="266" r:id="rId15"/>
    <p:sldId id="274" r:id="rId16"/>
    <p:sldId id="275" r:id="rId17"/>
    <p:sldId id="267" r:id="rId18"/>
    <p:sldId id="276"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A6B727"/>
    <a:srgbClr val="79861A"/>
    <a:srgbClr val="27B742"/>
    <a:srgbClr val="D51515"/>
    <a:srgbClr val="F69200"/>
    <a:srgbClr val="D1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60"/>
  </p:normalViewPr>
  <p:slideViewPr>
    <p:cSldViewPr snapToGrid="0">
      <p:cViewPr varScale="1">
        <p:scale>
          <a:sx n="78" d="100"/>
          <a:sy n="78" d="100"/>
        </p:scale>
        <p:origin x="77"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29038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56114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126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7314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1788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877C3C-A613-43D2-AE2D-B7CEABEBE5F0}" type="datetimeFigureOut">
              <a:rPr lang="en-US" smtClean="0"/>
              <a:t>3/26/2019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4120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872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77C3C-A613-43D2-AE2D-B7CEABEBE5F0}"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1401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77C3C-A613-43D2-AE2D-B7CEABEBE5F0}"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608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77C3C-A613-43D2-AE2D-B7CEABEBE5F0}" type="datetimeFigureOut">
              <a:rPr lang="en-US" smtClean="0"/>
              <a:t>3/26/2019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0288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3877C3C-A613-43D2-AE2D-B7CEABEBE5F0}" type="datetimeFigureOut">
              <a:rPr lang="en-US" smtClean="0"/>
              <a:t>3/26/2019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8024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877C3C-A613-43D2-AE2D-B7CEABEBE5F0}" type="datetimeFigureOut">
              <a:rPr lang="en-US" smtClean="0"/>
              <a:t>3/26/2019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546856-69D9-496A-95E9-96DDA5BD559C}" type="slidenum">
              <a:rPr lang="en-US" smtClean="0"/>
              <a:t>‹#›</a:t>
            </a:fld>
            <a:endParaRPr lang="en-US"/>
          </a:p>
        </p:txBody>
      </p:sp>
    </p:spTree>
    <p:extLst>
      <p:ext uri="{BB962C8B-B14F-4D97-AF65-F5344CB8AC3E}">
        <p14:creationId xmlns:p14="http://schemas.microsoft.com/office/powerpoint/2010/main" val="35652158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linux.die.net/man/3/strerror" TargetMode="External"/><Relationship Id="rId13" Type="http://schemas.openxmlformats.org/officeDocument/2006/relationships/hyperlink" Target="https://linux.die.net/man/5/lam-helpfile" TargetMode="External"/><Relationship Id="rId3" Type="http://schemas.openxmlformats.org/officeDocument/2006/relationships/hyperlink" Target="https://linux.die.net/include/errno.h" TargetMode="External"/><Relationship Id="rId7" Type="http://schemas.openxmlformats.org/officeDocument/2006/relationships/hyperlink" Target="https://linux.die.net/man/3/error" TargetMode="External"/><Relationship Id="rId12" Type="http://schemas.openxmlformats.org/officeDocument/2006/relationships/hyperlink" Target="https://linux.die.net/man/3/genders_errnum" TargetMode="External"/><Relationship Id="rId2" Type="http://schemas.openxmlformats.org/officeDocument/2006/relationships/hyperlink" Target="https://linux.die.net/include/stdio.h" TargetMode="External"/><Relationship Id="rId16" Type="http://schemas.openxmlformats.org/officeDocument/2006/relationships/hyperlink" Target="https://linux.die.net/man/8/rmt" TargetMode="External"/><Relationship Id="rId1" Type="http://schemas.openxmlformats.org/officeDocument/2006/relationships/slideLayout" Target="../slideLayouts/slideLayout2.xml"/><Relationship Id="rId6" Type="http://schemas.openxmlformats.org/officeDocument/2006/relationships/hyperlink" Target="https://linux.die.net/man/3/err" TargetMode="External"/><Relationship Id="rId11" Type="http://schemas.openxmlformats.org/officeDocument/2006/relationships/hyperlink" Target="https://linux.die.net/man/3/fmtmsg" TargetMode="External"/><Relationship Id="rId5" Type="http://schemas.openxmlformats.org/officeDocument/2006/relationships/hyperlink" Target="https://linux.die.net/man/3/errno" TargetMode="External"/><Relationship Id="rId15" Type="http://schemas.openxmlformats.org/officeDocument/2006/relationships/hyperlink" Target="https://linux.die.net/man/3/psignal" TargetMode="External"/><Relationship Id="rId10" Type="http://schemas.openxmlformats.org/officeDocument/2006/relationships/hyperlink" Target="https://linux.die.net/man/1/explain_lca2010" TargetMode="External"/><Relationship Id="rId4" Type="http://schemas.openxmlformats.org/officeDocument/2006/relationships/hyperlink" Target="https://linux.die.net/man/7/feature_test_macros" TargetMode="External"/><Relationship Id="rId9" Type="http://schemas.openxmlformats.org/officeDocument/2006/relationships/hyperlink" Target="https://linux.die.net/man/3/explain" TargetMode="External"/><Relationship Id="rId14" Type="http://schemas.openxmlformats.org/officeDocument/2006/relationships/hyperlink" Target="https://linux.die.net/man/3/nodeupdown_errnu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jsr68@pitt.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linux.die.net/man/3/strerror" TargetMode="External"/><Relationship Id="rId13" Type="http://schemas.openxmlformats.org/officeDocument/2006/relationships/hyperlink" Target="https://linux.die.net/man/5/lam-helpfile" TargetMode="External"/><Relationship Id="rId3" Type="http://schemas.openxmlformats.org/officeDocument/2006/relationships/hyperlink" Target="https://linux.die.net/include/errno.h" TargetMode="External"/><Relationship Id="rId7" Type="http://schemas.openxmlformats.org/officeDocument/2006/relationships/hyperlink" Target="https://linux.die.net/man/3/error" TargetMode="External"/><Relationship Id="rId12" Type="http://schemas.openxmlformats.org/officeDocument/2006/relationships/hyperlink" Target="https://linux.die.net/man/3/genders_errnum" TargetMode="External"/><Relationship Id="rId2" Type="http://schemas.openxmlformats.org/officeDocument/2006/relationships/hyperlink" Target="https://linux.die.net/include/stdio.h" TargetMode="External"/><Relationship Id="rId16" Type="http://schemas.openxmlformats.org/officeDocument/2006/relationships/hyperlink" Target="https://linux.die.net/man/8/rmt" TargetMode="External"/><Relationship Id="rId1" Type="http://schemas.openxmlformats.org/officeDocument/2006/relationships/slideLayout" Target="../slideLayouts/slideLayout2.xml"/><Relationship Id="rId6" Type="http://schemas.openxmlformats.org/officeDocument/2006/relationships/hyperlink" Target="https://linux.die.net/man/3/err" TargetMode="External"/><Relationship Id="rId11" Type="http://schemas.openxmlformats.org/officeDocument/2006/relationships/hyperlink" Target="https://linux.die.net/man/3/fmtmsg" TargetMode="External"/><Relationship Id="rId5" Type="http://schemas.openxmlformats.org/officeDocument/2006/relationships/hyperlink" Target="https://linux.die.net/man/3/errno" TargetMode="External"/><Relationship Id="rId15" Type="http://schemas.openxmlformats.org/officeDocument/2006/relationships/hyperlink" Target="https://linux.die.net/man/3/psignal" TargetMode="External"/><Relationship Id="rId10" Type="http://schemas.openxmlformats.org/officeDocument/2006/relationships/hyperlink" Target="https://linux.die.net/man/1/explain_lca2010" TargetMode="External"/><Relationship Id="rId4" Type="http://schemas.openxmlformats.org/officeDocument/2006/relationships/hyperlink" Target="https://linux.die.net/man/7/feature_test_macros" TargetMode="External"/><Relationship Id="rId9" Type="http://schemas.openxmlformats.org/officeDocument/2006/relationships/hyperlink" Target="https://linux.die.net/man/3/explain" TargetMode="External"/><Relationship Id="rId14" Type="http://schemas.openxmlformats.org/officeDocument/2006/relationships/hyperlink" Target="https://linux.die.net/man/3/nodeupdown_errnu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A3-390B-4084-BDF6-96C4E3B7EC07}"/>
              </a:ext>
            </a:extLst>
          </p:cNvPr>
          <p:cNvSpPr>
            <a:spLocks noGrp="1"/>
          </p:cNvSpPr>
          <p:nvPr>
            <p:ph type="ctrTitle"/>
          </p:nvPr>
        </p:nvSpPr>
        <p:spPr/>
        <p:txBody>
          <a:bodyPr/>
          <a:lstStyle/>
          <a:p>
            <a:r>
              <a:rPr lang="en-US" dirty="0"/>
              <a:t>Recitation 10</a:t>
            </a:r>
          </a:p>
        </p:txBody>
      </p:sp>
      <p:sp>
        <p:nvSpPr>
          <p:cNvPr id="3" name="Subtitle 2">
            <a:extLst>
              <a:ext uri="{FF2B5EF4-FFF2-40B4-BE49-F238E27FC236}">
                <a16:creationId xmlns:a16="http://schemas.microsoft.com/office/drawing/2014/main" id="{41B22237-E98D-4C35-A5F6-AF1A6B621D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118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AEEE-2353-4954-BA43-A16E7A63BCE3}"/>
              </a:ext>
            </a:extLst>
          </p:cNvPr>
          <p:cNvSpPr>
            <a:spLocks noGrp="1"/>
          </p:cNvSpPr>
          <p:nvPr>
            <p:ph type="title"/>
          </p:nvPr>
        </p:nvSpPr>
        <p:spPr/>
        <p:txBody>
          <a:bodyPr/>
          <a:lstStyle/>
          <a:p>
            <a:r>
              <a:rPr lang="en-US" dirty="0"/>
              <a:t>Project 4</a:t>
            </a:r>
          </a:p>
        </p:txBody>
      </p:sp>
      <p:sp>
        <p:nvSpPr>
          <p:cNvPr id="3" name="Content Placeholder 2">
            <a:extLst>
              <a:ext uri="{FF2B5EF4-FFF2-40B4-BE49-F238E27FC236}">
                <a16:creationId xmlns:a16="http://schemas.microsoft.com/office/drawing/2014/main" id="{9D4BBB53-4711-4AC2-B73E-D890372D1BD6}"/>
              </a:ext>
            </a:extLst>
          </p:cNvPr>
          <p:cNvSpPr>
            <a:spLocks noGrp="1"/>
          </p:cNvSpPr>
          <p:nvPr>
            <p:ph idx="1"/>
          </p:nvPr>
        </p:nvSpPr>
        <p:spPr/>
        <p:txBody>
          <a:bodyPr/>
          <a:lstStyle/>
          <a:p>
            <a:r>
              <a:rPr lang="en-US" dirty="0"/>
              <a:t>You know the shell, you use it all the time… it’s bash!</a:t>
            </a:r>
          </a:p>
          <a:p>
            <a:r>
              <a:rPr lang="en-US" dirty="0" err="1"/>
              <a:t>Haha</a:t>
            </a:r>
            <a:r>
              <a:rPr lang="en-US" dirty="0"/>
              <a:t>, its job’s not that hard, right?</a:t>
            </a:r>
          </a:p>
          <a:p>
            <a:r>
              <a:rPr lang="en-US" dirty="0"/>
              <a:t>You could do that in your sleep, right?</a:t>
            </a:r>
          </a:p>
          <a:p>
            <a:r>
              <a:rPr lang="en-US" dirty="0"/>
              <a:t>Well, now you will, rhetorical 449 student!</a:t>
            </a:r>
          </a:p>
          <a:p>
            <a:r>
              <a:rPr lang="en-US" dirty="0"/>
              <a:t>Project 4 – The Shell Project</a:t>
            </a:r>
          </a:p>
          <a:p>
            <a:r>
              <a:rPr lang="en-US" dirty="0"/>
              <a:t>(Coming soon because I prepped these slides thinking the project would be released on time)</a:t>
            </a:r>
          </a:p>
        </p:txBody>
      </p:sp>
    </p:spTree>
    <p:extLst>
      <p:ext uri="{BB962C8B-B14F-4D97-AF65-F5344CB8AC3E}">
        <p14:creationId xmlns:p14="http://schemas.microsoft.com/office/powerpoint/2010/main" val="100210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F8DC-9366-4265-BD5B-D91B80D7EFB6}"/>
              </a:ext>
            </a:extLst>
          </p:cNvPr>
          <p:cNvSpPr>
            <a:spLocks noGrp="1"/>
          </p:cNvSpPr>
          <p:nvPr>
            <p:ph type="title"/>
          </p:nvPr>
        </p:nvSpPr>
        <p:spPr/>
        <p:txBody>
          <a:bodyPr/>
          <a:lstStyle/>
          <a:p>
            <a:r>
              <a:rPr lang="en-US" dirty="0"/>
              <a:t>Project 4</a:t>
            </a:r>
          </a:p>
        </p:txBody>
      </p:sp>
      <p:sp>
        <p:nvSpPr>
          <p:cNvPr id="3" name="Content Placeholder 2">
            <a:extLst>
              <a:ext uri="{FF2B5EF4-FFF2-40B4-BE49-F238E27FC236}">
                <a16:creationId xmlns:a16="http://schemas.microsoft.com/office/drawing/2014/main" id="{F962754B-1DEA-43DD-9198-F83CBDF95F81}"/>
              </a:ext>
            </a:extLst>
          </p:cNvPr>
          <p:cNvSpPr>
            <a:spLocks noGrp="1"/>
          </p:cNvSpPr>
          <p:nvPr>
            <p:ph idx="1"/>
          </p:nvPr>
        </p:nvSpPr>
        <p:spPr/>
        <p:txBody>
          <a:bodyPr/>
          <a:lstStyle/>
          <a:p>
            <a:r>
              <a:rPr lang="en-US" dirty="0"/>
              <a:t>Don’t worry, it’s not as nearly complicated as actual bash</a:t>
            </a:r>
          </a:p>
          <a:p>
            <a:r>
              <a:rPr lang="en-US" dirty="0"/>
              <a:t>Just a basic little interactive shell</a:t>
            </a:r>
          </a:p>
          <a:p>
            <a:r>
              <a:rPr lang="en-US" dirty="0"/>
              <a:t>The shell segments into very easy functions, so this project breaks down into nice chunks</a:t>
            </a:r>
          </a:p>
          <a:p>
            <a:r>
              <a:rPr lang="en-US" dirty="0"/>
              <a:t>Really, most of this project is just learning how to read man pages and work with functions</a:t>
            </a:r>
          </a:p>
          <a:p>
            <a:r>
              <a:rPr lang="en-US" dirty="0"/>
              <a:t>Lots of OS interactions – Good practice for 1550.</a:t>
            </a:r>
          </a:p>
        </p:txBody>
      </p:sp>
    </p:spTree>
    <p:extLst>
      <p:ext uri="{BB962C8B-B14F-4D97-AF65-F5344CB8AC3E}">
        <p14:creationId xmlns:p14="http://schemas.microsoft.com/office/powerpoint/2010/main" val="383022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1AD5-8826-4F1C-9FA1-F46C455FE5FD}"/>
              </a:ext>
            </a:extLst>
          </p:cNvPr>
          <p:cNvSpPr>
            <a:spLocks noGrp="1"/>
          </p:cNvSpPr>
          <p:nvPr>
            <p:ph type="title"/>
          </p:nvPr>
        </p:nvSpPr>
        <p:spPr/>
        <p:txBody>
          <a:bodyPr/>
          <a:lstStyle/>
          <a:p>
            <a:r>
              <a:rPr lang="en-US" dirty="0"/>
              <a:t>Project 4</a:t>
            </a:r>
          </a:p>
        </p:txBody>
      </p:sp>
      <p:sp>
        <p:nvSpPr>
          <p:cNvPr id="3" name="Content Placeholder 2">
            <a:extLst>
              <a:ext uri="{FF2B5EF4-FFF2-40B4-BE49-F238E27FC236}">
                <a16:creationId xmlns:a16="http://schemas.microsoft.com/office/drawing/2014/main" id="{2E66870B-96F9-488D-9E45-46D5815353A2}"/>
              </a:ext>
            </a:extLst>
          </p:cNvPr>
          <p:cNvSpPr>
            <a:spLocks noGrp="1"/>
          </p:cNvSpPr>
          <p:nvPr>
            <p:ph idx="1"/>
          </p:nvPr>
        </p:nvSpPr>
        <p:spPr/>
        <p:txBody>
          <a:bodyPr/>
          <a:lstStyle/>
          <a:p>
            <a:r>
              <a:rPr lang="en-US" dirty="0"/>
              <a:t>You’ll make functions for your interactivity (start with the prompt and reading in the user input)</a:t>
            </a:r>
          </a:p>
          <a:p>
            <a:r>
              <a:rPr lang="en-US" dirty="0"/>
              <a:t>Then, you can write functions to parse the input and call other functions to handle things like running programs, changing directories, redirecting output, etc.</a:t>
            </a:r>
          </a:p>
          <a:p>
            <a:pPr lvl="1"/>
            <a:r>
              <a:rPr lang="en-US" dirty="0"/>
              <a:t>Remember,  Top-Down design here</a:t>
            </a:r>
          </a:p>
          <a:p>
            <a:r>
              <a:rPr lang="en-US" dirty="0"/>
              <a:t>Then, you can read the man pages for the functions you need to call, and it’s pretty straightforward from there, just call them as requested and HANDLE ERRORS (of which there will be many)</a:t>
            </a:r>
          </a:p>
        </p:txBody>
      </p:sp>
    </p:spTree>
    <p:extLst>
      <p:ext uri="{BB962C8B-B14F-4D97-AF65-F5344CB8AC3E}">
        <p14:creationId xmlns:p14="http://schemas.microsoft.com/office/powerpoint/2010/main" val="382339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168E-3A91-4D7A-9D7B-80F65DEB96F5}"/>
              </a:ext>
            </a:extLst>
          </p:cNvPr>
          <p:cNvSpPr>
            <a:spLocks noGrp="1"/>
          </p:cNvSpPr>
          <p:nvPr>
            <p:ph type="title"/>
          </p:nvPr>
        </p:nvSpPr>
        <p:spPr/>
        <p:txBody>
          <a:bodyPr/>
          <a:lstStyle/>
          <a:p>
            <a:r>
              <a:rPr lang="en-US" dirty="0"/>
              <a:t>Don’t </a:t>
            </a:r>
            <a:r>
              <a:rPr lang="en-US" dirty="0" err="1"/>
              <a:t>Forkbomb</a:t>
            </a:r>
            <a:r>
              <a:rPr lang="en-US" dirty="0"/>
              <a:t> Thoth</a:t>
            </a:r>
          </a:p>
        </p:txBody>
      </p:sp>
      <p:sp>
        <p:nvSpPr>
          <p:cNvPr id="3" name="Content Placeholder 2">
            <a:extLst>
              <a:ext uri="{FF2B5EF4-FFF2-40B4-BE49-F238E27FC236}">
                <a16:creationId xmlns:a16="http://schemas.microsoft.com/office/drawing/2014/main" id="{5748E12D-C98A-4C51-8B2E-535BB0DD8D7F}"/>
              </a:ext>
            </a:extLst>
          </p:cNvPr>
          <p:cNvSpPr>
            <a:spLocks noGrp="1"/>
          </p:cNvSpPr>
          <p:nvPr>
            <p:ph idx="1"/>
          </p:nvPr>
        </p:nvSpPr>
        <p:spPr/>
        <p:txBody>
          <a:bodyPr>
            <a:normAutofit lnSpcReduction="10000"/>
          </a:bodyPr>
          <a:lstStyle/>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Don’t </a:t>
            </a:r>
            <a:r>
              <a:rPr lang="en-US" dirty="0" err="1"/>
              <a:t>Forkbomb</a:t>
            </a:r>
            <a:r>
              <a:rPr lang="en-US" dirty="0"/>
              <a:t> Thoth</a:t>
            </a:r>
          </a:p>
          <a:p>
            <a:r>
              <a:rPr lang="en-US" dirty="0"/>
              <a:t>Everyone will be upset… even (and especially)1550 students</a:t>
            </a:r>
          </a:p>
        </p:txBody>
      </p:sp>
    </p:spTree>
    <p:extLst>
      <p:ext uri="{BB962C8B-B14F-4D97-AF65-F5344CB8AC3E}">
        <p14:creationId xmlns:p14="http://schemas.microsoft.com/office/powerpoint/2010/main" val="258548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168E-3A91-4D7A-9D7B-80F65DEB96F5}"/>
              </a:ext>
            </a:extLst>
          </p:cNvPr>
          <p:cNvSpPr>
            <a:spLocks noGrp="1"/>
          </p:cNvSpPr>
          <p:nvPr>
            <p:ph type="title"/>
          </p:nvPr>
        </p:nvSpPr>
        <p:spPr/>
        <p:txBody>
          <a:bodyPr/>
          <a:lstStyle/>
          <a:p>
            <a:r>
              <a:rPr lang="en-US" dirty="0"/>
              <a:t>Don’t </a:t>
            </a:r>
            <a:r>
              <a:rPr lang="en-US" dirty="0" err="1"/>
              <a:t>Forkbomb</a:t>
            </a:r>
            <a:r>
              <a:rPr lang="en-US" dirty="0"/>
              <a:t> Thoth</a:t>
            </a:r>
          </a:p>
        </p:txBody>
      </p:sp>
      <p:sp>
        <p:nvSpPr>
          <p:cNvPr id="3" name="Content Placeholder 2">
            <a:extLst>
              <a:ext uri="{FF2B5EF4-FFF2-40B4-BE49-F238E27FC236}">
                <a16:creationId xmlns:a16="http://schemas.microsoft.com/office/drawing/2014/main" id="{5748E12D-C98A-4C51-8B2E-535BB0DD8D7F}"/>
              </a:ext>
            </a:extLst>
          </p:cNvPr>
          <p:cNvSpPr>
            <a:spLocks noGrp="1"/>
          </p:cNvSpPr>
          <p:nvPr>
            <p:ph idx="1"/>
          </p:nvPr>
        </p:nvSpPr>
        <p:spPr>
          <a:xfrm>
            <a:off x="2231136" y="2638044"/>
            <a:ext cx="8188508" cy="3751467"/>
          </a:xfrm>
        </p:spPr>
        <p:txBody>
          <a:bodyPr>
            <a:normAutofit lnSpcReduction="10000"/>
          </a:bodyPr>
          <a:lstStyle/>
          <a:p>
            <a:r>
              <a:rPr lang="en-US" dirty="0"/>
              <a:t>EVERY TIME YOU LOGIN</a:t>
            </a:r>
          </a:p>
          <a:p>
            <a:pPr lvl="1"/>
            <a:r>
              <a:rPr lang="en-US" dirty="0"/>
              <a:t>Run </a:t>
            </a:r>
            <a:r>
              <a:rPr lang="en-US" b="1" dirty="0" err="1">
                <a:latin typeface="Consolas" panose="020B0609020204030204" pitchFamily="49" charset="0"/>
                <a:cs typeface="Consolas" panose="020B0609020204030204" pitchFamily="49" charset="0"/>
              </a:rPr>
              <a:t>ulimit</a:t>
            </a:r>
            <a:r>
              <a:rPr lang="en-US" b="1" dirty="0">
                <a:latin typeface="Consolas" panose="020B0609020204030204" pitchFamily="49" charset="0"/>
                <a:cs typeface="Consolas" panose="020B0609020204030204" pitchFamily="49" charset="0"/>
              </a:rPr>
              <a:t> –u 40</a:t>
            </a:r>
          </a:p>
          <a:p>
            <a:pPr lvl="1"/>
            <a:r>
              <a:rPr lang="en-US" dirty="0"/>
              <a:t>This will limit you to only 40 processes (currently it’s set to something like 512)</a:t>
            </a:r>
          </a:p>
          <a:p>
            <a:pPr lvl="1"/>
            <a:r>
              <a:rPr lang="en-US" dirty="0"/>
              <a:t>That way, if you </a:t>
            </a:r>
            <a:r>
              <a:rPr lang="en-US" dirty="0" err="1"/>
              <a:t>forkbomb</a:t>
            </a:r>
            <a:r>
              <a:rPr lang="en-US" dirty="0"/>
              <a:t>, you’ll hit your 40 process max you’ve set and it will stop.</a:t>
            </a:r>
          </a:p>
          <a:p>
            <a:pPr lvl="1"/>
            <a:r>
              <a:rPr lang="en-US" dirty="0"/>
              <a:t>Then, all you have to do is disconnect from </a:t>
            </a:r>
            <a:r>
              <a:rPr lang="en-US" dirty="0" err="1"/>
              <a:t>ssh</a:t>
            </a:r>
            <a:r>
              <a:rPr lang="en-US" dirty="0"/>
              <a:t>, open it up again, log back in, and run the command “</a:t>
            </a:r>
            <a:r>
              <a:rPr lang="en-US" b="1" dirty="0" err="1">
                <a:latin typeface="Consolas" panose="020B0609020204030204" pitchFamily="49" charset="0"/>
                <a:cs typeface="Consolas" panose="020B0609020204030204" pitchFamily="49" charset="0"/>
              </a:rPr>
              <a:t>killall</a:t>
            </a:r>
            <a:r>
              <a:rPr lang="en-US" b="1" dirty="0">
                <a:latin typeface="Consolas" panose="020B0609020204030204" pitchFamily="49" charset="0"/>
                <a:cs typeface="Consolas" panose="020B0609020204030204" pitchFamily="49" charset="0"/>
              </a:rPr>
              <a:t> -9 </a:t>
            </a:r>
            <a:r>
              <a:rPr lang="en-US" b="1" dirty="0" err="1">
                <a:latin typeface="Consolas" panose="020B0609020204030204" pitchFamily="49" charset="0"/>
                <a:cs typeface="Consolas" panose="020B0609020204030204" pitchFamily="49" charset="0"/>
              </a:rPr>
              <a:t>myshell</a:t>
            </a:r>
            <a:r>
              <a:rPr lang="en-US" dirty="0"/>
              <a:t>” (or whatever you called your executable)</a:t>
            </a:r>
          </a:p>
          <a:p>
            <a:pPr lvl="1"/>
            <a:r>
              <a:rPr lang="en-US" dirty="0"/>
              <a:t>This will kill every shell process you made, thus stopping the </a:t>
            </a:r>
            <a:r>
              <a:rPr lang="en-US" dirty="0" err="1"/>
              <a:t>forkbomb</a:t>
            </a:r>
            <a:endParaRPr lang="en-US" dirty="0"/>
          </a:p>
          <a:p>
            <a:pPr lvl="1"/>
            <a:r>
              <a:rPr lang="en-US" dirty="0"/>
              <a:t>If you don’t do this, the system resources will get bogged down from your processes and EVERYONE will be slowed down to an unusable crawl and there will be nothing you can do except ask Jarrett to kill the processes for you (since you can’t get a bash process or </a:t>
            </a:r>
            <a:r>
              <a:rPr lang="en-US" dirty="0" err="1"/>
              <a:t>killall</a:t>
            </a:r>
            <a:r>
              <a:rPr lang="en-US" dirty="0"/>
              <a:t> process, </a:t>
            </a:r>
            <a:r>
              <a:rPr lang="en-US" dirty="0" err="1"/>
              <a:t>etc</a:t>
            </a:r>
            <a:r>
              <a:rPr lang="en-US" dirty="0"/>
              <a:t>)</a:t>
            </a:r>
          </a:p>
          <a:p>
            <a:pPr lvl="1"/>
            <a:r>
              <a:rPr lang="en-US" dirty="0"/>
              <a:t>So PLEASE, use this command.  Please.  And yes, you have to run it every time you login.</a:t>
            </a:r>
          </a:p>
          <a:p>
            <a:pPr lvl="1"/>
            <a:endParaRPr lang="en-US" dirty="0"/>
          </a:p>
        </p:txBody>
      </p:sp>
    </p:spTree>
    <p:extLst>
      <p:ext uri="{BB962C8B-B14F-4D97-AF65-F5344CB8AC3E}">
        <p14:creationId xmlns:p14="http://schemas.microsoft.com/office/powerpoint/2010/main" val="324592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344B-DB76-4175-9873-88DEEBBBF7A3}"/>
              </a:ext>
            </a:extLst>
          </p:cNvPr>
          <p:cNvSpPr>
            <a:spLocks noGrp="1"/>
          </p:cNvSpPr>
          <p:nvPr>
            <p:ph type="title"/>
          </p:nvPr>
        </p:nvSpPr>
        <p:spPr/>
        <p:txBody>
          <a:bodyPr/>
          <a:lstStyle/>
          <a:p>
            <a:r>
              <a:rPr lang="en-US" dirty="0"/>
              <a:t>EMPHASIS</a:t>
            </a:r>
          </a:p>
        </p:txBody>
      </p:sp>
      <p:sp>
        <p:nvSpPr>
          <p:cNvPr id="3" name="Content Placeholder 2">
            <a:extLst>
              <a:ext uri="{FF2B5EF4-FFF2-40B4-BE49-F238E27FC236}">
                <a16:creationId xmlns:a16="http://schemas.microsoft.com/office/drawing/2014/main" id="{3DCA7B13-5F7C-432B-8D9F-E31C37C81D5B}"/>
              </a:ext>
            </a:extLst>
          </p:cNvPr>
          <p:cNvSpPr>
            <a:spLocks noGrp="1"/>
          </p:cNvSpPr>
          <p:nvPr>
            <p:ph idx="1"/>
          </p:nvPr>
        </p:nvSpPr>
        <p:spPr>
          <a:xfrm>
            <a:off x="1267967" y="2666619"/>
            <a:ext cx="10238233" cy="3101983"/>
          </a:xfrm>
        </p:spPr>
        <p:txBody>
          <a:bodyPr>
            <a:normAutofit fontScale="92500" lnSpcReduction="10000"/>
          </a:bodyPr>
          <a:lstStyle/>
          <a:p>
            <a:r>
              <a:rPr lang="en-US" dirty="0"/>
              <a:t>Repeated for emphasis:</a:t>
            </a:r>
          </a:p>
          <a:p>
            <a:r>
              <a:rPr lang="en-US" dirty="0"/>
              <a:t>use the following command:</a:t>
            </a:r>
          </a:p>
          <a:p>
            <a:pPr marL="228600" lvl="1" indent="0">
              <a:buNone/>
            </a:pPr>
            <a:r>
              <a:rPr lang="en-US" sz="3200" b="1" dirty="0" err="1">
                <a:latin typeface="Consolas" panose="020B0609020204030204" pitchFamily="49" charset="0"/>
                <a:cs typeface="Consolas" panose="020B0609020204030204" pitchFamily="49" charset="0"/>
              </a:rPr>
              <a:t>ulimit</a:t>
            </a:r>
            <a:r>
              <a:rPr lang="en-US" sz="3200" b="1" dirty="0">
                <a:latin typeface="Consolas" panose="020B0609020204030204" pitchFamily="49" charset="0"/>
                <a:cs typeface="Consolas" panose="020B0609020204030204" pitchFamily="49" charset="0"/>
              </a:rPr>
              <a:t> -u 40</a:t>
            </a:r>
          </a:p>
          <a:p>
            <a:r>
              <a:rPr lang="en-US" dirty="0"/>
              <a:t>Every time you login</a:t>
            </a:r>
          </a:p>
          <a:p>
            <a:r>
              <a:rPr lang="en-US" dirty="0"/>
              <a:t>If you accidentally </a:t>
            </a:r>
            <a:r>
              <a:rPr lang="en-US" dirty="0" err="1"/>
              <a:t>forkbomb</a:t>
            </a:r>
            <a:r>
              <a:rPr lang="en-US" dirty="0"/>
              <a:t>, re-log in.  Then you can run:</a:t>
            </a:r>
            <a:br>
              <a:rPr lang="en-US" dirty="0"/>
            </a:br>
            <a:br>
              <a:rPr lang="en-US" dirty="0"/>
            </a:br>
            <a:r>
              <a:rPr lang="en-US" sz="3200" b="1" dirty="0" err="1">
                <a:latin typeface="Consolas" panose="020B0609020204030204" pitchFamily="49" charset="0"/>
                <a:cs typeface="Consolas" panose="020B0609020204030204" pitchFamily="49" charset="0"/>
              </a:rPr>
              <a:t>killall</a:t>
            </a:r>
            <a:r>
              <a:rPr lang="en-US" sz="3200" b="1" dirty="0">
                <a:latin typeface="Consolas" panose="020B0609020204030204" pitchFamily="49" charset="0"/>
                <a:cs typeface="Consolas" panose="020B0609020204030204" pitchFamily="49" charset="0"/>
              </a:rPr>
              <a:t> -9 &lt;the name of your shell executable&gt;</a:t>
            </a:r>
            <a:endParaRPr lang="en-US" sz="3200" dirty="0">
              <a:latin typeface="Consolas" panose="020B0609020204030204" pitchFamily="49" charset="0"/>
              <a:cs typeface="Consolas" panose="020B0609020204030204" pitchFamily="49" charset="0"/>
            </a:endParaRPr>
          </a:p>
          <a:p>
            <a:r>
              <a:rPr lang="en-US" dirty="0"/>
              <a:t>and that will kill any of your shell processes.</a:t>
            </a:r>
          </a:p>
          <a:p>
            <a:endParaRPr lang="en-US" dirty="0"/>
          </a:p>
        </p:txBody>
      </p:sp>
    </p:spTree>
    <p:extLst>
      <p:ext uri="{BB962C8B-B14F-4D97-AF65-F5344CB8AC3E}">
        <p14:creationId xmlns:p14="http://schemas.microsoft.com/office/powerpoint/2010/main" val="345897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81BD-9431-461B-930A-0E0151A30591}"/>
              </a:ext>
            </a:extLst>
          </p:cNvPr>
          <p:cNvSpPr>
            <a:spLocks noGrp="1"/>
          </p:cNvSpPr>
          <p:nvPr>
            <p:ph type="title"/>
          </p:nvPr>
        </p:nvSpPr>
        <p:spPr/>
        <p:txBody>
          <a:bodyPr/>
          <a:lstStyle/>
          <a:p>
            <a:r>
              <a:rPr lang="en-US" dirty="0"/>
              <a:t>Project 4</a:t>
            </a:r>
          </a:p>
        </p:txBody>
      </p:sp>
      <p:sp>
        <p:nvSpPr>
          <p:cNvPr id="3" name="Content Placeholder 2">
            <a:extLst>
              <a:ext uri="{FF2B5EF4-FFF2-40B4-BE49-F238E27FC236}">
                <a16:creationId xmlns:a16="http://schemas.microsoft.com/office/drawing/2014/main" id="{12D1C505-DBB3-4970-85A5-CECABF6DF3F9}"/>
              </a:ext>
            </a:extLst>
          </p:cNvPr>
          <p:cNvSpPr>
            <a:spLocks noGrp="1"/>
          </p:cNvSpPr>
          <p:nvPr>
            <p:ph idx="1"/>
          </p:nvPr>
        </p:nvSpPr>
        <p:spPr/>
        <p:txBody>
          <a:bodyPr/>
          <a:lstStyle/>
          <a:p>
            <a:r>
              <a:rPr lang="en-US" dirty="0"/>
              <a:t>Message me if you have questions!</a:t>
            </a:r>
          </a:p>
          <a:p>
            <a:r>
              <a:rPr lang="en-US" dirty="0"/>
              <a:t>Even if I’m offline I’ll get a notification on my phone and will get back to you. </a:t>
            </a:r>
          </a:p>
        </p:txBody>
      </p:sp>
    </p:spTree>
    <p:extLst>
      <p:ext uri="{BB962C8B-B14F-4D97-AF65-F5344CB8AC3E}">
        <p14:creationId xmlns:p14="http://schemas.microsoft.com/office/powerpoint/2010/main" val="115000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F7BD-B146-4778-AA81-C719E6A8B473}"/>
              </a:ext>
            </a:extLst>
          </p:cNvPr>
          <p:cNvSpPr>
            <a:spLocks noGrp="1"/>
          </p:cNvSpPr>
          <p:nvPr>
            <p:ph type="title"/>
          </p:nvPr>
        </p:nvSpPr>
        <p:spPr/>
        <p:txBody>
          <a:bodyPr/>
          <a:lstStyle/>
          <a:p>
            <a:r>
              <a:rPr lang="en-US" dirty="0"/>
              <a:t>Lab 7</a:t>
            </a:r>
          </a:p>
        </p:txBody>
      </p:sp>
      <p:sp>
        <p:nvSpPr>
          <p:cNvPr id="3" name="Content Placeholder 2">
            <a:extLst>
              <a:ext uri="{FF2B5EF4-FFF2-40B4-BE49-F238E27FC236}">
                <a16:creationId xmlns:a16="http://schemas.microsoft.com/office/drawing/2014/main" id="{D7D6FE55-F4CE-4732-9363-BB6A57EE54F1}"/>
              </a:ext>
            </a:extLst>
          </p:cNvPr>
          <p:cNvSpPr>
            <a:spLocks noGrp="1"/>
          </p:cNvSpPr>
          <p:nvPr>
            <p:ph idx="1"/>
          </p:nvPr>
        </p:nvSpPr>
        <p:spPr/>
        <p:txBody>
          <a:bodyPr/>
          <a:lstStyle/>
          <a:p>
            <a:r>
              <a:rPr lang="en-US" dirty="0"/>
              <a:t>It’s out! – Basically, it gets you started on part of the project ;-)</a:t>
            </a:r>
          </a:p>
          <a:p>
            <a:r>
              <a:rPr lang="en-US" dirty="0"/>
              <a:t>We’ll be trying to use fork and </a:t>
            </a:r>
            <a:r>
              <a:rPr lang="en-US" dirty="0" err="1"/>
              <a:t>execvp</a:t>
            </a:r>
            <a:r>
              <a:rPr lang="en-US" dirty="0"/>
              <a:t> to run programs from our programs!</a:t>
            </a:r>
          </a:p>
          <a:p>
            <a:pPr lvl="1"/>
            <a:r>
              <a:rPr lang="en-US" dirty="0"/>
              <a:t>Actually, that part is done for you!</a:t>
            </a:r>
          </a:p>
          <a:p>
            <a:pPr lvl="1"/>
            <a:r>
              <a:rPr lang="en-US" dirty="0"/>
              <a:t>Follow along with the comments in the code.</a:t>
            </a:r>
          </a:p>
          <a:p>
            <a:pPr lvl="1"/>
            <a:r>
              <a:rPr lang="en-US" dirty="0"/>
              <a:t>You just have to do some error handling!</a:t>
            </a:r>
          </a:p>
          <a:p>
            <a:pPr lvl="1"/>
            <a:r>
              <a:rPr lang="en-US" dirty="0"/>
              <a:t>And get some good practice with man pages!</a:t>
            </a:r>
          </a:p>
          <a:p>
            <a:pPr lvl="1"/>
            <a:r>
              <a:rPr lang="en-US" dirty="0"/>
              <a:t>In fact, let’s get some man practice right now!</a:t>
            </a:r>
          </a:p>
          <a:p>
            <a:pPr lvl="1"/>
            <a:endParaRPr lang="en-US" dirty="0"/>
          </a:p>
        </p:txBody>
      </p:sp>
    </p:spTree>
    <p:extLst>
      <p:ext uri="{BB962C8B-B14F-4D97-AF65-F5344CB8AC3E}">
        <p14:creationId xmlns:p14="http://schemas.microsoft.com/office/powerpoint/2010/main" val="124206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91C6FA-C9F2-46FD-BD90-B8795D380884}"/>
              </a:ext>
            </a:extLst>
          </p:cNvPr>
          <p:cNvSpPr/>
          <p:nvPr/>
        </p:nvSpPr>
        <p:spPr>
          <a:xfrm>
            <a:off x="0" y="3167390"/>
            <a:ext cx="12192000" cy="523220"/>
          </a:xfrm>
          <a:prstGeom prst="rect">
            <a:avLst/>
          </a:prstGeom>
          <a:solidFill>
            <a:schemeClr val="tx1"/>
          </a:solidFill>
        </p:spPr>
        <p:txBody>
          <a:bodyPr wrap="square">
            <a:spAutoFit/>
          </a:bodyPr>
          <a:lstStyle/>
          <a:p>
            <a:r>
              <a:rPr lang="en-US" sz="2800" dirty="0">
                <a:solidFill>
                  <a:schemeClr val="bg1"/>
                </a:solidFill>
                <a:latin typeface="Consolas" panose="020B0609020204030204" pitchFamily="49" charset="0"/>
                <a:cs typeface="Consolas" panose="020B0609020204030204" pitchFamily="49" charset="0"/>
              </a:rPr>
              <a:t>[</a:t>
            </a:r>
            <a:r>
              <a:rPr lang="en-US" sz="2800" dirty="0" err="1">
                <a:solidFill>
                  <a:srgbClr val="92D050"/>
                </a:solidFill>
                <a:latin typeface="Consolas" panose="020B0609020204030204" pitchFamily="49" charset="0"/>
                <a:cs typeface="Consolas" panose="020B0609020204030204" pitchFamily="49" charset="0"/>
              </a:rPr>
              <a:t>thoth</a:t>
            </a:r>
            <a:r>
              <a:rPr lang="en-US" sz="2800" dirty="0">
                <a:solidFill>
                  <a:schemeClr val="bg1"/>
                </a:solidFill>
                <a:latin typeface="Consolas" panose="020B0609020204030204" pitchFamily="49" charset="0"/>
                <a:cs typeface="Consolas" panose="020B0609020204030204" pitchFamily="49" charset="0"/>
              </a:rPr>
              <a:t> </a:t>
            </a:r>
            <a:r>
              <a:rPr lang="en-US" sz="2800" dirty="0">
                <a:solidFill>
                  <a:srgbClr val="B07BD7"/>
                </a:solidFill>
                <a:latin typeface="Consolas" panose="020B0609020204030204" pitchFamily="49" charset="0"/>
                <a:cs typeface="Consolas" panose="020B0609020204030204" pitchFamily="49" charset="0"/>
              </a:rPr>
              <a:t>~/private/cs449/lab7</a:t>
            </a:r>
            <a:r>
              <a:rPr lang="en-US" sz="2800" dirty="0">
                <a:solidFill>
                  <a:schemeClr val="bg1"/>
                </a:solidFill>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2567061C-3166-476E-B322-E58E564A8B1B}"/>
              </a:ext>
            </a:extLst>
          </p:cNvPr>
          <p:cNvSpPr/>
          <p:nvPr/>
        </p:nvSpPr>
        <p:spPr>
          <a:xfrm>
            <a:off x="5751481" y="3167390"/>
            <a:ext cx="2156360"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man </a:t>
            </a:r>
            <a:r>
              <a:rPr lang="en-US" sz="2800" dirty="0" err="1">
                <a:solidFill>
                  <a:schemeClr val="bg1"/>
                </a:solidFill>
                <a:latin typeface="Consolas" panose="020B0609020204030204" pitchFamily="49" charset="0"/>
                <a:cs typeface="Consolas" panose="020B0609020204030204" pitchFamily="49" charset="0"/>
              </a:rPr>
              <a:t>perror</a:t>
            </a:r>
            <a:endParaRPr lang="en-US" sz="2800" dirty="0"/>
          </a:p>
        </p:txBody>
      </p:sp>
    </p:spTree>
    <p:extLst>
      <p:ext uri="{BB962C8B-B14F-4D97-AF65-F5344CB8AC3E}">
        <p14:creationId xmlns:p14="http://schemas.microsoft.com/office/powerpoint/2010/main" val="79412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029E-3217-4E46-8DA4-2FE0A1A3FF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C29620-15DE-4E30-8425-446B5DEB047D}"/>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EE39A245-C98A-4DD3-8AA7-05FA7ADF5AB7}"/>
              </a:ext>
            </a:extLst>
          </p:cNvPr>
          <p:cNvSpPr>
            <a:spLocks noChangeArrowheads="1"/>
          </p:cNvSpPr>
          <p:nvPr/>
        </p:nvSpPr>
        <p:spPr bwMode="auto">
          <a:xfrm>
            <a:off x="0" y="174263"/>
            <a:ext cx="12192000" cy="65094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1" i="0" u="none" strike="noStrike" cap="none" normalizeH="0" baseline="0" dirty="0">
                <a:ln>
                  <a:noFill/>
                </a:ln>
                <a:solidFill>
                  <a:srgbClr val="444444"/>
                </a:solidFill>
                <a:effectLst/>
                <a:latin typeface="Verdana" panose="020B0604030504040204" pitchFamily="34" charset="0"/>
              </a:rPr>
              <a:t>(3) - Linux man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 print a system error message</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Synopsis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#include &lt;</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2"/>
              </a:rPr>
              <a:t>stdio.h</a:t>
            </a:r>
            <a:r>
              <a:rPr kumimoji="0" lang="en-US" altLang="en-US" sz="1200" b="1" i="0" u="none" strike="noStrike" cap="none" normalizeH="0" baseline="0" dirty="0">
                <a:ln>
                  <a:noFill/>
                </a:ln>
                <a:solidFill>
                  <a:srgbClr val="444444"/>
                </a:solidFill>
                <a:effectLst/>
                <a:latin typeface="Verdana" panose="020B0604030504040204" pitchFamily="34" charset="0"/>
              </a:rPr>
              <a: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void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1" i="0" u="none" strike="noStrike" cap="none" normalizeH="0" baseline="0" dirty="0">
                <a:ln>
                  <a:noFill/>
                </a:ln>
                <a:solidFill>
                  <a:srgbClr val="444444"/>
                </a:solidFill>
                <a:effectLst/>
                <a:latin typeface="Verdana" panose="020B0604030504040204" pitchFamily="34" charset="0"/>
              </a:rPr>
              <a:t>(const char *</a:t>
            </a:r>
            <a:r>
              <a:rPr kumimoji="0" lang="en-US" altLang="en-US" sz="1200" b="0" i="1" u="none" strike="noStrike" cap="none" normalizeH="0" baseline="0" dirty="0">
                <a:ln>
                  <a:noFill/>
                </a:ln>
                <a:solidFill>
                  <a:srgbClr val="444444"/>
                </a:solidFill>
                <a:effectLst/>
                <a:latin typeface="Verdana" panose="020B0604030504040204" pitchFamily="34" charset="0"/>
              </a:rPr>
              <a:t>s</a:t>
            </a:r>
            <a:r>
              <a:rPr kumimoji="0" lang="en-US" altLang="en-US" sz="1200" b="1" i="0" u="none" strike="noStrike" cap="none" normalizeH="0" baseline="0" dirty="0">
                <a:ln>
                  <a:noFill/>
                </a:ln>
                <a:solidFill>
                  <a:srgbClr val="444444"/>
                </a:solidFill>
                <a:effectLst/>
                <a:latin typeface="Verdana" panose="020B0604030504040204" pitchFamily="34"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#include &lt;</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3"/>
              </a:rPr>
              <a:t>errno.h</a:t>
            </a:r>
            <a:r>
              <a:rPr kumimoji="0" lang="en-US" altLang="en-US" sz="1200" b="1" i="0" u="none" strike="noStrike" cap="none" normalizeH="0" baseline="0" dirty="0">
                <a:ln>
                  <a:noFill/>
                </a:ln>
                <a:solidFill>
                  <a:srgbClr val="444444"/>
                </a:solidFill>
                <a:effectLst/>
                <a:latin typeface="Verdana" panose="020B0604030504040204" pitchFamily="34" charset="0"/>
              </a:rPr>
              <a: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const char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1" i="0" u="none" strike="noStrike" cap="none" normalizeH="0" baseline="0" dirty="0">
                <a:ln>
                  <a:noFill/>
                </a:ln>
                <a:solidFill>
                  <a:srgbClr val="444444"/>
                </a:solidFill>
                <a:effectLst/>
                <a:latin typeface="Verdana" panose="020B0604030504040204" pitchFamily="34" charset="0"/>
              </a:rPr>
              <a:t>[];</a:t>
            </a:r>
            <a:br>
              <a:rPr kumimoji="0" lang="en-US" altLang="en-US" sz="1200" b="1" i="0" u="none" strike="noStrike" cap="none" normalizeH="0" baseline="0" dirty="0">
                <a:ln>
                  <a:noFill/>
                </a:ln>
                <a:solidFill>
                  <a:srgbClr val="444444"/>
                </a:solidFill>
                <a:effectLst/>
                <a:latin typeface="Verdana" panose="020B0604030504040204" pitchFamily="34" charset="0"/>
              </a:rPr>
            </a:br>
            <a:r>
              <a:rPr kumimoji="0" lang="en-US" altLang="en-US" sz="1200" b="1" i="0" u="none" strike="noStrike" cap="none" normalizeH="0" baseline="0" dirty="0">
                <a:ln>
                  <a:noFill/>
                </a:ln>
                <a:solidFill>
                  <a:srgbClr val="444444"/>
                </a:solidFill>
                <a:effectLst/>
                <a:latin typeface="Verdana" panose="020B0604030504040204" pitchFamily="34" charset="0"/>
              </a:rPr>
              <a:t>int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1" i="0" u="none" strike="noStrike" cap="none" normalizeH="0" baseline="0" dirty="0">
                <a:ln>
                  <a:noFill/>
                </a:ln>
                <a:solidFill>
                  <a:srgbClr val="444444"/>
                </a:solidFill>
                <a:effectLst/>
                <a:latin typeface="Verdana" panose="020B0604030504040204" pitchFamily="34" charset="0"/>
              </a:rPr>
              <a:t>;</a:t>
            </a:r>
            <a:br>
              <a:rPr kumimoji="0" lang="en-US" altLang="en-US" sz="1200" b="1" i="0" u="none" strike="noStrike" cap="none" normalizeH="0" baseline="0" dirty="0">
                <a:ln>
                  <a:noFill/>
                </a:ln>
                <a:solidFill>
                  <a:srgbClr val="444444"/>
                </a:solidFill>
                <a:effectLst/>
                <a:latin typeface="Verdana" panose="020B0604030504040204" pitchFamily="34" charset="0"/>
              </a:rPr>
            </a:br>
            <a:r>
              <a:rPr kumimoji="0" lang="en-US" altLang="en-US" sz="1200" b="1" i="0" u="none" strike="noStrike" cap="none" normalizeH="0" baseline="0" dirty="0">
                <a:ln>
                  <a:noFill/>
                </a:ln>
                <a:solidFill>
                  <a:srgbClr val="444444"/>
                </a:solidFill>
                <a:effectLst/>
                <a:latin typeface="Verdana" panose="020B0604030504040204" pitchFamily="34" charset="0"/>
              </a:rPr>
              <a:t>int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1" i="0" u="none" strike="noStrike" cap="none" normalizeH="0" baseline="0" dirty="0">
                <a:ln>
                  <a:noFill/>
                </a:ln>
                <a:solidFill>
                  <a:srgbClr val="444444"/>
                </a:solidFill>
                <a:effectLst/>
                <a:latin typeface="Verdana" panose="020B0604030504040204" pitchFamily="34"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Feature Test Macro Requirements for </a:t>
            </a:r>
            <a:r>
              <a:rPr kumimoji="0" lang="en-US" altLang="en-US" sz="1200" b="0" i="0" u="none" strike="noStrike" cap="none" normalizeH="0" baseline="0" dirty="0" err="1">
                <a:ln>
                  <a:noFill/>
                </a:ln>
                <a:solidFill>
                  <a:srgbClr val="444444"/>
                </a:solidFill>
                <a:effectLst/>
                <a:latin typeface="Verdana" panose="020B0604030504040204" pitchFamily="34" charset="0"/>
              </a:rPr>
              <a:t>glibc</a:t>
            </a:r>
            <a:r>
              <a:rPr kumimoji="0" lang="en-US" altLang="en-US" sz="1200" b="0" i="0" u="none" strike="noStrike" cap="none" normalizeH="0" baseline="0" dirty="0">
                <a:ln>
                  <a:noFill/>
                </a:ln>
                <a:solidFill>
                  <a:srgbClr val="444444"/>
                </a:solidFill>
                <a:effectLst/>
                <a:latin typeface="Verdana" panose="020B0604030504040204" pitchFamily="34" charset="0"/>
              </a:rPr>
              <a:t> (see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4"/>
              </a:rPr>
              <a:t>feature_test_macros</a:t>
            </a:r>
            <a:r>
              <a:rPr kumimoji="0" lang="en-US" altLang="en-US" sz="1200" b="0" i="0" u="none" strike="noStrike" cap="none" normalizeH="0" baseline="0" dirty="0">
                <a:ln>
                  <a:noFill/>
                </a:ln>
                <a:solidFill>
                  <a:srgbClr val="444444"/>
                </a:solidFill>
                <a:effectLst/>
                <a:latin typeface="Verdana" panose="020B0604030504040204" pitchFamily="34" charset="0"/>
              </a:rPr>
              <a:t>(7)):</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_BSD_SOURCE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routine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produces a message on the standard error output, describing the last error encountered during a call to a system or library function. First (if </a:t>
            </a:r>
            <a:r>
              <a:rPr kumimoji="0" lang="en-US" altLang="en-US" sz="1200" b="0" i="1" u="none" strike="noStrike" cap="none" normalizeH="0" baseline="0" dirty="0">
                <a:ln>
                  <a:noFill/>
                </a:ln>
                <a:solidFill>
                  <a:srgbClr val="444444"/>
                </a:solidFill>
                <a:effectLst/>
                <a:latin typeface="Verdana" panose="020B0604030504040204" pitchFamily="34" charset="0"/>
              </a:rPr>
              <a:t>s</a:t>
            </a:r>
            <a:r>
              <a:rPr kumimoji="0" lang="en-US" altLang="en-US" sz="1200" b="0" i="0" u="none" strike="noStrike" cap="none" normalizeH="0" baseline="0" dirty="0">
                <a:ln>
                  <a:noFill/>
                </a:ln>
                <a:solidFill>
                  <a:srgbClr val="444444"/>
                </a:solidFill>
                <a:effectLst/>
                <a:latin typeface="Verdana" panose="020B0604030504040204" pitchFamily="34" charset="0"/>
              </a:rPr>
              <a:t> is not NULL and </a:t>
            </a:r>
            <a:r>
              <a:rPr kumimoji="0" lang="en-US" altLang="en-US" sz="1200" b="0" i="1" u="none" strike="noStrike" cap="none" normalizeH="0" baseline="0" dirty="0">
                <a:ln>
                  <a:noFill/>
                </a:ln>
                <a:solidFill>
                  <a:srgbClr val="444444"/>
                </a:solidFill>
                <a:effectLst/>
                <a:latin typeface="Verdana" panose="020B0604030504040204" pitchFamily="34" charset="0"/>
              </a:rPr>
              <a:t>*s</a:t>
            </a:r>
            <a:r>
              <a:rPr kumimoji="0" lang="en-US" altLang="en-US" sz="1200" b="0" i="0" u="none" strike="noStrike" cap="none" normalizeH="0" baseline="0" dirty="0">
                <a:ln>
                  <a:noFill/>
                </a:ln>
                <a:solidFill>
                  <a:srgbClr val="444444"/>
                </a:solidFill>
                <a:effectLst/>
                <a:latin typeface="Verdana" panose="020B0604030504040204" pitchFamily="34" charset="0"/>
              </a:rPr>
              <a:t> is not a null byte ('\0')) the argument string </a:t>
            </a:r>
            <a:r>
              <a:rPr kumimoji="0" lang="en-US" altLang="en-US" sz="1200" b="0" i="1" u="none" strike="noStrike" cap="none" normalizeH="0" baseline="0" dirty="0">
                <a:ln>
                  <a:noFill/>
                </a:ln>
                <a:solidFill>
                  <a:srgbClr val="444444"/>
                </a:solidFill>
                <a:effectLst/>
                <a:latin typeface="Verdana" panose="020B0604030504040204" pitchFamily="34" charset="0"/>
              </a:rPr>
              <a:t>s</a:t>
            </a:r>
            <a:r>
              <a:rPr kumimoji="0" lang="en-US" altLang="en-US" sz="1200" b="0" i="0" u="none" strike="noStrike" cap="none" normalizeH="0" baseline="0" dirty="0">
                <a:ln>
                  <a:noFill/>
                </a:ln>
                <a:solidFill>
                  <a:srgbClr val="444444"/>
                </a:solidFill>
                <a:effectLst/>
                <a:latin typeface="Verdana" panose="020B0604030504040204" pitchFamily="34" charset="0"/>
              </a:rPr>
              <a:t> is printed, followed by a colon and a blank. Then the message and a new-line.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To be of most use, the argument string should include the name of the function that incurred the error. The error number is taken from the external variable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which is set when errors occur but not cleared when successful calls are made.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global error list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indexed by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can be used to obtain the error message without the newline. The largest message number provided in the table is </a:t>
            </a:r>
            <a:r>
              <a:rPr kumimoji="0" lang="en-US" altLang="en-US" sz="1200" b="0" i="1" u="none" strike="noStrike" cap="none" normalizeH="0" baseline="0" dirty="0">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-1. Be careful when directly accessing this list because new error values may not have been added to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The use of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is nowadays deprecated.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When a system call fails, it usually returns -1 and sets the variable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to a value describing what went wrong. (These values can be found in </a:t>
            </a:r>
            <a:r>
              <a:rPr kumimoji="0" lang="en-US" altLang="en-US" sz="1200" b="0" i="1" u="none" strike="noStrike" cap="none" normalizeH="0" baseline="0" dirty="0">
                <a:ln>
                  <a:noFill/>
                </a:ln>
                <a:solidFill>
                  <a:srgbClr val="444444"/>
                </a:solidFill>
                <a:effectLst/>
                <a:latin typeface="Verdana" panose="020B0604030504040204" pitchFamily="34" charset="0"/>
              </a:rPr>
              <a:t>&lt;</a:t>
            </a:r>
            <a:r>
              <a:rPr kumimoji="0" lang="en-US" altLang="en-US" sz="1200" b="0" i="1" u="none" strike="noStrike" cap="none" normalizeH="0" baseline="0" dirty="0" err="1">
                <a:ln>
                  <a:noFill/>
                </a:ln>
                <a:solidFill>
                  <a:srgbClr val="660000"/>
                </a:solidFill>
                <a:effectLst/>
                <a:latin typeface="Verdana" panose="020B0604030504040204" pitchFamily="34" charset="0"/>
                <a:hlinkClick r:id="rId3"/>
              </a:rPr>
              <a:t>errno.h</a:t>
            </a:r>
            <a:r>
              <a:rPr kumimoji="0" lang="en-US" altLang="en-US" sz="1200" b="0" i="1" u="none" strike="noStrike" cap="none" normalizeH="0" baseline="0" dirty="0">
                <a:ln>
                  <a:noFill/>
                </a:ln>
                <a:solidFill>
                  <a:srgbClr val="444444"/>
                </a:solidFill>
                <a:effectLst/>
                <a:latin typeface="Verdana" panose="020B0604030504040204" pitchFamily="34" charset="0"/>
              </a:rPr>
              <a:t>&gt;</a:t>
            </a:r>
            <a:r>
              <a:rPr kumimoji="0" lang="en-US" altLang="en-US" sz="1200" b="0" i="0" u="none" strike="noStrike" cap="none" normalizeH="0" baseline="0" dirty="0">
                <a:ln>
                  <a:noFill/>
                </a:ln>
                <a:solidFill>
                  <a:srgbClr val="444444"/>
                </a:solidFill>
                <a:effectLst/>
                <a:latin typeface="Verdana" panose="020B0604030504040204" pitchFamily="34" charset="0"/>
              </a:rPr>
              <a:t>.) Many library functions do likewise. The function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serves to translate this error code into human-readable form. Note that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is undefined after a successful library call: this call may well change this variable, even though it succeeds, for example because it internally used some other library function that failed. Thus, if a failing call is not immediately followed by a call to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the value of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should be saved.</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Conforming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function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and the external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(see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5"/>
              </a:rPr>
              <a:t>errno</a:t>
            </a:r>
            <a:r>
              <a:rPr kumimoji="0" lang="en-US" altLang="en-US" sz="1200" b="0" i="0" u="none" strike="noStrike" cap="none" normalizeH="0" baseline="0" dirty="0">
                <a:ln>
                  <a:noFill/>
                </a:ln>
                <a:solidFill>
                  <a:srgbClr val="444444"/>
                </a:solidFill>
                <a:effectLst/>
                <a:latin typeface="Verdana" panose="020B0604030504040204" pitchFamily="34" charset="0"/>
              </a:rPr>
              <a:t>(3)) conform to C89, C99, 4.3BSD, POSIX.1-2001. The externals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and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conform to BSD.</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Notes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externals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and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are defined by </a:t>
            </a:r>
            <a:r>
              <a:rPr kumimoji="0" lang="en-US" altLang="en-US" sz="1200" b="0" i="0" u="none" strike="noStrike" cap="none" normalizeH="0" baseline="0" dirty="0" err="1">
                <a:ln>
                  <a:noFill/>
                </a:ln>
                <a:solidFill>
                  <a:srgbClr val="444444"/>
                </a:solidFill>
                <a:effectLst/>
                <a:latin typeface="Verdana" panose="020B0604030504040204" pitchFamily="34" charset="0"/>
              </a:rPr>
              <a:t>glibc</a:t>
            </a:r>
            <a:r>
              <a:rPr kumimoji="0" lang="en-US" altLang="en-US" sz="1200" b="0" i="0" u="none" strike="noStrike" cap="none" normalizeH="0" baseline="0" dirty="0">
                <a:ln>
                  <a:noFill/>
                </a:ln>
                <a:solidFill>
                  <a:srgbClr val="444444"/>
                </a:solidFill>
                <a:effectLst/>
                <a:latin typeface="Verdana" panose="020B0604030504040204" pitchFamily="34" charset="0"/>
              </a:rPr>
              <a:t>, but in </a:t>
            </a:r>
            <a:r>
              <a:rPr kumimoji="0" lang="en-US" altLang="en-US" sz="1200" b="0" i="1" u="none" strike="noStrike" cap="none" normalizeH="0" baseline="0" dirty="0">
                <a:ln>
                  <a:noFill/>
                </a:ln>
                <a:solidFill>
                  <a:srgbClr val="444444"/>
                </a:solidFill>
                <a:effectLst/>
                <a:latin typeface="Verdana" panose="020B0604030504040204" pitchFamily="34" charset="0"/>
              </a:rPr>
              <a:t>&lt;</a:t>
            </a:r>
            <a:r>
              <a:rPr kumimoji="0" lang="en-US" altLang="en-US" sz="1200" b="0" i="1" u="none" strike="noStrike" cap="none" normalizeH="0" baseline="0" dirty="0" err="1">
                <a:ln>
                  <a:noFill/>
                </a:ln>
                <a:solidFill>
                  <a:srgbClr val="660000"/>
                </a:solidFill>
                <a:effectLst/>
                <a:latin typeface="Verdana" panose="020B0604030504040204" pitchFamily="34" charset="0"/>
                <a:hlinkClick r:id="rId2"/>
              </a:rPr>
              <a:t>stdio.h</a:t>
            </a:r>
            <a:r>
              <a:rPr kumimoji="0" lang="en-US" altLang="en-US" sz="1200" b="0" i="1" u="none" strike="noStrike" cap="none" normalizeH="0" baseline="0" dirty="0">
                <a:ln>
                  <a:noFill/>
                </a:ln>
                <a:solidFill>
                  <a:srgbClr val="444444"/>
                </a:solidFill>
                <a:effectLst/>
                <a:latin typeface="Verdana" panose="020B0604030504040204" pitchFamily="34" charset="0"/>
              </a:rPr>
              <a:t>&gt;</a:t>
            </a:r>
            <a:r>
              <a:rPr kumimoji="0" lang="en-US" altLang="en-US" sz="1200" b="0" i="0" u="none" strike="noStrike" cap="none" normalizeH="0" baseline="0" dirty="0">
                <a:ln>
                  <a:noFill/>
                </a:ln>
                <a:solidFill>
                  <a:srgbClr val="444444"/>
                </a:solidFill>
                <a:effectLst/>
                <a:latin typeface="Verdana" panose="020B0604030504040204" pitchFamily="34" charset="0"/>
              </a:rPr>
              <a:t>.</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See Also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60000"/>
                </a:solidFill>
                <a:effectLst/>
                <a:latin typeface="Verdana" panose="020B0604030504040204" pitchFamily="34" charset="0"/>
                <a:hlinkClick r:id="rId6"/>
              </a:rPr>
              <a:t>err</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5"/>
              </a:rPr>
              <a:t>errno</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7"/>
              </a:rPr>
              <a:t>error</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8"/>
              </a:rPr>
              <a:t>strerror</a:t>
            </a:r>
            <a:r>
              <a:rPr kumimoji="0" lang="en-US" altLang="en-US" sz="1200" b="0" i="0" u="none" strike="noStrike" cap="none" normalizeH="0" baseline="0" dirty="0">
                <a:ln>
                  <a:noFill/>
                </a:ln>
                <a:solidFill>
                  <a:srgbClr val="444444"/>
                </a:solidFill>
                <a:effectLst/>
                <a:latin typeface="Verdana" panose="020B0604030504040204" pitchFamily="34" charset="0"/>
              </a:rPr>
              <a:t>(3)</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Referenced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60000"/>
                </a:solidFill>
                <a:effectLst/>
                <a:latin typeface="Verdana" panose="020B0604030504040204" pitchFamily="34" charset="0"/>
                <a:hlinkClick r:id="rId9"/>
              </a:rPr>
              <a:t>explain</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10"/>
              </a:rPr>
              <a:t>explain_lca2010</a:t>
            </a:r>
            <a:r>
              <a:rPr kumimoji="0" lang="en-US" altLang="en-US" sz="1200" b="0" i="0" u="none" strike="noStrike" cap="none" normalizeH="0" baseline="0" dirty="0">
                <a:ln>
                  <a:noFill/>
                </a:ln>
                <a:solidFill>
                  <a:srgbClr val="444444"/>
                </a:solidFill>
                <a:effectLst/>
                <a:latin typeface="Verdana" panose="020B0604030504040204" pitchFamily="34" charset="0"/>
              </a:rPr>
              <a:t>(1),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1"/>
              </a:rPr>
              <a:t>fmtmsg</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2"/>
              </a:rPr>
              <a:t>genders_errnum</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13"/>
              </a:rPr>
              <a:t>lam-helpfile</a:t>
            </a:r>
            <a:r>
              <a:rPr kumimoji="0" lang="en-US" altLang="en-US" sz="1200" b="0" i="0" u="none" strike="noStrike" cap="none" normalizeH="0" baseline="0" dirty="0">
                <a:ln>
                  <a:noFill/>
                </a:ln>
                <a:solidFill>
                  <a:srgbClr val="444444"/>
                </a:solidFill>
                <a:effectLst/>
                <a:latin typeface="Verdana" panose="020B0604030504040204" pitchFamily="34" charset="0"/>
              </a:rPr>
              <a:t>(5),</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4"/>
              </a:rPr>
              <a:t>nodeupdown_errnum</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5"/>
              </a:rPr>
              <a:t>psignal</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6"/>
              </a:rPr>
              <a:t>rmt</a:t>
            </a:r>
            <a:r>
              <a:rPr kumimoji="0" lang="en-US" altLang="en-US" sz="1200" b="0" i="0" u="none" strike="noStrike" cap="none" normalizeH="0" baseline="0" dirty="0">
                <a:ln>
                  <a:noFill/>
                </a:ln>
                <a:solidFill>
                  <a:srgbClr val="444444"/>
                </a:solidFill>
                <a:effectLst/>
                <a:latin typeface="Verdana" panose="020B0604030504040204" pitchFamily="34" charset="0"/>
              </a:rPr>
              <a:t>(8)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024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0E10-A644-471F-A450-99F1D46337AB}"/>
              </a:ext>
            </a:extLst>
          </p:cNvPr>
          <p:cNvSpPr>
            <a:spLocks noGrp="1"/>
          </p:cNvSpPr>
          <p:nvPr>
            <p:ph type="title"/>
          </p:nvPr>
        </p:nvSpPr>
        <p:spPr>
          <a:xfrm>
            <a:off x="2231136" y="991069"/>
            <a:ext cx="7729728" cy="1188720"/>
          </a:xfrm>
        </p:spPr>
        <p:txBody>
          <a:bodyPr/>
          <a:lstStyle/>
          <a:p>
            <a:r>
              <a:rPr lang="en-US" dirty="0"/>
              <a:t>Info</a:t>
            </a:r>
          </a:p>
        </p:txBody>
      </p:sp>
      <p:sp>
        <p:nvSpPr>
          <p:cNvPr id="3" name="Content Placeholder 2">
            <a:extLst>
              <a:ext uri="{FF2B5EF4-FFF2-40B4-BE49-F238E27FC236}">
                <a16:creationId xmlns:a16="http://schemas.microsoft.com/office/drawing/2014/main" id="{9DD416A9-8E40-4EE7-A85D-B9C6362BA877}"/>
              </a:ext>
            </a:extLst>
          </p:cNvPr>
          <p:cNvSpPr>
            <a:spLocks noGrp="1"/>
          </p:cNvSpPr>
          <p:nvPr>
            <p:ph idx="1"/>
          </p:nvPr>
        </p:nvSpPr>
        <p:spPr>
          <a:xfrm>
            <a:off x="583223" y="2347546"/>
            <a:ext cx="11260015" cy="3894992"/>
          </a:xfrm>
        </p:spPr>
        <p:txBody>
          <a:bodyPr numCol="2">
            <a:normAutofit fontScale="92500"/>
          </a:bodyPr>
          <a:lstStyle/>
          <a:p>
            <a:r>
              <a:rPr lang="en-US" sz="3600" dirty="0"/>
              <a:t>Jon Rutkauskas</a:t>
            </a:r>
          </a:p>
          <a:p>
            <a:r>
              <a:rPr lang="en-US" sz="3600" dirty="0"/>
              <a:t>Recitation: 	Tue 12-12:50</a:t>
            </a:r>
          </a:p>
          <a:p>
            <a:r>
              <a:rPr lang="en-US" sz="3600" dirty="0"/>
              <a:t>Office Hours: Tue 11-11:50</a:t>
            </a:r>
            <a:br>
              <a:rPr lang="en-US" sz="3600" dirty="0"/>
            </a:br>
            <a:r>
              <a:rPr lang="en-US" sz="3600" dirty="0"/>
              <a:t>			</a:t>
            </a:r>
            <a:r>
              <a:rPr lang="en-US" sz="3600" dirty="0" err="1"/>
              <a:t>Thur</a:t>
            </a:r>
            <a:r>
              <a:rPr lang="en-US" sz="3600" dirty="0"/>
              <a:t> 11-12:50</a:t>
            </a:r>
            <a:br>
              <a:rPr lang="en-US" sz="3600" dirty="0"/>
            </a:br>
            <a:r>
              <a:rPr lang="en-US" sz="3600" dirty="0"/>
              <a:t> 		SENSQ 5806</a:t>
            </a:r>
            <a:br>
              <a:rPr lang="en-US" sz="3600" dirty="0"/>
            </a:br>
            <a:r>
              <a:rPr lang="en-US" sz="2000" dirty="0"/>
              <a:t>(additional hours by appointment if needed)</a:t>
            </a:r>
          </a:p>
          <a:p>
            <a:endParaRPr lang="en-US" sz="2000" dirty="0"/>
          </a:p>
          <a:p>
            <a:r>
              <a:rPr lang="en-US" sz="3600" dirty="0"/>
              <a:t>On discord: 	@</a:t>
            </a:r>
            <a:r>
              <a:rPr lang="en-US" sz="3600" dirty="0" err="1"/>
              <a:t>jrutkauskas</a:t>
            </a:r>
            <a:endParaRPr lang="en-US" sz="3600" dirty="0"/>
          </a:p>
          <a:p>
            <a:r>
              <a:rPr lang="en-US" sz="3600" dirty="0"/>
              <a:t>By email:	</a:t>
            </a:r>
            <a:r>
              <a:rPr lang="en-US" sz="3600" dirty="0">
                <a:hlinkClick r:id="rId2"/>
              </a:rPr>
              <a:t>jsr68@pitt.edu</a:t>
            </a:r>
            <a:endParaRPr lang="en-US" sz="3600" dirty="0"/>
          </a:p>
          <a:p>
            <a:r>
              <a:rPr lang="en-US" sz="3600" dirty="0"/>
              <a:t>Website: </a:t>
            </a:r>
            <a:r>
              <a:rPr lang="en-US" sz="2200" dirty="0"/>
              <a:t>https://github.com/jrutkauskas/spring2019-449-rec</a:t>
            </a:r>
          </a:p>
          <a:p>
            <a:r>
              <a:rPr lang="en-US" sz="3600" dirty="0"/>
              <a:t>Ask me any questions you have!!!</a:t>
            </a:r>
          </a:p>
          <a:p>
            <a:endParaRPr lang="en-US" sz="3600" dirty="0"/>
          </a:p>
        </p:txBody>
      </p:sp>
    </p:spTree>
    <p:extLst>
      <p:ext uri="{BB962C8B-B14F-4D97-AF65-F5344CB8AC3E}">
        <p14:creationId xmlns:p14="http://schemas.microsoft.com/office/powerpoint/2010/main" val="286246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029E-3217-4E46-8DA4-2FE0A1A3FF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C29620-15DE-4E30-8425-446B5DEB047D}"/>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EE39A245-C98A-4DD3-8AA7-05FA7ADF5AB7}"/>
              </a:ext>
            </a:extLst>
          </p:cNvPr>
          <p:cNvSpPr>
            <a:spLocks noChangeArrowheads="1"/>
          </p:cNvSpPr>
          <p:nvPr/>
        </p:nvSpPr>
        <p:spPr bwMode="auto">
          <a:xfrm>
            <a:off x="0" y="174263"/>
            <a:ext cx="12192000" cy="65094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(3) - Linux man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 print a system error message</a:t>
            </a:r>
            <a:endPar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Synopsis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#include &lt;</a:t>
            </a:r>
            <a:r>
              <a:rPr kumimoji="0" lang="en-US" altLang="en-US" sz="1200" b="1" i="0" u="none" strike="noStrike" cap="none" normalizeH="0" baseline="0" dirty="0" err="1">
                <a:ln>
                  <a:noFill/>
                </a:ln>
                <a:solidFill>
                  <a:srgbClr val="660000"/>
                </a:solidFill>
                <a:effectLst/>
                <a:highlight>
                  <a:srgbClr val="FFFF00"/>
                </a:highlight>
                <a:latin typeface="Verdana" panose="020B0604030504040204" pitchFamily="34" charset="0"/>
                <a:hlinkClick r:id="rId2"/>
              </a:rPr>
              <a:t>stdio.h</a:t>
            </a: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&gt;</a:t>
            </a:r>
            <a:endParaRPr kumimoji="0" lang="en-US" altLang="en-US" sz="12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void </a:t>
            </a:r>
            <a:r>
              <a:rPr kumimoji="0" lang="en-US" altLang="en-US" sz="1200" b="1"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(const char *</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s</a:t>
            </a:r>
            <a:r>
              <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rPr>
              <a:t>);</a:t>
            </a:r>
            <a:endParaRPr kumimoji="0" lang="en-US" altLang="en-US" sz="12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#include &lt;</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3"/>
              </a:rPr>
              <a:t>errno.h</a:t>
            </a:r>
            <a:r>
              <a:rPr kumimoji="0" lang="en-US" altLang="en-US" sz="1200" b="1" i="0" u="none" strike="noStrike" cap="none" normalizeH="0" baseline="0" dirty="0">
                <a:ln>
                  <a:noFill/>
                </a:ln>
                <a:solidFill>
                  <a:srgbClr val="444444"/>
                </a:solidFill>
                <a:effectLst/>
                <a:latin typeface="Verdana" panose="020B0604030504040204" pitchFamily="34" charset="0"/>
              </a:rPr>
              <a: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const char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1" i="0" u="none" strike="noStrike" cap="none" normalizeH="0" baseline="0" dirty="0">
                <a:ln>
                  <a:noFill/>
                </a:ln>
                <a:solidFill>
                  <a:srgbClr val="444444"/>
                </a:solidFill>
                <a:effectLst/>
                <a:latin typeface="Verdana" panose="020B0604030504040204" pitchFamily="34" charset="0"/>
              </a:rPr>
              <a:t>[];</a:t>
            </a:r>
            <a:br>
              <a:rPr kumimoji="0" lang="en-US" altLang="en-US" sz="1200" b="1" i="0" u="none" strike="noStrike" cap="none" normalizeH="0" baseline="0" dirty="0">
                <a:ln>
                  <a:noFill/>
                </a:ln>
                <a:solidFill>
                  <a:srgbClr val="444444"/>
                </a:solidFill>
                <a:effectLst/>
                <a:latin typeface="Verdana" panose="020B0604030504040204" pitchFamily="34" charset="0"/>
              </a:rPr>
            </a:br>
            <a:r>
              <a:rPr kumimoji="0" lang="en-US" altLang="en-US" sz="1200" b="1" i="0" u="none" strike="noStrike" cap="none" normalizeH="0" baseline="0" dirty="0">
                <a:ln>
                  <a:noFill/>
                </a:ln>
                <a:solidFill>
                  <a:srgbClr val="444444"/>
                </a:solidFill>
                <a:effectLst/>
                <a:latin typeface="Verdana" panose="020B0604030504040204" pitchFamily="34" charset="0"/>
              </a:rPr>
              <a:t>int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1" i="0" u="none" strike="noStrike" cap="none" normalizeH="0" baseline="0" dirty="0">
                <a:ln>
                  <a:noFill/>
                </a:ln>
                <a:solidFill>
                  <a:srgbClr val="444444"/>
                </a:solidFill>
                <a:effectLst/>
                <a:latin typeface="Verdana" panose="020B0604030504040204" pitchFamily="34" charset="0"/>
              </a:rPr>
              <a:t>;</a:t>
            </a:r>
            <a:br>
              <a:rPr kumimoji="0" lang="en-US" altLang="en-US" sz="1200" b="1" i="0" u="none" strike="noStrike" cap="none" normalizeH="0" baseline="0" dirty="0">
                <a:ln>
                  <a:noFill/>
                </a:ln>
                <a:solidFill>
                  <a:srgbClr val="444444"/>
                </a:solidFill>
                <a:effectLst/>
                <a:latin typeface="Verdana" panose="020B0604030504040204" pitchFamily="34" charset="0"/>
              </a:rPr>
            </a:br>
            <a:r>
              <a:rPr kumimoji="0" lang="en-US" altLang="en-US" sz="1200" b="1" i="0" u="none" strike="noStrike" cap="none" normalizeH="0" baseline="0" dirty="0">
                <a:ln>
                  <a:noFill/>
                </a:ln>
                <a:solidFill>
                  <a:srgbClr val="444444"/>
                </a:solidFill>
                <a:effectLst/>
                <a:latin typeface="Verdana" panose="020B0604030504040204" pitchFamily="34" charset="0"/>
              </a:rPr>
              <a:t>int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1" i="0" u="none" strike="noStrike" cap="none" normalizeH="0" baseline="0" dirty="0">
                <a:ln>
                  <a:noFill/>
                </a:ln>
                <a:solidFill>
                  <a:srgbClr val="444444"/>
                </a:solidFill>
                <a:effectLst/>
                <a:latin typeface="Verdana" panose="020B0604030504040204" pitchFamily="34"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Feature Test Macro Requirements for </a:t>
            </a:r>
            <a:r>
              <a:rPr kumimoji="0" lang="en-US" altLang="en-US" sz="1200" b="0" i="0" u="none" strike="noStrike" cap="none" normalizeH="0" baseline="0" dirty="0" err="1">
                <a:ln>
                  <a:noFill/>
                </a:ln>
                <a:solidFill>
                  <a:srgbClr val="444444"/>
                </a:solidFill>
                <a:effectLst/>
                <a:latin typeface="Verdana" panose="020B0604030504040204" pitchFamily="34" charset="0"/>
              </a:rPr>
              <a:t>glibc</a:t>
            </a:r>
            <a:r>
              <a:rPr kumimoji="0" lang="en-US" altLang="en-US" sz="1200" b="0" i="0" u="none" strike="noStrike" cap="none" normalizeH="0" baseline="0" dirty="0">
                <a:ln>
                  <a:noFill/>
                </a:ln>
                <a:solidFill>
                  <a:srgbClr val="444444"/>
                </a:solidFill>
                <a:effectLst/>
                <a:latin typeface="Verdana" panose="020B0604030504040204" pitchFamily="34" charset="0"/>
              </a:rPr>
              <a:t> (see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4"/>
              </a:rPr>
              <a:t>feature_test_macros</a:t>
            </a:r>
            <a:r>
              <a:rPr kumimoji="0" lang="en-US" altLang="en-US" sz="1200" b="0" i="0" u="none" strike="noStrike" cap="none" normalizeH="0" baseline="0" dirty="0">
                <a:ln>
                  <a:noFill/>
                </a:ln>
                <a:solidFill>
                  <a:srgbClr val="444444"/>
                </a:solidFill>
                <a:effectLst/>
                <a:latin typeface="Verdana" panose="020B0604030504040204" pitchFamily="34" charset="0"/>
              </a:rPr>
              <a:t>(7)):</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_BSD_SOURCE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The routine </a:t>
            </a:r>
            <a:r>
              <a:rPr kumimoji="0" lang="en-US" altLang="en-US" sz="1200" b="1"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produces a message on the standard error output, describing the last error encountered during a call to a system or library function. First (if </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s</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is not NULL and </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*s</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is not a null byte ('\0')) the argument string </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s</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is printed, followed by a colon and a blank. Then the message and a new-line.</a:t>
            </a:r>
            <a:endParaRPr kumimoji="0" lang="en-US" altLang="en-US" sz="12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To be of most use, the argument string should include the name of the function that incurred the error. The error number is taken from the external variable </a:t>
            </a:r>
            <a:r>
              <a:rPr kumimoji="0" lang="en-US" altLang="en-US" sz="1200" b="0" i="1" u="none" strike="noStrike" cap="none" normalizeH="0" baseline="0" dirty="0" err="1">
                <a:ln>
                  <a:noFill/>
                </a:ln>
                <a:solidFill>
                  <a:srgbClr val="444444"/>
                </a:solidFill>
                <a:effectLst/>
                <a:highlight>
                  <a:srgbClr val="FFFF00"/>
                </a:highlight>
                <a:latin typeface="Verdana" panose="020B0604030504040204" pitchFamily="34" charset="0"/>
              </a:rPr>
              <a:t>errno</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which is set when errors occur but not cleared when successful calls are made.</a:t>
            </a:r>
            <a:endParaRPr kumimoji="0" lang="en-US" altLang="en-US" sz="12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global error list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indexed by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can be used to obtain the error message without the newline. The largest message number provided in the table is </a:t>
            </a:r>
            <a:r>
              <a:rPr kumimoji="0" lang="en-US" altLang="en-US" sz="1200" b="0" i="1" u="none" strike="noStrike" cap="none" normalizeH="0" baseline="0" dirty="0">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-1. Be careful when directly accessing this list because new error values may not have been added to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The use of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is nowadays deprecated.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When a system call fails, it usually returns -1 and sets the variable </a:t>
            </a:r>
            <a:r>
              <a:rPr kumimoji="0" lang="en-US" altLang="en-US" sz="1200" b="0" i="1" u="none" strike="noStrike" cap="none" normalizeH="0" baseline="0" dirty="0" err="1">
                <a:ln>
                  <a:noFill/>
                </a:ln>
                <a:solidFill>
                  <a:srgbClr val="444444"/>
                </a:solidFill>
                <a:effectLst/>
                <a:highlight>
                  <a:srgbClr val="FFFF00"/>
                </a:highlight>
                <a:latin typeface="Verdana" panose="020B0604030504040204" pitchFamily="34" charset="0"/>
              </a:rPr>
              <a:t>errno</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to a value describing what went wrong. (These values can be found in </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&lt;</a:t>
            </a:r>
            <a:r>
              <a:rPr kumimoji="0" lang="en-US" altLang="en-US" sz="1200" b="0" i="1" u="none" strike="noStrike" cap="none" normalizeH="0" baseline="0" dirty="0" err="1">
                <a:ln>
                  <a:noFill/>
                </a:ln>
                <a:solidFill>
                  <a:srgbClr val="660000"/>
                </a:solidFill>
                <a:effectLst/>
                <a:highlight>
                  <a:srgbClr val="FFFF00"/>
                </a:highlight>
                <a:latin typeface="Verdana" panose="020B0604030504040204" pitchFamily="34" charset="0"/>
                <a:hlinkClick r:id="rId3"/>
              </a:rPr>
              <a:t>errno.h</a:t>
            </a:r>
            <a:r>
              <a:rPr kumimoji="0" lang="en-US" altLang="en-US" sz="1200" b="0" i="1" u="none" strike="noStrike" cap="none" normalizeH="0" baseline="0" dirty="0">
                <a:ln>
                  <a:noFill/>
                </a:ln>
                <a:solidFill>
                  <a:srgbClr val="444444"/>
                </a:solidFill>
                <a:effectLst/>
                <a:highlight>
                  <a:srgbClr val="FFFF00"/>
                </a:highlight>
                <a:latin typeface="Verdana" panose="020B0604030504040204" pitchFamily="34" charset="0"/>
              </a:rPr>
              <a:t>&gt;</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Many library functions do likewise. The function </a:t>
            </a:r>
            <a:r>
              <a:rPr kumimoji="0" lang="en-US" altLang="en-US" sz="1200" b="1"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serves to translate this error code into human-readable form. Note that </a:t>
            </a:r>
            <a:r>
              <a:rPr kumimoji="0" lang="en-US" altLang="en-US" sz="1200" b="0" i="1" u="none" strike="noStrike" cap="none" normalizeH="0" baseline="0" dirty="0" err="1">
                <a:ln>
                  <a:noFill/>
                </a:ln>
                <a:solidFill>
                  <a:srgbClr val="444444"/>
                </a:solidFill>
                <a:effectLst/>
                <a:highlight>
                  <a:srgbClr val="FFFF00"/>
                </a:highlight>
                <a:latin typeface="Verdana" panose="020B0604030504040204" pitchFamily="34" charset="0"/>
              </a:rPr>
              <a:t>errno</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is undefined after a successful library call: this call may well change this variable, even though it succeeds, for example because it internally used some other library function that failed. Thus, if a failing call is not immediately followed by a call to </a:t>
            </a:r>
            <a:r>
              <a:rPr kumimoji="0" lang="en-US" altLang="en-US" sz="1200" b="1" i="0" u="none" strike="noStrike" cap="none" normalizeH="0" baseline="0" dirty="0" err="1">
                <a:ln>
                  <a:noFill/>
                </a:ln>
                <a:solidFill>
                  <a:srgbClr val="444444"/>
                </a:solidFill>
                <a:effectLst/>
                <a:highlight>
                  <a:srgbClr val="FFFF00"/>
                </a:highlight>
                <a:latin typeface="Verdana" panose="020B0604030504040204" pitchFamily="34" charset="0"/>
              </a:rPr>
              <a:t>perror</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the value of </a:t>
            </a:r>
            <a:r>
              <a:rPr kumimoji="0" lang="en-US" altLang="en-US" sz="1200" b="0" i="1" u="none" strike="noStrike" cap="none" normalizeH="0" baseline="0" dirty="0" err="1">
                <a:ln>
                  <a:noFill/>
                </a:ln>
                <a:solidFill>
                  <a:srgbClr val="444444"/>
                </a:solidFill>
                <a:effectLst/>
                <a:highlight>
                  <a:srgbClr val="FFFF00"/>
                </a:highlight>
                <a:latin typeface="Verdana" panose="020B0604030504040204" pitchFamily="34" charset="0"/>
              </a:rPr>
              <a:t>errno</a:t>
            </a:r>
            <a:r>
              <a:rPr kumimoji="0" lang="en-US" altLang="en-US" sz="1200" b="0" i="0" u="none" strike="noStrike" cap="none" normalizeH="0" baseline="0" dirty="0">
                <a:ln>
                  <a:noFill/>
                </a:ln>
                <a:solidFill>
                  <a:srgbClr val="444444"/>
                </a:solidFill>
                <a:effectLst/>
                <a:highlight>
                  <a:srgbClr val="FFFF00"/>
                </a:highlight>
                <a:latin typeface="Verdana" panose="020B0604030504040204" pitchFamily="34" charset="0"/>
              </a:rPr>
              <a:t> should be saved.</a:t>
            </a:r>
            <a:endParaRPr kumimoji="0" lang="en-US" altLang="en-US" sz="1200" b="1" i="0" u="none" strike="noStrike" cap="none" normalizeH="0" baseline="0" dirty="0">
              <a:ln>
                <a:noFill/>
              </a:ln>
              <a:solidFill>
                <a:srgbClr val="444444"/>
              </a:solidFill>
              <a:effectLst/>
              <a:highlight>
                <a:srgbClr val="FFFF00"/>
              </a:highligh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Conforming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function </a:t>
            </a:r>
            <a:r>
              <a:rPr kumimoji="0" lang="en-US" altLang="en-US" sz="1200" b="1" i="0" u="none" strike="noStrike" cap="none" normalizeH="0" baseline="0" dirty="0" err="1">
                <a:ln>
                  <a:noFill/>
                </a:ln>
                <a:solidFill>
                  <a:srgbClr val="444444"/>
                </a:solidFill>
                <a:effectLst/>
                <a:latin typeface="Verdana" panose="020B0604030504040204" pitchFamily="34" charset="0"/>
              </a:rPr>
              <a:t>perror</a:t>
            </a:r>
            <a:r>
              <a:rPr kumimoji="0" lang="en-US" altLang="en-US" sz="1200" b="0" i="0" u="none" strike="noStrike" cap="none" normalizeH="0" baseline="0" dirty="0">
                <a:ln>
                  <a:noFill/>
                </a:ln>
                <a:solidFill>
                  <a:srgbClr val="444444"/>
                </a:solidFill>
                <a:effectLst/>
                <a:latin typeface="Verdana" panose="020B0604030504040204" pitchFamily="34" charset="0"/>
              </a:rPr>
              <a:t>() and the external </a:t>
            </a:r>
            <a:r>
              <a:rPr kumimoji="0" lang="en-US" altLang="en-US" sz="1200" b="0" i="1" u="none" strike="noStrike" cap="none" normalizeH="0" baseline="0" dirty="0" err="1">
                <a:ln>
                  <a:noFill/>
                </a:ln>
                <a:solidFill>
                  <a:srgbClr val="444444"/>
                </a:solidFill>
                <a:effectLst/>
                <a:latin typeface="Verdana" panose="020B0604030504040204" pitchFamily="34" charset="0"/>
              </a:rPr>
              <a:t>errno</a:t>
            </a:r>
            <a:r>
              <a:rPr kumimoji="0" lang="en-US" altLang="en-US" sz="1200" b="0" i="0" u="none" strike="noStrike" cap="none" normalizeH="0" baseline="0" dirty="0">
                <a:ln>
                  <a:noFill/>
                </a:ln>
                <a:solidFill>
                  <a:srgbClr val="444444"/>
                </a:solidFill>
                <a:effectLst/>
                <a:latin typeface="Verdana" panose="020B0604030504040204" pitchFamily="34" charset="0"/>
              </a:rPr>
              <a:t> (see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5"/>
              </a:rPr>
              <a:t>errno</a:t>
            </a:r>
            <a:r>
              <a:rPr kumimoji="0" lang="en-US" altLang="en-US" sz="1200" b="0" i="0" u="none" strike="noStrike" cap="none" normalizeH="0" baseline="0" dirty="0">
                <a:ln>
                  <a:noFill/>
                </a:ln>
                <a:solidFill>
                  <a:srgbClr val="444444"/>
                </a:solidFill>
                <a:effectLst/>
                <a:latin typeface="Verdana" panose="020B0604030504040204" pitchFamily="34" charset="0"/>
              </a:rPr>
              <a:t>(3)) conform to C89, C99, 4.3BSD, POSIX.1-2001. The externals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and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conform to BSD.</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Notes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Verdana" panose="020B0604030504040204" pitchFamily="34" charset="0"/>
              </a:rPr>
              <a:t>The externals </a:t>
            </a:r>
            <a:r>
              <a:rPr kumimoji="0" lang="en-US" altLang="en-US" sz="1200" b="0" i="1" u="none" strike="noStrike" cap="none" normalizeH="0" baseline="0" dirty="0" err="1">
                <a:ln>
                  <a:noFill/>
                </a:ln>
                <a:solidFill>
                  <a:srgbClr val="444444"/>
                </a:solidFill>
                <a:effectLst/>
                <a:latin typeface="Verdana" panose="020B0604030504040204" pitchFamily="34" charset="0"/>
              </a:rPr>
              <a:t>sys_nerr</a:t>
            </a:r>
            <a:r>
              <a:rPr kumimoji="0" lang="en-US" altLang="en-US" sz="1200" b="0" i="0" u="none" strike="noStrike" cap="none" normalizeH="0" baseline="0" dirty="0">
                <a:ln>
                  <a:noFill/>
                </a:ln>
                <a:solidFill>
                  <a:srgbClr val="444444"/>
                </a:solidFill>
                <a:effectLst/>
                <a:latin typeface="Verdana" panose="020B0604030504040204" pitchFamily="34" charset="0"/>
              </a:rPr>
              <a:t> and </a:t>
            </a:r>
            <a:r>
              <a:rPr kumimoji="0" lang="en-US" altLang="en-US" sz="1200" b="0" i="1" u="none" strike="noStrike" cap="none" normalizeH="0" baseline="0" dirty="0" err="1">
                <a:ln>
                  <a:noFill/>
                </a:ln>
                <a:solidFill>
                  <a:srgbClr val="444444"/>
                </a:solidFill>
                <a:effectLst/>
                <a:latin typeface="Verdana" panose="020B0604030504040204" pitchFamily="34" charset="0"/>
              </a:rPr>
              <a:t>sys_errlist</a:t>
            </a:r>
            <a:r>
              <a:rPr kumimoji="0" lang="en-US" altLang="en-US" sz="1200" b="0" i="0" u="none" strike="noStrike" cap="none" normalizeH="0" baseline="0" dirty="0">
                <a:ln>
                  <a:noFill/>
                </a:ln>
                <a:solidFill>
                  <a:srgbClr val="444444"/>
                </a:solidFill>
                <a:effectLst/>
                <a:latin typeface="Verdana" panose="020B0604030504040204" pitchFamily="34" charset="0"/>
              </a:rPr>
              <a:t> are defined by </a:t>
            </a:r>
            <a:r>
              <a:rPr kumimoji="0" lang="en-US" altLang="en-US" sz="1200" b="0" i="0" u="none" strike="noStrike" cap="none" normalizeH="0" baseline="0" dirty="0" err="1">
                <a:ln>
                  <a:noFill/>
                </a:ln>
                <a:solidFill>
                  <a:srgbClr val="444444"/>
                </a:solidFill>
                <a:effectLst/>
                <a:latin typeface="Verdana" panose="020B0604030504040204" pitchFamily="34" charset="0"/>
              </a:rPr>
              <a:t>glibc</a:t>
            </a:r>
            <a:r>
              <a:rPr kumimoji="0" lang="en-US" altLang="en-US" sz="1200" b="0" i="0" u="none" strike="noStrike" cap="none" normalizeH="0" baseline="0" dirty="0">
                <a:ln>
                  <a:noFill/>
                </a:ln>
                <a:solidFill>
                  <a:srgbClr val="444444"/>
                </a:solidFill>
                <a:effectLst/>
                <a:latin typeface="Verdana" panose="020B0604030504040204" pitchFamily="34" charset="0"/>
              </a:rPr>
              <a:t>, but in </a:t>
            </a:r>
            <a:r>
              <a:rPr kumimoji="0" lang="en-US" altLang="en-US" sz="1200" b="0" i="1" u="none" strike="noStrike" cap="none" normalizeH="0" baseline="0" dirty="0">
                <a:ln>
                  <a:noFill/>
                </a:ln>
                <a:solidFill>
                  <a:srgbClr val="444444"/>
                </a:solidFill>
                <a:effectLst/>
                <a:latin typeface="Verdana" panose="020B0604030504040204" pitchFamily="34" charset="0"/>
              </a:rPr>
              <a:t>&lt;</a:t>
            </a:r>
            <a:r>
              <a:rPr kumimoji="0" lang="en-US" altLang="en-US" sz="1200" b="0" i="1" u="none" strike="noStrike" cap="none" normalizeH="0" baseline="0" dirty="0" err="1">
                <a:ln>
                  <a:noFill/>
                </a:ln>
                <a:solidFill>
                  <a:srgbClr val="660000"/>
                </a:solidFill>
                <a:effectLst/>
                <a:latin typeface="Verdana" panose="020B0604030504040204" pitchFamily="34" charset="0"/>
                <a:hlinkClick r:id="rId2"/>
              </a:rPr>
              <a:t>stdio.h</a:t>
            </a:r>
            <a:r>
              <a:rPr kumimoji="0" lang="en-US" altLang="en-US" sz="1200" b="0" i="1" u="none" strike="noStrike" cap="none" normalizeH="0" baseline="0" dirty="0">
                <a:ln>
                  <a:noFill/>
                </a:ln>
                <a:solidFill>
                  <a:srgbClr val="444444"/>
                </a:solidFill>
                <a:effectLst/>
                <a:latin typeface="Verdana" panose="020B0604030504040204" pitchFamily="34" charset="0"/>
              </a:rPr>
              <a:t>&gt;</a:t>
            </a:r>
            <a:r>
              <a:rPr kumimoji="0" lang="en-US" altLang="en-US" sz="1200" b="0" i="0" u="none" strike="noStrike" cap="none" normalizeH="0" baseline="0" dirty="0">
                <a:ln>
                  <a:noFill/>
                </a:ln>
                <a:solidFill>
                  <a:srgbClr val="444444"/>
                </a:solidFill>
                <a:effectLst/>
                <a:latin typeface="Verdana" panose="020B0604030504040204" pitchFamily="34" charset="0"/>
              </a:rPr>
              <a:t>.</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See Also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60000"/>
                </a:solidFill>
                <a:effectLst/>
                <a:latin typeface="Verdana" panose="020B0604030504040204" pitchFamily="34" charset="0"/>
                <a:hlinkClick r:id="rId6"/>
              </a:rPr>
              <a:t>err</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5"/>
              </a:rPr>
              <a:t>errno</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7"/>
              </a:rPr>
              <a:t>error</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8"/>
              </a:rPr>
              <a:t>strerror</a:t>
            </a:r>
            <a:r>
              <a:rPr kumimoji="0" lang="en-US" altLang="en-US" sz="1200" b="0" i="0" u="none" strike="noStrike" cap="none" normalizeH="0" baseline="0" dirty="0">
                <a:ln>
                  <a:noFill/>
                </a:ln>
                <a:solidFill>
                  <a:srgbClr val="444444"/>
                </a:solidFill>
                <a:effectLst/>
                <a:latin typeface="Verdana" panose="020B0604030504040204" pitchFamily="34" charset="0"/>
              </a:rPr>
              <a:t>(3)</a:t>
            </a:r>
            <a:endParaRPr kumimoji="0" lang="en-US" altLang="en-US" sz="1200" b="1" i="0" u="none" strike="noStrike" cap="none" normalizeH="0" baseline="0" dirty="0">
              <a:ln>
                <a:noFill/>
              </a:ln>
              <a:solidFill>
                <a:srgbClr val="444444"/>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4444"/>
                </a:solidFill>
                <a:effectLst/>
                <a:latin typeface="Verdana" panose="020B0604030504040204" pitchFamily="34" charset="0"/>
              </a:rPr>
              <a:t>Referenced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60000"/>
                </a:solidFill>
                <a:effectLst/>
                <a:latin typeface="Verdana" panose="020B0604030504040204" pitchFamily="34" charset="0"/>
                <a:hlinkClick r:id="rId9"/>
              </a:rPr>
              <a:t>explain</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10"/>
              </a:rPr>
              <a:t>explain_lca2010</a:t>
            </a:r>
            <a:r>
              <a:rPr kumimoji="0" lang="en-US" altLang="en-US" sz="1200" b="0" i="0" u="none" strike="noStrike" cap="none" normalizeH="0" baseline="0" dirty="0">
                <a:ln>
                  <a:noFill/>
                </a:ln>
                <a:solidFill>
                  <a:srgbClr val="444444"/>
                </a:solidFill>
                <a:effectLst/>
                <a:latin typeface="Verdana" panose="020B0604030504040204" pitchFamily="34" charset="0"/>
              </a:rPr>
              <a:t>(1),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1"/>
              </a:rPr>
              <a:t>fmtmsg</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2"/>
              </a:rPr>
              <a:t>genders_errnum</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a:ln>
                  <a:noFill/>
                </a:ln>
                <a:solidFill>
                  <a:srgbClr val="660000"/>
                </a:solidFill>
                <a:effectLst/>
                <a:latin typeface="Verdana" panose="020B0604030504040204" pitchFamily="34" charset="0"/>
                <a:hlinkClick r:id="rId13"/>
              </a:rPr>
              <a:t>lam-helpfile</a:t>
            </a:r>
            <a:r>
              <a:rPr kumimoji="0" lang="en-US" altLang="en-US" sz="1200" b="0" i="0" u="none" strike="noStrike" cap="none" normalizeH="0" baseline="0" dirty="0">
                <a:ln>
                  <a:noFill/>
                </a:ln>
                <a:solidFill>
                  <a:srgbClr val="444444"/>
                </a:solidFill>
                <a:effectLst/>
                <a:latin typeface="Verdana" panose="020B0604030504040204" pitchFamily="34" charset="0"/>
              </a:rPr>
              <a:t>(5),</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4"/>
              </a:rPr>
              <a:t>nodeupdown_errnum</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5"/>
              </a:rPr>
              <a:t>psignal</a:t>
            </a:r>
            <a:r>
              <a:rPr kumimoji="0" lang="en-US" altLang="en-US" sz="1200" b="0" i="0" u="none" strike="noStrike" cap="none" normalizeH="0" baseline="0" dirty="0">
                <a:ln>
                  <a:noFill/>
                </a:ln>
                <a:solidFill>
                  <a:srgbClr val="444444"/>
                </a:solidFill>
                <a:effectLst/>
                <a:latin typeface="Verdana" panose="020B0604030504040204" pitchFamily="34" charset="0"/>
              </a:rPr>
              <a:t>(3), </a:t>
            </a:r>
            <a:r>
              <a:rPr kumimoji="0" lang="en-US" altLang="en-US" sz="1200" b="1" i="0" u="none" strike="noStrike" cap="none" normalizeH="0" baseline="0" dirty="0" err="1">
                <a:ln>
                  <a:noFill/>
                </a:ln>
                <a:solidFill>
                  <a:srgbClr val="660000"/>
                </a:solidFill>
                <a:effectLst/>
                <a:latin typeface="Verdana" panose="020B0604030504040204" pitchFamily="34" charset="0"/>
                <a:hlinkClick r:id="rId16"/>
              </a:rPr>
              <a:t>rmt</a:t>
            </a:r>
            <a:r>
              <a:rPr kumimoji="0" lang="en-US" altLang="en-US" sz="1200" b="0" i="0" u="none" strike="noStrike" cap="none" normalizeH="0" baseline="0" dirty="0">
                <a:ln>
                  <a:noFill/>
                </a:ln>
                <a:solidFill>
                  <a:srgbClr val="444444"/>
                </a:solidFill>
                <a:effectLst/>
                <a:latin typeface="Verdana" panose="020B0604030504040204" pitchFamily="34" charset="0"/>
              </a:rPr>
              <a:t>(8)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31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5829-F9CC-4910-9305-B13DA1FD316A}"/>
              </a:ext>
            </a:extLst>
          </p:cNvPr>
          <p:cNvSpPr>
            <a:spLocks noGrp="1"/>
          </p:cNvSpPr>
          <p:nvPr>
            <p:ph type="title"/>
          </p:nvPr>
        </p:nvSpPr>
        <p:spPr/>
        <p:txBody>
          <a:bodyPr/>
          <a:lstStyle/>
          <a:p>
            <a:r>
              <a:rPr lang="en-US" dirty="0"/>
              <a:t>Functions You May be using</a:t>
            </a:r>
          </a:p>
        </p:txBody>
      </p:sp>
      <p:sp>
        <p:nvSpPr>
          <p:cNvPr id="3" name="Content Placeholder 2">
            <a:extLst>
              <a:ext uri="{FF2B5EF4-FFF2-40B4-BE49-F238E27FC236}">
                <a16:creationId xmlns:a16="http://schemas.microsoft.com/office/drawing/2014/main" id="{0663B3BE-3029-4F3A-8F88-5C2F351204A1}"/>
              </a:ext>
            </a:extLst>
          </p:cNvPr>
          <p:cNvSpPr>
            <a:spLocks noGrp="1"/>
          </p:cNvSpPr>
          <p:nvPr>
            <p:ph idx="1"/>
          </p:nvPr>
        </p:nvSpPr>
        <p:spPr/>
        <p:txBody>
          <a:bodyPr/>
          <a:lstStyle/>
          <a:p>
            <a:r>
              <a:rPr lang="en-US" dirty="0" err="1">
                <a:latin typeface="Consolas" panose="020B0609020204030204" pitchFamily="49" charset="0"/>
                <a:cs typeface="Consolas" panose="020B0609020204030204" pitchFamily="49" charset="0"/>
              </a:rPr>
              <a:t>perror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exit</a:t>
            </a:r>
          </a:p>
          <a:p>
            <a:r>
              <a:rPr lang="en-US" dirty="0" err="1">
                <a:latin typeface="Consolas" panose="020B0609020204030204" pitchFamily="49" charset="0"/>
                <a:cs typeface="Consolas" panose="020B0609020204030204" pitchFamily="49" charset="0"/>
              </a:rPr>
              <a:t>execvp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signal</a:t>
            </a:r>
          </a:p>
          <a:p>
            <a:r>
              <a:rPr lang="en-US" dirty="0" err="1">
                <a:latin typeface="Consolas" panose="020B0609020204030204" pitchFamily="49" charset="0"/>
                <a:cs typeface="Consolas" panose="020B0609020204030204" pitchFamily="49" charset="0"/>
              </a:rPr>
              <a:t>waitpid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WIFEXITED(status)</a:t>
            </a:r>
          </a:p>
          <a:p>
            <a:r>
              <a:rPr lang="en-US" dirty="0"/>
              <a:t>And more!  (view the man page for </a:t>
            </a:r>
            <a:r>
              <a:rPr lang="en-US" dirty="0" err="1"/>
              <a:t>waitpid</a:t>
            </a:r>
            <a:r>
              <a:rPr lang="en-US" dirty="0"/>
              <a:t> to read about some more functions that are related to it)</a:t>
            </a:r>
          </a:p>
        </p:txBody>
      </p:sp>
    </p:spTree>
    <p:extLst>
      <p:ext uri="{BB962C8B-B14F-4D97-AF65-F5344CB8AC3E}">
        <p14:creationId xmlns:p14="http://schemas.microsoft.com/office/powerpoint/2010/main" val="347503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92-571B-4FDE-8F9A-599AD57B8678}"/>
              </a:ext>
            </a:extLst>
          </p:cNvPr>
          <p:cNvSpPr>
            <a:spLocks noGrp="1"/>
          </p:cNvSpPr>
          <p:nvPr>
            <p:ph type="title"/>
          </p:nvPr>
        </p:nvSpPr>
        <p:spPr>
          <a:xfrm>
            <a:off x="2231136" y="2834640"/>
            <a:ext cx="7729728" cy="1188720"/>
          </a:xfrm>
        </p:spPr>
        <p:txBody>
          <a:bodyPr/>
          <a:lstStyle/>
          <a:p>
            <a:r>
              <a:rPr lang="en-US" dirty="0"/>
              <a:t>Warmup Poll</a:t>
            </a:r>
          </a:p>
        </p:txBody>
      </p:sp>
    </p:spTree>
    <p:extLst>
      <p:ext uri="{BB962C8B-B14F-4D97-AF65-F5344CB8AC3E}">
        <p14:creationId xmlns:p14="http://schemas.microsoft.com/office/powerpoint/2010/main" val="319503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9FD2-C3FE-4F08-84B7-D4B3D2997C62}"/>
              </a:ext>
            </a:extLst>
          </p:cNvPr>
          <p:cNvSpPr>
            <a:spLocks noGrp="1"/>
          </p:cNvSpPr>
          <p:nvPr>
            <p:ph type="title"/>
          </p:nvPr>
        </p:nvSpPr>
        <p:spPr/>
        <p:txBody>
          <a:bodyPr>
            <a:normAutofit fontScale="90000"/>
          </a:bodyPr>
          <a:lstStyle/>
          <a:p>
            <a:r>
              <a:rPr lang="en-US" dirty="0"/>
              <a:t>What is one Reason the c standard library buffers our file reads/writes?  (and what even is a buffer?!)</a:t>
            </a:r>
          </a:p>
        </p:txBody>
      </p:sp>
      <p:sp>
        <p:nvSpPr>
          <p:cNvPr id="3" name="Content Placeholder 2">
            <a:extLst>
              <a:ext uri="{FF2B5EF4-FFF2-40B4-BE49-F238E27FC236}">
                <a16:creationId xmlns:a16="http://schemas.microsoft.com/office/drawing/2014/main" id="{14D55A96-0051-4CA3-AA3A-D686E6803C13}"/>
              </a:ext>
            </a:extLst>
          </p:cNvPr>
          <p:cNvSpPr>
            <a:spLocks noGrp="1"/>
          </p:cNvSpPr>
          <p:nvPr>
            <p:ph idx="1"/>
          </p:nvPr>
        </p:nvSpPr>
        <p:spPr>
          <a:xfrm>
            <a:off x="2231136" y="2638044"/>
            <a:ext cx="4743194" cy="3101983"/>
          </a:xfrm>
        </p:spPr>
        <p:txBody>
          <a:bodyPr/>
          <a:lstStyle/>
          <a:p>
            <a:r>
              <a:rPr lang="en-US" dirty="0"/>
              <a:t>When we buffer… (think about it when answering)</a:t>
            </a:r>
          </a:p>
        </p:txBody>
      </p:sp>
      <p:pic>
        <p:nvPicPr>
          <p:cNvPr id="4" name="Picture 3">
            <a:extLst>
              <a:ext uri="{FF2B5EF4-FFF2-40B4-BE49-F238E27FC236}">
                <a16:creationId xmlns:a16="http://schemas.microsoft.com/office/drawing/2014/main" id="{4E43419C-A0EA-4CEA-B273-B0F2AEA1D4BA}"/>
              </a:ext>
            </a:extLst>
          </p:cNvPr>
          <p:cNvPicPr>
            <a:picLocks noChangeAspect="1"/>
          </p:cNvPicPr>
          <p:nvPr/>
        </p:nvPicPr>
        <p:blipFill>
          <a:blip r:embed="rId2"/>
          <a:stretch>
            <a:fillRect/>
          </a:stretch>
        </p:blipFill>
        <p:spPr>
          <a:xfrm>
            <a:off x="6974330" y="2415024"/>
            <a:ext cx="4629150" cy="3962400"/>
          </a:xfrm>
          <a:prstGeom prst="rect">
            <a:avLst/>
          </a:prstGeom>
        </p:spPr>
      </p:pic>
    </p:spTree>
    <p:extLst>
      <p:ext uri="{BB962C8B-B14F-4D97-AF65-F5344CB8AC3E}">
        <p14:creationId xmlns:p14="http://schemas.microsoft.com/office/powerpoint/2010/main" val="121748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9FD2-C3FE-4F08-84B7-D4B3D2997C62}"/>
              </a:ext>
            </a:extLst>
          </p:cNvPr>
          <p:cNvSpPr>
            <a:spLocks noGrp="1"/>
          </p:cNvSpPr>
          <p:nvPr>
            <p:ph type="title"/>
          </p:nvPr>
        </p:nvSpPr>
        <p:spPr>
          <a:xfrm>
            <a:off x="4274424" y="194358"/>
            <a:ext cx="7729728" cy="1188720"/>
          </a:xfrm>
        </p:spPr>
        <p:txBody>
          <a:bodyPr>
            <a:normAutofit fontScale="90000"/>
          </a:bodyPr>
          <a:lstStyle/>
          <a:p>
            <a:r>
              <a:rPr lang="en-US" dirty="0"/>
              <a:t>What is one Reason the c standard </a:t>
            </a:r>
            <a:r>
              <a:rPr lang="en-US"/>
              <a:t>library buffers </a:t>
            </a:r>
            <a:r>
              <a:rPr lang="en-US" dirty="0"/>
              <a:t>our file reads/writes?  (and what even is a buffer?!)</a:t>
            </a:r>
          </a:p>
        </p:txBody>
      </p:sp>
      <p:sp>
        <p:nvSpPr>
          <p:cNvPr id="3" name="Content Placeholder 2">
            <a:extLst>
              <a:ext uri="{FF2B5EF4-FFF2-40B4-BE49-F238E27FC236}">
                <a16:creationId xmlns:a16="http://schemas.microsoft.com/office/drawing/2014/main" id="{14D55A96-0051-4CA3-AA3A-D686E6803C13}"/>
              </a:ext>
            </a:extLst>
          </p:cNvPr>
          <p:cNvSpPr>
            <a:spLocks noGrp="1"/>
          </p:cNvSpPr>
          <p:nvPr>
            <p:ph idx="1"/>
          </p:nvPr>
        </p:nvSpPr>
        <p:spPr>
          <a:xfrm>
            <a:off x="244292" y="2845232"/>
            <a:ext cx="6991886" cy="3612012"/>
          </a:xfrm>
        </p:spPr>
        <p:txBody>
          <a:bodyPr/>
          <a:lstStyle/>
          <a:p>
            <a:pPr marL="342900" indent="-342900">
              <a:buFont typeface="+mj-lt"/>
              <a:buAutoNum type="arabicPeriod"/>
            </a:pPr>
            <a:r>
              <a:rPr lang="en-US" dirty="0"/>
              <a:t>The CPU can handle pretty much anything we want – The CPU is incredibly fast, it’s I/O like the hard drive that’s really slow (~5ms)…  yes, that’s slow</a:t>
            </a:r>
          </a:p>
          <a:p>
            <a:pPr marL="342900" indent="-342900">
              <a:buFont typeface="+mj-lt"/>
              <a:buAutoNum type="arabicPeriod"/>
            </a:pPr>
            <a:r>
              <a:rPr lang="en-US" dirty="0"/>
              <a:t>Context switches are really slow.  Your OS has to save all your registers, change CPU modes, and a whole lot more.  This is why all </a:t>
            </a:r>
            <a:r>
              <a:rPr lang="en-US" dirty="0" err="1"/>
              <a:t>syscalls</a:t>
            </a:r>
            <a:r>
              <a:rPr lang="en-US" dirty="0"/>
              <a:t> are slow and you should try to be efficient with them.  </a:t>
            </a:r>
          </a:p>
          <a:p>
            <a:pPr marL="342900" indent="-342900">
              <a:buFont typeface="+mj-lt"/>
              <a:buAutoNum type="arabicPeriod"/>
            </a:pPr>
            <a:r>
              <a:rPr lang="en-US" dirty="0"/>
              <a:t>The correctness of our writes doesn’t matter, and the C library doesn’t really let you ‘undo’</a:t>
            </a:r>
          </a:p>
          <a:p>
            <a:pPr marL="342900" indent="-342900">
              <a:buFont typeface="+mj-lt"/>
              <a:buAutoNum type="arabicPeriod"/>
            </a:pPr>
            <a:r>
              <a:rPr lang="en-US" dirty="0"/>
              <a:t>The OS is always available to the process.  Heck, it’s only briefly giving you the privilege of running on </a:t>
            </a:r>
            <a:r>
              <a:rPr lang="en-US" i="1" dirty="0"/>
              <a:t>its</a:t>
            </a:r>
            <a:r>
              <a:rPr lang="en-US" dirty="0"/>
              <a:t> system.</a:t>
            </a:r>
          </a:p>
        </p:txBody>
      </p:sp>
      <p:pic>
        <p:nvPicPr>
          <p:cNvPr id="4" name="Picture 3">
            <a:extLst>
              <a:ext uri="{FF2B5EF4-FFF2-40B4-BE49-F238E27FC236}">
                <a16:creationId xmlns:a16="http://schemas.microsoft.com/office/drawing/2014/main" id="{4E43419C-A0EA-4CEA-B273-B0F2AEA1D4BA}"/>
              </a:ext>
            </a:extLst>
          </p:cNvPr>
          <p:cNvPicPr>
            <a:picLocks noChangeAspect="1"/>
          </p:cNvPicPr>
          <p:nvPr/>
        </p:nvPicPr>
        <p:blipFill>
          <a:blip r:embed="rId2"/>
          <a:stretch>
            <a:fillRect/>
          </a:stretch>
        </p:blipFill>
        <p:spPr>
          <a:xfrm>
            <a:off x="7375002" y="2701242"/>
            <a:ext cx="4629150" cy="3962400"/>
          </a:xfrm>
          <a:prstGeom prst="rect">
            <a:avLst/>
          </a:prstGeom>
        </p:spPr>
      </p:pic>
      <p:sp>
        <p:nvSpPr>
          <p:cNvPr id="5" name="Rectangle 4">
            <a:extLst>
              <a:ext uri="{FF2B5EF4-FFF2-40B4-BE49-F238E27FC236}">
                <a16:creationId xmlns:a16="http://schemas.microsoft.com/office/drawing/2014/main" id="{4151920A-33E5-4A21-872C-774A946DEC2D}"/>
              </a:ext>
            </a:extLst>
          </p:cNvPr>
          <p:cNvSpPr/>
          <p:nvPr/>
        </p:nvSpPr>
        <p:spPr>
          <a:xfrm>
            <a:off x="0" y="0"/>
            <a:ext cx="3914660" cy="262846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 buffer is a space in memory the C library sets aside to hold a copy of part or all of our file, so when we request to read, it gets more than we need and can give us more characters without going to the OS.  When we write, it writes to the buffer instead of the file until we ‘flush’ so we don’t have to talk to the OS as frequently</a:t>
            </a:r>
          </a:p>
        </p:txBody>
      </p:sp>
      <p:sp>
        <p:nvSpPr>
          <p:cNvPr id="6" name="Rectangle 5">
            <a:extLst>
              <a:ext uri="{FF2B5EF4-FFF2-40B4-BE49-F238E27FC236}">
                <a16:creationId xmlns:a16="http://schemas.microsoft.com/office/drawing/2014/main" id="{3EF82FCB-4DA2-4589-9B91-89CD0B9940E3}"/>
              </a:ext>
            </a:extLst>
          </p:cNvPr>
          <p:cNvSpPr/>
          <p:nvPr/>
        </p:nvSpPr>
        <p:spPr>
          <a:xfrm>
            <a:off x="7375002" y="3635022"/>
            <a:ext cx="4629150" cy="925689"/>
          </a:xfrm>
          <a:prstGeom prst="rect">
            <a:avLst/>
          </a:prstGeom>
          <a:solidFill>
            <a:srgbClr val="A6B727">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42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FC2E-B6DB-4B1A-8DC0-5C5B67F774CB}"/>
              </a:ext>
            </a:extLst>
          </p:cNvPr>
          <p:cNvSpPr>
            <a:spLocks noGrp="1"/>
          </p:cNvSpPr>
          <p:nvPr>
            <p:ph type="title"/>
          </p:nvPr>
        </p:nvSpPr>
        <p:spPr/>
        <p:txBody>
          <a:bodyPr>
            <a:normAutofit fontScale="90000"/>
          </a:bodyPr>
          <a:lstStyle/>
          <a:p>
            <a:r>
              <a:rPr lang="en-US" dirty="0"/>
              <a:t>fork() makes an exact copy of your process.  What does it return?</a:t>
            </a:r>
          </a:p>
        </p:txBody>
      </p:sp>
      <p:sp>
        <p:nvSpPr>
          <p:cNvPr id="3" name="Content Placeholder 2">
            <a:extLst>
              <a:ext uri="{FF2B5EF4-FFF2-40B4-BE49-F238E27FC236}">
                <a16:creationId xmlns:a16="http://schemas.microsoft.com/office/drawing/2014/main" id="{A7B2D9A0-71F6-4C57-9F6C-49C832CD4F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79F2C3-EBC9-4673-819F-2704915921FC}"/>
              </a:ext>
            </a:extLst>
          </p:cNvPr>
          <p:cNvPicPr>
            <a:picLocks noChangeAspect="1"/>
          </p:cNvPicPr>
          <p:nvPr/>
        </p:nvPicPr>
        <p:blipFill>
          <a:blip r:embed="rId2"/>
          <a:stretch>
            <a:fillRect/>
          </a:stretch>
        </p:blipFill>
        <p:spPr>
          <a:xfrm>
            <a:off x="3620464" y="2368445"/>
            <a:ext cx="4951071" cy="4165842"/>
          </a:xfrm>
          <a:prstGeom prst="rect">
            <a:avLst/>
          </a:prstGeom>
        </p:spPr>
      </p:pic>
    </p:spTree>
    <p:extLst>
      <p:ext uri="{BB962C8B-B14F-4D97-AF65-F5344CB8AC3E}">
        <p14:creationId xmlns:p14="http://schemas.microsoft.com/office/powerpoint/2010/main" val="34043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FC2E-B6DB-4B1A-8DC0-5C5B67F774CB}"/>
              </a:ext>
            </a:extLst>
          </p:cNvPr>
          <p:cNvSpPr>
            <a:spLocks noGrp="1"/>
          </p:cNvSpPr>
          <p:nvPr>
            <p:ph type="title"/>
          </p:nvPr>
        </p:nvSpPr>
        <p:spPr/>
        <p:txBody>
          <a:bodyPr>
            <a:normAutofit fontScale="90000"/>
          </a:bodyPr>
          <a:lstStyle/>
          <a:p>
            <a:r>
              <a:rPr lang="en-US" dirty="0"/>
              <a:t>fork() makes an exact copy of your process.  What does it return?</a:t>
            </a:r>
          </a:p>
        </p:txBody>
      </p:sp>
      <p:sp>
        <p:nvSpPr>
          <p:cNvPr id="3" name="Content Placeholder 2">
            <a:extLst>
              <a:ext uri="{FF2B5EF4-FFF2-40B4-BE49-F238E27FC236}">
                <a16:creationId xmlns:a16="http://schemas.microsoft.com/office/drawing/2014/main" id="{A7B2D9A0-71F6-4C57-9F6C-49C832CD4FB3}"/>
              </a:ext>
            </a:extLst>
          </p:cNvPr>
          <p:cNvSpPr>
            <a:spLocks noGrp="1"/>
          </p:cNvSpPr>
          <p:nvPr>
            <p:ph idx="1"/>
          </p:nvPr>
        </p:nvSpPr>
        <p:spPr>
          <a:xfrm>
            <a:off x="282415" y="2706839"/>
            <a:ext cx="6508129" cy="3812458"/>
          </a:xfrm>
        </p:spPr>
        <p:txBody>
          <a:bodyPr/>
          <a:lstStyle/>
          <a:p>
            <a:r>
              <a:rPr lang="en-US" dirty="0"/>
              <a:t>^^ From the lecture slides</a:t>
            </a:r>
          </a:p>
          <a:p>
            <a:r>
              <a:rPr lang="en-US" dirty="0"/>
              <a:t>This is how we tell if we’re the child or not.  Usually do an if statement on it, if it’s zero, do the child’s work, otherwise be a parent.</a:t>
            </a:r>
          </a:p>
          <a:p>
            <a:r>
              <a:rPr lang="en-US" dirty="0"/>
              <a:t>Don’t mix these up or you’ll be very confused on what your program is doing.</a:t>
            </a:r>
          </a:p>
          <a:p>
            <a:r>
              <a:rPr lang="en-US" dirty="0"/>
              <a:t>Also, remember that after doing fork(), the child process is an exact clone but runs independently (might get more time on the CPU than the parent, or finish sooner)</a:t>
            </a:r>
          </a:p>
        </p:txBody>
      </p:sp>
      <p:pic>
        <p:nvPicPr>
          <p:cNvPr id="4" name="Picture 3">
            <a:extLst>
              <a:ext uri="{FF2B5EF4-FFF2-40B4-BE49-F238E27FC236}">
                <a16:creationId xmlns:a16="http://schemas.microsoft.com/office/drawing/2014/main" id="{FF79F2C3-EBC9-4673-819F-2704915921FC}"/>
              </a:ext>
            </a:extLst>
          </p:cNvPr>
          <p:cNvPicPr>
            <a:picLocks noChangeAspect="1"/>
          </p:cNvPicPr>
          <p:nvPr/>
        </p:nvPicPr>
        <p:blipFill>
          <a:blip r:embed="rId2"/>
          <a:stretch>
            <a:fillRect/>
          </a:stretch>
        </p:blipFill>
        <p:spPr>
          <a:xfrm>
            <a:off x="7083191" y="2353455"/>
            <a:ext cx="4951071" cy="4165842"/>
          </a:xfrm>
          <a:prstGeom prst="rect">
            <a:avLst/>
          </a:prstGeom>
        </p:spPr>
      </p:pic>
      <p:sp>
        <p:nvSpPr>
          <p:cNvPr id="5" name="Rectangle 4">
            <a:extLst>
              <a:ext uri="{FF2B5EF4-FFF2-40B4-BE49-F238E27FC236}">
                <a16:creationId xmlns:a16="http://schemas.microsoft.com/office/drawing/2014/main" id="{8763E732-F773-49B3-83EC-FAF9050266A9}"/>
              </a:ext>
            </a:extLst>
          </p:cNvPr>
          <p:cNvSpPr/>
          <p:nvPr/>
        </p:nvSpPr>
        <p:spPr>
          <a:xfrm>
            <a:off x="7083190" y="3260268"/>
            <a:ext cx="4951071" cy="925689"/>
          </a:xfrm>
          <a:prstGeom prst="rect">
            <a:avLst/>
          </a:prstGeom>
          <a:solidFill>
            <a:srgbClr val="A6B727">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F305BA-24C8-4DBB-A981-47A0CC9AC460}"/>
              </a:ext>
            </a:extLst>
          </p:cNvPr>
          <p:cNvSpPr/>
          <p:nvPr/>
        </p:nvSpPr>
        <p:spPr>
          <a:xfrm>
            <a:off x="0" y="2153412"/>
            <a:ext cx="7382933" cy="430887"/>
          </a:xfrm>
          <a:prstGeom prst="rect">
            <a:avLst/>
          </a:prstGeom>
          <a:solidFill>
            <a:schemeClr val="bg1"/>
          </a:solidFill>
        </p:spPr>
        <p:txBody>
          <a:bodyPr wrap="square">
            <a:spAutoFit/>
          </a:bodyPr>
          <a:lstStyle/>
          <a:p>
            <a:r>
              <a:rPr lang="en-US" sz="2200" b="1" dirty="0">
                <a:solidFill>
                  <a:srgbClr val="FF0000"/>
                </a:solidFill>
              </a:rPr>
              <a:t>fork()</a:t>
            </a:r>
            <a:r>
              <a:rPr lang="en-US" sz="2200" dirty="0">
                <a:solidFill>
                  <a:srgbClr val="FF0000"/>
                </a:solidFill>
              </a:rPr>
              <a:t> returns the child’s </a:t>
            </a:r>
            <a:r>
              <a:rPr lang="en-US" sz="2200" dirty="0" err="1">
                <a:solidFill>
                  <a:srgbClr val="FF0000"/>
                </a:solidFill>
              </a:rPr>
              <a:t>pid</a:t>
            </a:r>
            <a:r>
              <a:rPr lang="en-US" sz="2200" dirty="0">
                <a:solidFill>
                  <a:srgbClr val="FF0000"/>
                </a:solidFill>
              </a:rPr>
              <a:t> in the parent</a:t>
            </a:r>
            <a:r>
              <a:rPr lang="mr-IN" sz="2200" dirty="0">
                <a:solidFill>
                  <a:srgbClr val="FF0000"/>
                </a:solidFill>
              </a:rPr>
              <a:t>…</a:t>
            </a:r>
            <a:r>
              <a:rPr lang="en-US" sz="2200" dirty="0">
                <a:solidFill>
                  <a:srgbClr val="FF0000"/>
                </a:solidFill>
              </a:rPr>
              <a:t> and 0 in the child.</a:t>
            </a:r>
          </a:p>
        </p:txBody>
      </p:sp>
    </p:spTree>
    <p:extLst>
      <p:ext uri="{BB962C8B-B14F-4D97-AF65-F5344CB8AC3E}">
        <p14:creationId xmlns:p14="http://schemas.microsoft.com/office/powerpoint/2010/main" val="368720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EC7-A425-4E90-8C9C-FCDF9CECEACC}"/>
              </a:ext>
            </a:extLst>
          </p:cNvPr>
          <p:cNvSpPr>
            <a:spLocks noGrp="1"/>
          </p:cNvSpPr>
          <p:nvPr>
            <p:ph type="title"/>
          </p:nvPr>
        </p:nvSpPr>
        <p:spPr/>
        <p:txBody>
          <a:bodyPr>
            <a:normAutofit fontScale="90000"/>
          </a:bodyPr>
          <a:lstStyle/>
          <a:p>
            <a:r>
              <a:rPr lang="en-US" dirty="0"/>
              <a:t>Which of the following is not able accessed through files in POSIX, generally?</a:t>
            </a:r>
          </a:p>
        </p:txBody>
      </p:sp>
      <p:sp>
        <p:nvSpPr>
          <p:cNvPr id="3" name="Content Placeholder 2">
            <a:extLst>
              <a:ext uri="{FF2B5EF4-FFF2-40B4-BE49-F238E27FC236}">
                <a16:creationId xmlns:a16="http://schemas.microsoft.com/office/drawing/2014/main" id="{0323BBCB-B0EB-4C11-B453-81852C858D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1C244A-7D39-4E77-A6E8-C57CD8CDFE17}"/>
              </a:ext>
            </a:extLst>
          </p:cNvPr>
          <p:cNvPicPr>
            <a:picLocks noChangeAspect="1"/>
          </p:cNvPicPr>
          <p:nvPr/>
        </p:nvPicPr>
        <p:blipFill>
          <a:blip r:embed="rId2"/>
          <a:stretch>
            <a:fillRect/>
          </a:stretch>
        </p:blipFill>
        <p:spPr>
          <a:xfrm>
            <a:off x="4748212" y="2269747"/>
            <a:ext cx="2695575" cy="3838575"/>
          </a:xfrm>
          <a:prstGeom prst="rect">
            <a:avLst/>
          </a:prstGeom>
        </p:spPr>
      </p:pic>
    </p:spTree>
    <p:extLst>
      <p:ext uri="{BB962C8B-B14F-4D97-AF65-F5344CB8AC3E}">
        <p14:creationId xmlns:p14="http://schemas.microsoft.com/office/powerpoint/2010/main" val="100758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EC7-A425-4E90-8C9C-FCDF9CECEACC}"/>
              </a:ext>
            </a:extLst>
          </p:cNvPr>
          <p:cNvSpPr>
            <a:spLocks noGrp="1"/>
          </p:cNvSpPr>
          <p:nvPr>
            <p:ph type="title"/>
          </p:nvPr>
        </p:nvSpPr>
        <p:spPr/>
        <p:txBody>
          <a:bodyPr>
            <a:normAutofit fontScale="90000"/>
          </a:bodyPr>
          <a:lstStyle/>
          <a:p>
            <a:r>
              <a:rPr lang="en-US" dirty="0"/>
              <a:t>Which of the following is not able accessed through files in POSIX, generally?</a:t>
            </a:r>
          </a:p>
        </p:txBody>
      </p:sp>
      <p:sp>
        <p:nvSpPr>
          <p:cNvPr id="3" name="Content Placeholder 2">
            <a:extLst>
              <a:ext uri="{FF2B5EF4-FFF2-40B4-BE49-F238E27FC236}">
                <a16:creationId xmlns:a16="http://schemas.microsoft.com/office/drawing/2014/main" id="{0323BBCB-B0EB-4C11-B453-81852C858DB7}"/>
              </a:ext>
            </a:extLst>
          </p:cNvPr>
          <p:cNvSpPr>
            <a:spLocks noGrp="1"/>
          </p:cNvSpPr>
          <p:nvPr>
            <p:ph idx="1"/>
          </p:nvPr>
        </p:nvSpPr>
        <p:spPr>
          <a:xfrm>
            <a:off x="1031923" y="2473152"/>
            <a:ext cx="7729728" cy="3101983"/>
          </a:xfrm>
        </p:spPr>
        <p:txBody>
          <a:bodyPr/>
          <a:lstStyle/>
          <a:p>
            <a:r>
              <a:rPr lang="en-US" b="1" dirty="0"/>
              <a:t>It’s all files</a:t>
            </a:r>
          </a:p>
          <a:p>
            <a:r>
              <a:rPr lang="en-US" dirty="0"/>
              <a:t>Like, everything is files</a:t>
            </a:r>
          </a:p>
          <a:p>
            <a:r>
              <a:rPr lang="en-US" dirty="0"/>
              <a:t>So much files</a:t>
            </a:r>
          </a:p>
          <a:p>
            <a:r>
              <a:rPr lang="en-US" dirty="0"/>
              <a:t>Just ls on /dev, and look at all those “files”</a:t>
            </a:r>
          </a:p>
          <a:p>
            <a:r>
              <a:rPr lang="en-US" dirty="0"/>
              <a:t>(Technically, even ‘nothing’ is a file, /dev/null)</a:t>
            </a:r>
          </a:p>
          <a:p>
            <a:r>
              <a:rPr lang="en-US" dirty="0"/>
              <a:t>Another fun file: /dev/</a:t>
            </a:r>
            <a:r>
              <a:rPr lang="en-US" dirty="0" err="1"/>
              <a:t>urandom</a:t>
            </a:r>
            <a:endParaRPr lang="en-US" dirty="0"/>
          </a:p>
        </p:txBody>
      </p:sp>
      <p:pic>
        <p:nvPicPr>
          <p:cNvPr id="4" name="Picture 3">
            <a:extLst>
              <a:ext uri="{FF2B5EF4-FFF2-40B4-BE49-F238E27FC236}">
                <a16:creationId xmlns:a16="http://schemas.microsoft.com/office/drawing/2014/main" id="{4A1C244A-7D39-4E77-A6E8-C57CD8CDFE17}"/>
              </a:ext>
            </a:extLst>
          </p:cNvPr>
          <p:cNvPicPr>
            <a:picLocks noChangeAspect="1"/>
          </p:cNvPicPr>
          <p:nvPr/>
        </p:nvPicPr>
        <p:blipFill>
          <a:blip r:embed="rId2"/>
          <a:stretch>
            <a:fillRect/>
          </a:stretch>
        </p:blipFill>
        <p:spPr>
          <a:xfrm>
            <a:off x="9350192" y="2269747"/>
            <a:ext cx="2695575" cy="3838575"/>
          </a:xfrm>
          <a:prstGeom prst="rect">
            <a:avLst/>
          </a:prstGeom>
        </p:spPr>
      </p:pic>
      <p:sp>
        <p:nvSpPr>
          <p:cNvPr id="5" name="Rectangle 4">
            <a:extLst>
              <a:ext uri="{FF2B5EF4-FFF2-40B4-BE49-F238E27FC236}">
                <a16:creationId xmlns:a16="http://schemas.microsoft.com/office/drawing/2014/main" id="{88175A46-02F7-4B59-84EE-672ED89418A6}"/>
              </a:ext>
            </a:extLst>
          </p:cNvPr>
          <p:cNvSpPr/>
          <p:nvPr/>
        </p:nvSpPr>
        <p:spPr>
          <a:xfrm>
            <a:off x="9350192" y="5575135"/>
            <a:ext cx="2695575" cy="533187"/>
          </a:xfrm>
          <a:prstGeom prst="rect">
            <a:avLst/>
          </a:prstGeom>
          <a:solidFill>
            <a:srgbClr val="A6B727">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07753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287</TotalTime>
  <Words>1176</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Consolas</vt:lpstr>
      <vt:lpstr>Gill Sans MT</vt:lpstr>
      <vt:lpstr>Verdana</vt:lpstr>
      <vt:lpstr>Parcel</vt:lpstr>
      <vt:lpstr>Recitation 10</vt:lpstr>
      <vt:lpstr>Info</vt:lpstr>
      <vt:lpstr>Warmup Poll</vt:lpstr>
      <vt:lpstr>What is one Reason the c standard library buffers our file reads/writes?  (and what even is a buffer?!)</vt:lpstr>
      <vt:lpstr>What is one Reason the c standard library buffers our file reads/writes?  (and what even is a buffer?!)</vt:lpstr>
      <vt:lpstr>fork() makes an exact copy of your process.  What does it return?</vt:lpstr>
      <vt:lpstr>fork() makes an exact copy of your process.  What does it return?</vt:lpstr>
      <vt:lpstr>Which of the following is not able accessed through files in POSIX, generally?</vt:lpstr>
      <vt:lpstr>Which of the following is not able accessed through files in POSIX, generally?</vt:lpstr>
      <vt:lpstr>Project 4</vt:lpstr>
      <vt:lpstr>Project 4</vt:lpstr>
      <vt:lpstr>Project 4</vt:lpstr>
      <vt:lpstr>Don’t Forkbomb Thoth</vt:lpstr>
      <vt:lpstr>Don’t Forkbomb Thoth</vt:lpstr>
      <vt:lpstr>EMPHASIS</vt:lpstr>
      <vt:lpstr>Project 4</vt:lpstr>
      <vt:lpstr>Lab 7</vt:lpstr>
      <vt:lpstr>PowerPoint Presentation</vt:lpstr>
      <vt:lpstr>PowerPoint Presentation</vt:lpstr>
      <vt:lpstr>PowerPoint Presentation</vt:lpstr>
      <vt:lpstr>Functions You May be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9</dc:title>
  <dc:creator>Rutkauskas, Jon</dc:creator>
  <cp:lastModifiedBy>Rutkauskas, Jon</cp:lastModifiedBy>
  <cp:revision>44</cp:revision>
  <dcterms:created xsi:type="dcterms:W3CDTF">2019-03-19T03:40:59Z</dcterms:created>
  <dcterms:modified xsi:type="dcterms:W3CDTF">2019-03-26T20:55:00Z</dcterms:modified>
</cp:coreProperties>
</file>