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77" r:id="rId5"/>
    <p:sldId id="278" r:id="rId6"/>
    <p:sldId id="279" r:id="rId7"/>
    <p:sldId id="280" r:id="rId8"/>
    <p:sldId id="281" r:id="rId9"/>
    <p:sldId id="283" r:id="rId10"/>
    <p:sldId id="284" r:id="rId11"/>
    <p:sldId id="285" r:id="rId12"/>
    <p:sldId id="28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B727"/>
    <a:srgbClr val="B07BD7"/>
    <a:srgbClr val="79861A"/>
    <a:srgbClr val="27B742"/>
    <a:srgbClr val="D51515"/>
    <a:srgbClr val="F69200"/>
    <a:srgbClr val="D10D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108" autoAdjust="0"/>
    <p:restoredTop sz="94660"/>
  </p:normalViewPr>
  <p:slideViewPr>
    <p:cSldViewPr snapToGrid="0">
      <p:cViewPr varScale="1">
        <p:scale>
          <a:sx n="86" d="100"/>
          <a:sy n="86" d="100"/>
        </p:scale>
        <p:origin x="2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3877C3C-A613-43D2-AE2D-B7CEABEBE5F0}" type="datetimeFigureOut">
              <a:rPr lang="en-US" smtClean="0"/>
              <a:t>4/2/2019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546856-69D9-496A-95E9-96DDA5BD559C}" type="slidenum">
              <a:rPr lang="en-US" smtClean="0"/>
              <a:t>‹#›</a:t>
            </a:fld>
            <a:endParaRPr lang="en-US"/>
          </a:p>
        </p:txBody>
      </p:sp>
    </p:spTree>
    <p:extLst>
      <p:ext uri="{BB962C8B-B14F-4D97-AF65-F5344CB8AC3E}">
        <p14:creationId xmlns:p14="http://schemas.microsoft.com/office/powerpoint/2010/main" val="12903856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77C3C-A613-43D2-AE2D-B7CEABEBE5F0}"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46856-69D9-496A-95E9-96DDA5BD559C}" type="slidenum">
              <a:rPr lang="en-US" smtClean="0"/>
              <a:t>‹#›</a:t>
            </a:fld>
            <a:endParaRPr lang="en-US"/>
          </a:p>
        </p:txBody>
      </p:sp>
    </p:spTree>
    <p:extLst>
      <p:ext uri="{BB962C8B-B14F-4D97-AF65-F5344CB8AC3E}">
        <p14:creationId xmlns:p14="http://schemas.microsoft.com/office/powerpoint/2010/main" val="2561149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77C3C-A613-43D2-AE2D-B7CEABEBE5F0}"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46856-69D9-496A-95E9-96DDA5BD559C}" type="slidenum">
              <a:rPr lang="en-US" smtClean="0"/>
              <a:t>‹#›</a:t>
            </a:fld>
            <a:endParaRPr lang="en-US"/>
          </a:p>
        </p:txBody>
      </p:sp>
    </p:spTree>
    <p:extLst>
      <p:ext uri="{BB962C8B-B14F-4D97-AF65-F5344CB8AC3E}">
        <p14:creationId xmlns:p14="http://schemas.microsoft.com/office/powerpoint/2010/main" val="3812649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877C3C-A613-43D2-AE2D-B7CEABEBE5F0}" type="datetimeFigureOut">
              <a:rPr lang="en-US" smtClean="0"/>
              <a:t>4/2/2019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546856-69D9-496A-95E9-96DDA5BD559C}" type="slidenum">
              <a:rPr lang="en-US" smtClean="0"/>
              <a:t>‹#›</a:t>
            </a:fld>
            <a:endParaRPr lang="en-US"/>
          </a:p>
        </p:txBody>
      </p:sp>
    </p:spTree>
    <p:extLst>
      <p:ext uri="{BB962C8B-B14F-4D97-AF65-F5344CB8AC3E}">
        <p14:creationId xmlns:p14="http://schemas.microsoft.com/office/powerpoint/2010/main" val="3873148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B3877C3C-A613-43D2-AE2D-B7CEABEBE5F0}" type="datetimeFigureOut">
              <a:rPr lang="en-US" smtClean="0"/>
              <a:t>4/2/2019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546856-69D9-496A-95E9-96DDA5BD559C}" type="slidenum">
              <a:rPr lang="en-US" smtClean="0"/>
              <a:t>‹#›</a:t>
            </a:fld>
            <a:endParaRPr lang="en-US"/>
          </a:p>
        </p:txBody>
      </p:sp>
    </p:spTree>
    <p:extLst>
      <p:ext uri="{BB962C8B-B14F-4D97-AF65-F5344CB8AC3E}">
        <p14:creationId xmlns:p14="http://schemas.microsoft.com/office/powerpoint/2010/main" val="371788760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3877C3C-A613-43D2-AE2D-B7CEABEBE5F0}" type="datetimeFigureOut">
              <a:rPr lang="en-US" smtClean="0"/>
              <a:t>4/2/2019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B546856-69D9-496A-95E9-96DDA5BD559C}" type="slidenum">
              <a:rPr lang="en-US" smtClean="0"/>
              <a:t>‹#›</a:t>
            </a:fld>
            <a:endParaRPr lang="en-US"/>
          </a:p>
        </p:txBody>
      </p:sp>
    </p:spTree>
    <p:extLst>
      <p:ext uri="{BB962C8B-B14F-4D97-AF65-F5344CB8AC3E}">
        <p14:creationId xmlns:p14="http://schemas.microsoft.com/office/powerpoint/2010/main" val="4120640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B3877C3C-A613-43D2-AE2D-B7CEABEBE5F0}" type="datetimeFigureOut">
              <a:rPr lang="en-US" smtClean="0"/>
              <a:t>4/2/2019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546856-69D9-496A-95E9-96DDA5BD559C}"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38722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877C3C-A613-43D2-AE2D-B7CEABEBE5F0}" type="datetimeFigureOut">
              <a:rPr lang="en-US" smtClean="0"/>
              <a:t>4/2/2019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546856-69D9-496A-95E9-96DDA5BD559C}" type="slidenum">
              <a:rPr lang="en-US" smtClean="0"/>
              <a:t>‹#›</a:t>
            </a:fld>
            <a:endParaRPr lang="en-US"/>
          </a:p>
        </p:txBody>
      </p:sp>
    </p:spTree>
    <p:extLst>
      <p:ext uri="{BB962C8B-B14F-4D97-AF65-F5344CB8AC3E}">
        <p14:creationId xmlns:p14="http://schemas.microsoft.com/office/powerpoint/2010/main" val="214014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77C3C-A613-43D2-AE2D-B7CEABEBE5F0}" type="datetimeFigureOut">
              <a:rPr lang="en-US" smtClean="0"/>
              <a:t>4/2/2019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546856-69D9-496A-95E9-96DDA5BD559C}" type="slidenum">
              <a:rPr lang="en-US" smtClean="0"/>
              <a:t>‹#›</a:t>
            </a:fld>
            <a:endParaRPr lang="en-US"/>
          </a:p>
        </p:txBody>
      </p:sp>
    </p:spTree>
    <p:extLst>
      <p:ext uri="{BB962C8B-B14F-4D97-AF65-F5344CB8AC3E}">
        <p14:creationId xmlns:p14="http://schemas.microsoft.com/office/powerpoint/2010/main" val="3760853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3877C3C-A613-43D2-AE2D-B7CEABEBE5F0}" type="datetimeFigureOut">
              <a:rPr lang="en-US" smtClean="0"/>
              <a:t>4/2/2019</a:t>
            </a:fld>
            <a:endParaRPr 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0B546856-69D9-496A-95E9-96DDA5BD559C}" type="slidenum">
              <a:rPr lang="en-US" smtClean="0"/>
              <a:t>‹#›</a:t>
            </a:fld>
            <a:endParaRPr lang="en-US"/>
          </a:p>
        </p:txBody>
      </p:sp>
    </p:spTree>
    <p:extLst>
      <p:ext uri="{BB962C8B-B14F-4D97-AF65-F5344CB8AC3E}">
        <p14:creationId xmlns:p14="http://schemas.microsoft.com/office/powerpoint/2010/main" val="1028817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B3877C3C-A613-43D2-AE2D-B7CEABEBE5F0}" type="datetimeFigureOut">
              <a:rPr lang="en-US" smtClean="0"/>
              <a:t>4/2/2019</a:t>
            </a:fld>
            <a:endParaRPr lang="en-US"/>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a:p>
        </p:txBody>
      </p:sp>
      <p:sp>
        <p:nvSpPr>
          <p:cNvPr id="7" name="Slide Number Placeholder 6"/>
          <p:cNvSpPr>
            <a:spLocks noGrp="1"/>
          </p:cNvSpPr>
          <p:nvPr>
            <p:ph type="sldNum" sz="quarter" idx="12"/>
          </p:nvPr>
        </p:nvSpPr>
        <p:spPr/>
        <p:txBody>
          <a:bodyPr/>
          <a:lstStyle/>
          <a:p>
            <a:fld id="{0B546856-69D9-496A-95E9-96DDA5BD559C}" type="slidenum">
              <a:rPr lang="en-US" smtClean="0"/>
              <a:t>‹#›</a:t>
            </a:fld>
            <a:endParaRPr lang="en-US"/>
          </a:p>
        </p:txBody>
      </p:sp>
    </p:spTree>
    <p:extLst>
      <p:ext uri="{BB962C8B-B14F-4D97-AF65-F5344CB8AC3E}">
        <p14:creationId xmlns:p14="http://schemas.microsoft.com/office/powerpoint/2010/main" val="2802437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3877C3C-A613-43D2-AE2D-B7CEABEBE5F0}" type="datetimeFigureOut">
              <a:rPr lang="en-US" smtClean="0"/>
              <a:t>4/2/2019</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B546856-69D9-496A-95E9-96DDA5BD559C}" type="slidenum">
              <a:rPr lang="en-US" smtClean="0"/>
              <a:t>‹#›</a:t>
            </a:fld>
            <a:endParaRPr lang="en-US"/>
          </a:p>
        </p:txBody>
      </p:sp>
    </p:spTree>
    <p:extLst>
      <p:ext uri="{BB962C8B-B14F-4D97-AF65-F5344CB8AC3E}">
        <p14:creationId xmlns:p14="http://schemas.microsoft.com/office/powerpoint/2010/main" val="356521588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jsr68@pitt.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30A3-390B-4084-BDF6-96C4E3B7EC07}"/>
              </a:ext>
            </a:extLst>
          </p:cNvPr>
          <p:cNvSpPr>
            <a:spLocks noGrp="1"/>
          </p:cNvSpPr>
          <p:nvPr>
            <p:ph type="ctrTitle"/>
          </p:nvPr>
        </p:nvSpPr>
        <p:spPr/>
        <p:txBody>
          <a:bodyPr/>
          <a:lstStyle/>
          <a:p>
            <a:r>
              <a:rPr lang="en-US"/>
              <a:t>Recitation 11</a:t>
            </a:r>
            <a:endParaRPr lang="en-US" dirty="0"/>
          </a:p>
        </p:txBody>
      </p:sp>
      <p:sp>
        <p:nvSpPr>
          <p:cNvPr id="3" name="Subtitle 2">
            <a:extLst>
              <a:ext uri="{FF2B5EF4-FFF2-40B4-BE49-F238E27FC236}">
                <a16:creationId xmlns:a16="http://schemas.microsoft.com/office/drawing/2014/main" id="{41B22237-E98D-4C35-A5F6-AF1A6B621DB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21182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951AD-FDC8-4AAF-A0DD-D210C03BEC42}"/>
              </a:ext>
            </a:extLst>
          </p:cNvPr>
          <p:cNvSpPr>
            <a:spLocks noGrp="1"/>
          </p:cNvSpPr>
          <p:nvPr>
            <p:ph type="title"/>
          </p:nvPr>
        </p:nvSpPr>
        <p:spPr/>
        <p:txBody>
          <a:bodyPr>
            <a:normAutofit fontScale="90000"/>
          </a:bodyPr>
          <a:lstStyle/>
          <a:p>
            <a:r>
              <a:rPr lang="en-US" dirty="0"/>
              <a:t>Which of these is an advantage a user-mode driver has over a kernel-mode one?</a:t>
            </a:r>
          </a:p>
        </p:txBody>
      </p:sp>
      <p:sp>
        <p:nvSpPr>
          <p:cNvPr id="3" name="Content Placeholder 2">
            <a:extLst>
              <a:ext uri="{FF2B5EF4-FFF2-40B4-BE49-F238E27FC236}">
                <a16:creationId xmlns:a16="http://schemas.microsoft.com/office/drawing/2014/main" id="{F5724619-ACB7-42CF-891F-D0C3A3F0F31F}"/>
              </a:ext>
            </a:extLst>
          </p:cNvPr>
          <p:cNvSpPr>
            <a:spLocks noGrp="1"/>
          </p:cNvSpPr>
          <p:nvPr>
            <p:ph idx="1"/>
          </p:nvPr>
        </p:nvSpPr>
        <p:spPr>
          <a:xfrm>
            <a:off x="107371" y="2357490"/>
            <a:ext cx="6355774" cy="4157610"/>
          </a:xfrm>
        </p:spPr>
        <p:txBody>
          <a:bodyPr/>
          <a:lstStyle/>
          <a:p>
            <a:pPr marL="342900" indent="-342900">
              <a:buFont typeface="+mj-lt"/>
              <a:buAutoNum type="arabicPeriod"/>
            </a:pPr>
            <a:r>
              <a:rPr lang="en-US" dirty="0"/>
              <a:t>User-mode drivers actually have MORE context switches, since all operations need to go through the kernel.  Program </a:t>
            </a:r>
            <a:r>
              <a:rPr lang="en-US" dirty="0">
                <a:sym typeface="Wingdings" panose="05000000000000000000" pitchFamily="2" charset="2"/>
              </a:rPr>
              <a:t></a:t>
            </a:r>
            <a:r>
              <a:rPr lang="en-US" dirty="0"/>
              <a:t> kernel </a:t>
            </a:r>
            <a:r>
              <a:rPr lang="en-US" dirty="0">
                <a:sym typeface="Wingdings" panose="05000000000000000000" pitchFamily="2" charset="2"/>
              </a:rPr>
              <a:t></a:t>
            </a:r>
            <a:r>
              <a:rPr lang="en-US" dirty="0"/>
              <a:t> driver </a:t>
            </a:r>
            <a:r>
              <a:rPr lang="en-US" dirty="0">
                <a:sym typeface="Wingdings" panose="05000000000000000000" pitchFamily="2" charset="2"/>
              </a:rPr>
              <a:t></a:t>
            </a:r>
            <a:r>
              <a:rPr lang="en-US" dirty="0"/>
              <a:t> kernel </a:t>
            </a:r>
            <a:r>
              <a:rPr lang="en-US" dirty="0">
                <a:sym typeface="Wingdings" panose="05000000000000000000" pitchFamily="2" charset="2"/>
              </a:rPr>
              <a:t></a:t>
            </a:r>
            <a:r>
              <a:rPr lang="en-US" dirty="0"/>
              <a:t> Program.</a:t>
            </a:r>
          </a:p>
          <a:p>
            <a:pPr lvl="1"/>
            <a:r>
              <a:rPr lang="en-US" dirty="0"/>
              <a:t>Vs. Program </a:t>
            </a:r>
            <a:r>
              <a:rPr lang="en-US" dirty="0">
                <a:sym typeface="Wingdings" panose="05000000000000000000" pitchFamily="2" charset="2"/>
              </a:rPr>
              <a:t></a:t>
            </a:r>
            <a:r>
              <a:rPr lang="en-US" dirty="0"/>
              <a:t> kernel (and driver) </a:t>
            </a:r>
            <a:r>
              <a:rPr lang="en-US" dirty="0">
                <a:sym typeface="Wingdings" panose="05000000000000000000" pitchFamily="2" charset="2"/>
              </a:rPr>
              <a:t></a:t>
            </a:r>
            <a:r>
              <a:rPr lang="en-US" dirty="0"/>
              <a:t> Program</a:t>
            </a:r>
          </a:p>
          <a:p>
            <a:pPr marL="342900" indent="-342900">
              <a:buFont typeface="+mj-lt"/>
              <a:buAutoNum type="arabicPeriod"/>
            </a:pPr>
            <a:r>
              <a:rPr lang="en-US" dirty="0"/>
              <a:t>Daemons, how we run user-mode drivers, have higher privileges and can use /dev and /sys… kernel mode drivers, of course, can do this too, so this is not an </a:t>
            </a:r>
            <a:r>
              <a:rPr lang="en-US" i="1" dirty="0"/>
              <a:t>advantage.</a:t>
            </a:r>
          </a:p>
          <a:p>
            <a:pPr marL="342900" indent="-342900">
              <a:buFont typeface="+mj-lt"/>
              <a:buAutoNum type="arabicPeriod"/>
            </a:pPr>
            <a:r>
              <a:rPr lang="en-US" dirty="0"/>
              <a:t>When any user-mode program leaks memory, all you have to do to free the memory is kill the program, in kernel, you’d have to restart the system.  When a user-mode program crashes… you’ve seen it.  It just stops working and maybe prints a message to the screen (Segmentation Fault.  Core dumped)</a:t>
            </a:r>
          </a:p>
          <a:p>
            <a:pPr marL="342900" indent="-342900">
              <a:buFont typeface="+mj-lt"/>
              <a:buAutoNum type="arabicPeriod"/>
            </a:pPr>
            <a:r>
              <a:rPr lang="en-US" dirty="0"/>
              <a:t>Only </a:t>
            </a:r>
            <a:r>
              <a:rPr lang="en-US" i="1" dirty="0"/>
              <a:t>kernel-mode</a:t>
            </a:r>
            <a:r>
              <a:rPr lang="en-US" dirty="0"/>
              <a:t> drivers can respond to hardware interrupts.</a:t>
            </a:r>
          </a:p>
        </p:txBody>
      </p:sp>
      <p:pic>
        <p:nvPicPr>
          <p:cNvPr id="4" name="Picture 3">
            <a:extLst>
              <a:ext uri="{FF2B5EF4-FFF2-40B4-BE49-F238E27FC236}">
                <a16:creationId xmlns:a16="http://schemas.microsoft.com/office/drawing/2014/main" id="{E03E95E3-01D7-45DE-96B1-DFBAC51EE190}"/>
              </a:ext>
            </a:extLst>
          </p:cNvPr>
          <p:cNvPicPr>
            <a:picLocks noChangeAspect="1"/>
          </p:cNvPicPr>
          <p:nvPr/>
        </p:nvPicPr>
        <p:blipFill>
          <a:blip r:embed="rId2"/>
          <a:stretch>
            <a:fillRect/>
          </a:stretch>
        </p:blipFill>
        <p:spPr>
          <a:xfrm>
            <a:off x="6793032" y="2215757"/>
            <a:ext cx="5291596" cy="4439867"/>
          </a:xfrm>
          <a:prstGeom prst="rect">
            <a:avLst/>
          </a:prstGeom>
        </p:spPr>
      </p:pic>
      <p:sp>
        <p:nvSpPr>
          <p:cNvPr id="5" name="Rectangle 4">
            <a:extLst>
              <a:ext uri="{FF2B5EF4-FFF2-40B4-BE49-F238E27FC236}">
                <a16:creationId xmlns:a16="http://schemas.microsoft.com/office/drawing/2014/main" id="{752D30B3-F8C4-458E-8EA7-2F63A8989366}"/>
              </a:ext>
            </a:extLst>
          </p:cNvPr>
          <p:cNvSpPr/>
          <p:nvPr/>
        </p:nvSpPr>
        <p:spPr>
          <a:xfrm>
            <a:off x="6793033" y="4435690"/>
            <a:ext cx="5291596" cy="891822"/>
          </a:xfrm>
          <a:prstGeom prst="rect">
            <a:avLst/>
          </a:prstGeom>
          <a:solidFill>
            <a:srgbClr val="A6B727">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3750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7D962-CC7B-4A2F-B361-327656E89526}"/>
              </a:ext>
            </a:extLst>
          </p:cNvPr>
          <p:cNvSpPr>
            <a:spLocks noGrp="1"/>
          </p:cNvSpPr>
          <p:nvPr>
            <p:ph type="title"/>
          </p:nvPr>
        </p:nvSpPr>
        <p:spPr/>
        <p:txBody>
          <a:bodyPr/>
          <a:lstStyle/>
          <a:p>
            <a:r>
              <a:rPr lang="en-US" dirty="0"/>
              <a:t>Other questions on this material</a:t>
            </a:r>
          </a:p>
        </p:txBody>
      </p:sp>
      <p:sp>
        <p:nvSpPr>
          <p:cNvPr id="3" name="Content Placeholder 2">
            <a:extLst>
              <a:ext uri="{FF2B5EF4-FFF2-40B4-BE49-F238E27FC236}">
                <a16:creationId xmlns:a16="http://schemas.microsoft.com/office/drawing/2014/main" id="{00981DED-8F7E-4ABE-B306-E9775D95F632}"/>
              </a:ext>
            </a:extLst>
          </p:cNvPr>
          <p:cNvSpPr>
            <a:spLocks noGrp="1"/>
          </p:cNvSpPr>
          <p:nvPr>
            <p:ph idx="1"/>
          </p:nvPr>
        </p:nvSpPr>
        <p:spPr/>
        <p:txBody>
          <a:bodyPr/>
          <a:lstStyle/>
          <a:p>
            <a:r>
              <a:rPr lang="en-US" dirty="0"/>
              <a:t>This is all getting a lot more conceptual and a lot harder to make examples of</a:t>
            </a:r>
          </a:p>
          <a:p>
            <a:r>
              <a:rPr lang="en-US" dirty="0"/>
              <a:t>Are there questions about the concepts you’ve learned in the last few lectures?</a:t>
            </a:r>
          </a:p>
        </p:txBody>
      </p:sp>
    </p:spTree>
    <p:extLst>
      <p:ext uri="{BB962C8B-B14F-4D97-AF65-F5344CB8AC3E}">
        <p14:creationId xmlns:p14="http://schemas.microsoft.com/office/powerpoint/2010/main" val="1267280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A7674-80EC-46FB-B692-4AFC8B74E28D}"/>
              </a:ext>
            </a:extLst>
          </p:cNvPr>
          <p:cNvSpPr>
            <a:spLocks noGrp="1"/>
          </p:cNvSpPr>
          <p:nvPr>
            <p:ph type="title"/>
          </p:nvPr>
        </p:nvSpPr>
        <p:spPr/>
        <p:txBody>
          <a:bodyPr/>
          <a:lstStyle/>
          <a:p>
            <a:r>
              <a:rPr lang="en-US" dirty="0"/>
              <a:t>No Lab this week!</a:t>
            </a:r>
          </a:p>
        </p:txBody>
      </p:sp>
      <p:sp>
        <p:nvSpPr>
          <p:cNvPr id="3" name="Content Placeholder 2">
            <a:extLst>
              <a:ext uri="{FF2B5EF4-FFF2-40B4-BE49-F238E27FC236}">
                <a16:creationId xmlns:a16="http://schemas.microsoft.com/office/drawing/2014/main" id="{6F4A2EF0-D5A9-4B22-9B6F-2CCA35A7779E}"/>
              </a:ext>
            </a:extLst>
          </p:cNvPr>
          <p:cNvSpPr>
            <a:spLocks noGrp="1"/>
          </p:cNvSpPr>
          <p:nvPr>
            <p:ph idx="1"/>
          </p:nvPr>
        </p:nvSpPr>
        <p:spPr>
          <a:xfrm>
            <a:off x="2231136" y="2638044"/>
            <a:ext cx="7729728" cy="3638065"/>
          </a:xfrm>
        </p:spPr>
        <p:txBody>
          <a:bodyPr>
            <a:normAutofit lnSpcReduction="10000"/>
          </a:bodyPr>
          <a:lstStyle/>
          <a:p>
            <a:r>
              <a:rPr lang="en-US" dirty="0"/>
              <a:t>Project 4 is due this weekend, though.</a:t>
            </a:r>
          </a:p>
          <a:p>
            <a:r>
              <a:rPr lang="en-US" dirty="0"/>
              <a:t>Remember not to </a:t>
            </a:r>
            <a:r>
              <a:rPr lang="en-US" dirty="0" err="1"/>
              <a:t>forkbomb</a:t>
            </a:r>
            <a:r>
              <a:rPr lang="en-US" dirty="0"/>
              <a:t> </a:t>
            </a:r>
            <a:r>
              <a:rPr lang="en-US" dirty="0" err="1"/>
              <a:t>thoth</a:t>
            </a:r>
            <a:r>
              <a:rPr lang="en-US" dirty="0"/>
              <a:t>.  See the instructions on the project description, or from your class slides, or from my Recitation 10 slides… or just </a:t>
            </a:r>
            <a:r>
              <a:rPr lang="en-US" dirty="0" err="1">
                <a:solidFill>
                  <a:schemeClr val="accent1">
                    <a:lumMod val="50000"/>
                  </a:schemeClr>
                </a:solidFill>
                <a:latin typeface="Consolas" panose="020B0609020204030204" pitchFamily="49" charset="0"/>
                <a:cs typeface="Consolas" panose="020B0609020204030204" pitchFamily="49" charset="0"/>
              </a:rPr>
              <a:t>ulimit</a:t>
            </a:r>
            <a:r>
              <a:rPr lang="en-US" dirty="0">
                <a:solidFill>
                  <a:schemeClr val="accent1">
                    <a:lumMod val="50000"/>
                  </a:schemeClr>
                </a:solidFill>
                <a:latin typeface="Consolas" panose="020B0609020204030204" pitchFamily="49" charset="0"/>
                <a:cs typeface="Consolas" panose="020B0609020204030204" pitchFamily="49" charset="0"/>
              </a:rPr>
              <a:t> –u 30 </a:t>
            </a:r>
            <a:r>
              <a:rPr lang="en-US" dirty="0"/>
              <a:t>every time you login</a:t>
            </a:r>
          </a:p>
          <a:p>
            <a:r>
              <a:rPr lang="en-US" dirty="0"/>
              <a:t>I want you to have some time to work on that and be able ask me questions.</a:t>
            </a:r>
          </a:p>
          <a:p>
            <a:r>
              <a:rPr lang="en-US" dirty="0"/>
              <a:t>Is anyone having trouble with </a:t>
            </a:r>
            <a:r>
              <a:rPr lang="en-US" dirty="0" err="1"/>
              <a:t>strtok</a:t>
            </a:r>
            <a:r>
              <a:rPr lang="en-US" dirty="0"/>
              <a:t>?</a:t>
            </a:r>
          </a:p>
          <a:p>
            <a:r>
              <a:rPr lang="en-US" dirty="0"/>
              <a:t>Anything else, I am here!</a:t>
            </a:r>
          </a:p>
          <a:p>
            <a:endParaRPr lang="en-US" dirty="0"/>
          </a:p>
          <a:p>
            <a:endParaRPr lang="en-US" dirty="0"/>
          </a:p>
          <a:p>
            <a:r>
              <a:rPr lang="en-US" dirty="0"/>
              <a:t>Also you can get a sticker now.    :-)</a:t>
            </a:r>
          </a:p>
          <a:p>
            <a:endParaRPr lang="en-US" dirty="0"/>
          </a:p>
        </p:txBody>
      </p:sp>
    </p:spTree>
    <p:extLst>
      <p:ext uri="{BB962C8B-B14F-4D97-AF65-F5344CB8AC3E}">
        <p14:creationId xmlns:p14="http://schemas.microsoft.com/office/powerpoint/2010/main" val="3286307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70E10-A644-471F-A450-99F1D46337AB}"/>
              </a:ext>
            </a:extLst>
          </p:cNvPr>
          <p:cNvSpPr>
            <a:spLocks noGrp="1"/>
          </p:cNvSpPr>
          <p:nvPr>
            <p:ph type="title"/>
          </p:nvPr>
        </p:nvSpPr>
        <p:spPr>
          <a:xfrm>
            <a:off x="2231136" y="991069"/>
            <a:ext cx="7729728" cy="1188720"/>
          </a:xfrm>
        </p:spPr>
        <p:txBody>
          <a:bodyPr/>
          <a:lstStyle/>
          <a:p>
            <a:r>
              <a:rPr lang="en-US" dirty="0"/>
              <a:t>Info</a:t>
            </a:r>
          </a:p>
        </p:txBody>
      </p:sp>
      <p:sp>
        <p:nvSpPr>
          <p:cNvPr id="3" name="Content Placeholder 2">
            <a:extLst>
              <a:ext uri="{FF2B5EF4-FFF2-40B4-BE49-F238E27FC236}">
                <a16:creationId xmlns:a16="http://schemas.microsoft.com/office/drawing/2014/main" id="{9DD416A9-8E40-4EE7-A85D-B9C6362BA877}"/>
              </a:ext>
            </a:extLst>
          </p:cNvPr>
          <p:cNvSpPr>
            <a:spLocks noGrp="1"/>
          </p:cNvSpPr>
          <p:nvPr>
            <p:ph idx="1"/>
          </p:nvPr>
        </p:nvSpPr>
        <p:spPr>
          <a:xfrm>
            <a:off x="583223" y="2347546"/>
            <a:ext cx="11260015" cy="3894992"/>
          </a:xfrm>
        </p:spPr>
        <p:txBody>
          <a:bodyPr numCol="2">
            <a:normAutofit fontScale="92500"/>
          </a:bodyPr>
          <a:lstStyle/>
          <a:p>
            <a:r>
              <a:rPr lang="en-US" sz="3600" dirty="0"/>
              <a:t>Jon Rutkauskas</a:t>
            </a:r>
          </a:p>
          <a:p>
            <a:r>
              <a:rPr lang="en-US" sz="3600" dirty="0"/>
              <a:t>Recitation: 	Tue 12-12:50</a:t>
            </a:r>
          </a:p>
          <a:p>
            <a:r>
              <a:rPr lang="en-US" sz="3600" dirty="0"/>
              <a:t>Office Hours: Tue 11-11:50</a:t>
            </a:r>
            <a:br>
              <a:rPr lang="en-US" sz="3600" dirty="0"/>
            </a:br>
            <a:r>
              <a:rPr lang="en-US" sz="3600" dirty="0"/>
              <a:t>			</a:t>
            </a:r>
            <a:r>
              <a:rPr lang="en-US" sz="3600" dirty="0" err="1"/>
              <a:t>Thur</a:t>
            </a:r>
            <a:r>
              <a:rPr lang="en-US" sz="3600" dirty="0"/>
              <a:t> 11-12:50</a:t>
            </a:r>
            <a:br>
              <a:rPr lang="en-US" sz="3600" dirty="0"/>
            </a:br>
            <a:r>
              <a:rPr lang="en-US" sz="3600" dirty="0"/>
              <a:t> 		SENSQ 5806</a:t>
            </a:r>
            <a:br>
              <a:rPr lang="en-US" sz="3600" dirty="0"/>
            </a:br>
            <a:r>
              <a:rPr lang="en-US" sz="2000" dirty="0"/>
              <a:t>(additional hours by appointment if needed)</a:t>
            </a:r>
          </a:p>
          <a:p>
            <a:endParaRPr lang="en-US" sz="2000" dirty="0"/>
          </a:p>
          <a:p>
            <a:r>
              <a:rPr lang="en-US" sz="3600" dirty="0"/>
              <a:t>On discord: 	@</a:t>
            </a:r>
            <a:r>
              <a:rPr lang="en-US" sz="3600" dirty="0" err="1"/>
              <a:t>jrutkauskas</a:t>
            </a:r>
            <a:endParaRPr lang="en-US" sz="3600" dirty="0"/>
          </a:p>
          <a:p>
            <a:r>
              <a:rPr lang="en-US" sz="3600" dirty="0"/>
              <a:t>By email:	</a:t>
            </a:r>
            <a:r>
              <a:rPr lang="en-US" sz="3600" dirty="0">
                <a:hlinkClick r:id="rId2"/>
              </a:rPr>
              <a:t>jsr68@pitt.edu</a:t>
            </a:r>
            <a:endParaRPr lang="en-US" sz="3600" dirty="0"/>
          </a:p>
          <a:p>
            <a:r>
              <a:rPr lang="en-US" sz="3600" dirty="0"/>
              <a:t>Website: </a:t>
            </a:r>
            <a:r>
              <a:rPr lang="en-US" sz="2200" dirty="0"/>
              <a:t>https://github.com/jrutkauskas/spring2019-449-rec</a:t>
            </a:r>
          </a:p>
          <a:p>
            <a:r>
              <a:rPr lang="en-US" sz="3600" dirty="0"/>
              <a:t>Ask me any questions you have!!!</a:t>
            </a:r>
          </a:p>
          <a:p>
            <a:endParaRPr lang="en-US" sz="3600" dirty="0"/>
          </a:p>
        </p:txBody>
      </p:sp>
    </p:spTree>
    <p:extLst>
      <p:ext uri="{BB962C8B-B14F-4D97-AF65-F5344CB8AC3E}">
        <p14:creationId xmlns:p14="http://schemas.microsoft.com/office/powerpoint/2010/main" val="2862462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9F892-571B-4FDE-8F9A-599AD57B8678}"/>
              </a:ext>
            </a:extLst>
          </p:cNvPr>
          <p:cNvSpPr>
            <a:spLocks noGrp="1"/>
          </p:cNvSpPr>
          <p:nvPr>
            <p:ph type="title"/>
          </p:nvPr>
        </p:nvSpPr>
        <p:spPr>
          <a:xfrm>
            <a:off x="2231136" y="2834640"/>
            <a:ext cx="7729728" cy="1188720"/>
          </a:xfrm>
        </p:spPr>
        <p:txBody>
          <a:bodyPr/>
          <a:lstStyle/>
          <a:p>
            <a:r>
              <a:rPr lang="en-US" dirty="0"/>
              <a:t>Warmup </a:t>
            </a:r>
            <a:r>
              <a:rPr lang="en-US" dirty="0" err="1"/>
              <a:t>PollS</a:t>
            </a:r>
            <a:endParaRPr lang="en-US" dirty="0"/>
          </a:p>
        </p:txBody>
      </p:sp>
    </p:spTree>
    <p:extLst>
      <p:ext uri="{BB962C8B-B14F-4D97-AF65-F5344CB8AC3E}">
        <p14:creationId xmlns:p14="http://schemas.microsoft.com/office/powerpoint/2010/main" val="3195039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73274-C745-4E55-82A7-E77CCE2F8513}"/>
              </a:ext>
            </a:extLst>
          </p:cNvPr>
          <p:cNvSpPr>
            <a:spLocks noGrp="1"/>
          </p:cNvSpPr>
          <p:nvPr>
            <p:ph type="title"/>
          </p:nvPr>
        </p:nvSpPr>
        <p:spPr/>
        <p:txBody>
          <a:bodyPr/>
          <a:lstStyle/>
          <a:p>
            <a:r>
              <a:rPr lang="en-US" dirty="0"/>
              <a:t>“Stick” Around…</a:t>
            </a:r>
          </a:p>
        </p:txBody>
      </p:sp>
      <p:sp>
        <p:nvSpPr>
          <p:cNvPr id="3" name="Content Placeholder 2">
            <a:extLst>
              <a:ext uri="{FF2B5EF4-FFF2-40B4-BE49-F238E27FC236}">
                <a16:creationId xmlns:a16="http://schemas.microsoft.com/office/drawing/2014/main" id="{8AA42847-648E-4759-9CD2-5136B505A55A}"/>
              </a:ext>
            </a:extLst>
          </p:cNvPr>
          <p:cNvSpPr>
            <a:spLocks noGrp="1"/>
          </p:cNvSpPr>
          <p:nvPr>
            <p:ph idx="1"/>
          </p:nvPr>
        </p:nvSpPr>
        <p:spPr/>
        <p:txBody>
          <a:bodyPr/>
          <a:lstStyle/>
          <a:p>
            <a:r>
              <a:rPr lang="en-US" dirty="0"/>
              <a:t>“Stick” around until after this presentation is over for a fun surprise I brought for all of you…</a:t>
            </a:r>
          </a:p>
          <a:p>
            <a:r>
              <a:rPr lang="en-US" dirty="0"/>
              <a:t>I think you’ll find it very </a:t>
            </a:r>
            <a:r>
              <a:rPr lang="en-US" dirty="0" err="1"/>
              <a:t>a</a:t>
            </a:r>
            <a:r>
              <a:rPr lang="en-US" i="1" dirty="0" err="1"/>
              <a:t>PEEL</a:t>
            </a:r>
            <a:r>
              <a:rPr lang="en-US" dirty="0" err="1"/>
              <a:t>ing</a:t>
            </a:r>
            <a:endParaRPr lang="en-US" dirty="0"/>
          </a:p>
          <a:p>
            <a:r>
              <a:rPr lang="en-US" dirty="0"/>
              <a:t>…</a:t>
            </a:r>
          </a:p>
          <a:p>
            <a:r>
              <a:rPr lang="en-US" dirty="0"/>
              <a:t>…</a:t>
            </a:r>
          </a:p>
          <a:p>
            <a:r>
              <a:rPr lang="en-US" dirty="0"/>
              <a:t>…</a:t>
            </a:r>
          </a:p>
          <a:p>
            <a:r>
              <a:rPr lang="en-US" dirty="0"/>
              <a:t>The surprise is stickers.  I bought you all some fun stickers and you each can have one every time you come to recitation.</a:t>
            </a:r>
          </a:p>
        </p:txBody>
      </p:sp>
    </p:spTree>
    <p:extLst>
      <p:ext uri="{BB962C8B-B14F-4D97-AF65-F5344CB8AC3E}">
        <p14:creationId xmlns:p14="http://schemas.microsoft.com/office/powerpoint/2010/main" val="1612249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4BFDF-B807-4CEB-BFCD-8334483A696B}"/>
              </a:ext>
            </a:extLst>
          </p:cNvPr>
          <p:cNvSpPr>
            <a:spLocks noGrp="1"/>
          </p:cNvSpPr>
          <p:nvPr>
            <p:ph type="title"/>
          </p:nvPr>
        </p:nvSpPr>
        <p:spPr/>
        <p:txBody>
          <a:bodyPr>
            <a:normAutofit fontScale="90000"/>
          </a:bodyPr>
          <a:lstStyle/>
          <a:p>
            <a:r>
              <a:rPr lang="en-US" dirty="0"/>
              <a:t>Which of the following is –NOT- true regarding the different types of devices</a:t>
            </a:r>
          </a:p>
        </p:txBody>
      </p:sp>
      <p:sp>
        <p:nvSpPr>
          <p:cNvPr id="3" name="Content Placeholder 2">
            <a:extLst>
              <a:ext uri="{FF2B5EF4-FFF2-40B4-BE49-F238E27FC236}">
                <a16:creationId xmlns:a16="http://schemas.microsoft.com/office/drawing/2014/main" id="{629AFFDE-EF59-4973-A842-D1B275FAFE5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4706AFD-0426-4864-8A87-A509CB54FA59}"/>
              </a:ext>
            </a:extLst>
          </p:cNvPr>
          <p:cNvPicPr>
            <a:picLocks noChangeAspect="1"/>
          </p:cNvPicPr>
          <p:nvPr/>
        </p:nvPicPr>
        <p:blipFill>
          <a:blip r:embed="rId2"/>
          <a:stretch>
            <a:fillRect/>
          </a:stretch>
        </p:blipFill>
        <p:spPr>
          <a:xfrm>
            <a:off x="3337631" y="2379309"/>
            <a:ext cx="5200650" cy="4086225"/>
          </a:xfrm>
          <a:prstGeom prst="rect">
            <a:avLst/>
          </a:prstGeom>
        </p:spPr>
      </p:pic>
    </p:spTree>
    <p:extLst>
      <p:ext uri="{BB962C8B-B14F-4D97-AF65-F5344CB8AC3E}">
        <p14:creationId xmlns:p14="http://schemas.microsoft.com/office/powerpoint/2010/main" val="1872901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4BFDF-B807-4CEB-BFCD-8334483A696B}"/>
              </a:ext>
            </a:extLst>
          </p:cNvPr>
          <p:cNvSpPr>
            <a:spLocks noGrp="1"/>
          </p:cNvSpPr>
          <p:nvPr>
            <p:ph type="title"/>
          </p:nvPr>
        </p:nvSpPr>
        <p:spPr/>
        <p:txBody>
          <a:bodyPr>
            <a:normAutofit fontScale="90000"/>
          </a:bodyPr>
          <a:lstStyle/>
          <a:p>
            <a:r>
              <a:rPr lang="en-US" dirty="0"/>
              <a:t>Which of the following is –NOT- true regarding the different types of devices</a:t>
            </a:r>
          </a:p>
        </p:txBody>
      </p:sp>
      <p:sp>
        <p:nvSpPr>
          <p:cNvPr id="3" name="Content Placeholder 2">
            <a:extLst>
              <a:ext uri="{FF2B5EF4-FFF2-40B4-BE49-F238E27FC236}">
                <a16:creationId xmlns:a16="http://schemas.microsoft.com/office/drawing/2014/main" id="{629AFFDE-EF59-4973-A842-D1B275FAFE5C}"/>
              </a:ext>
            </a:extLst>
          </p:cNvPr>
          <p:cNvSpPr>
            <a:spLocks noGrp="1"/>
          </p:cNvSpPr>
          <p:nvPr>
            <p:ph idx="1"/>
          </p:nvPr>
        </p:nvSpPr>
        <p:spPr>
          <a:xfrm>
            <a:off x="150636" y="2413175"/>
            <a:ext cx="6378222" cy="4086225"/>
          </a:xfrm>
        </p:spPr>
        <p:txBody>
          <a:bodyPr/>
          <a:lstStyle/>
          <a:p>
            <a:r>
              <a:rPr lang="en-US" dirty="0"/>
              <a:t>Kernel Modules are </a:t>
            </a:r>
            <a:r>
              <a:rPr lang="en-US" i="1" dirty="0"/>
              <a:t>like</a:t>
            </a:r>
            <a:r>
              <a:rPr lang="en-US" dirty="0"/>
              <a:t> plugins for the OS.</a:t>
            </a:r>
          </a:p>
          <a:p>
            <a:r>
              <a:rPr lang="en-US" dirty="0"/>
              <a:t>We write device drivers as kernel modules so the OS can load them dynamically</a:t>
            </a:r>
          </a:p>
          <a:p>
            <a:r>
              <a:rPr lang="en-US" dirty="0"/>
              <a:t>All the other statements are true definitions.</a:t>
            </a:r>
          </a:p>
        </p:txBody>
      </p:sp>
      <p:pic>
        <p:nvPicPr>
          <p:cNvPr id="4" name="Picture 3">
            <a:extLst>
              <a:ext uri="{FF2B5EF4-FFF2-40B4-BE49-F238E27FC236}">
                <a16:creationId xmlns:a16="http://schemas.microsoft.com/office/drawing/2014/main" id="{24706AFD-0426-4864-8A87-A509CB54FA59}"/>
              </a:ext>
            </a:extLst>
          </p:cNvPr>
          <p:cNvPicPr>
            <a:picLocks noChangeAspect="1"/>
          </p:cNvPicPr>
          <p:nvPr/>
        </p:nvPicPr>
        <p:blipFill>
          <a:blip r:embed="rId2"/>
          <a:stretch>
            <a:fillRect/>
          </a:stretch>
        </p:blipFill>
        <p:spPr>
          <a:xfrm>
            <a:off x="6588831" y="2413176"/>
            <a:ext cx="5200650" cy="4086225"/>
          </a:xfrm>
          <a:prstGeom prst="rect">
            <a:avLst/>
          </a:prstGeom>
        </p:spPr>
      </p:pic>
      <p:sp>
        <p:nvSpPr>
          <p:cNvPr id="5" name="Rectangle 4">
            <a:extLst>
              <a:ext uri="{FF2B5EF4-FFF2-40B4-BE49-F238E27FC236}">
                <a16:creationId xmlns:a16="http://schemas.microsoft.com/office/drawing/2014/main" id="{02FE8F38-8A54-4171-8C46-410E114DC8B6}"/>
              </a:ext>
            </a:extLst>
          </p:cNvPr>
          <p:cNvSpPr/>
          <p:nvPr/>
        </p:nvSpPr>
        <p:spPr>
          <a:xfrm>
            <a:off x="6588831" y="5226756"/>
            <a:ext cx="5200650" cy="891822"/>
          </a:xfrm>
          <a:prstGeom prst="rect">
            <a:avLst/>
          </a:prstGeom>
          <a:solidFill>
            <a:srgbClr val="A6B727">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3210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19AAA-F488-4C5F-95FD-57AE97F7BBB3}"/>
              </a:ext>
            </a:extLst>
          </p:cNvPr>
          <p:cNvSpPr>
            <a:spLocks noGrp="1"/>
          </p:cNvSpPr>
          <p:nvPr>
            <p:ph type="title"/>
          </p:nvPr>
        </p:nvSpPr>
        <p:spPr/>
        <p:txBody>
          <a:bodyPr>
            <a:normAutofit fontScale="90000"/>
          </a:bodyPr>
          <a:lstStyle/>
          <a:p>
            <a:r>
              <a:rPr lang="en-US" dirty="0"/>
              <a:t>Which of the following is –Not- a limitation of writing code that runs in the Kernel</a:t>
            </a:r>
          </a:p>
        </p:txBody>
      </p:sp>
      <p:sp>
        <p:nvSpPr>
          <p:cNvPr id="3" name="Content Placeholder 2">
            <a:extLst>
              <a:ext uri="{FF2B5EF4-FFF2-40B4-BE49-F238E27FC236}">
                <a16:creationId xmlns:a16="http://schemas.microsoft.com/office/drawing/2014/main" id="{2BF55098-36CC-48AD-8994-B42A64AB655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C8BB2BF-44B8-460D-9571-D0C81465CBC1}"/>
              </a:ext>
            </a:extLst>
          </p:cNvPr>
          <p:cNvPicPr>
            <a:picLocks noChangeAspect="1"/>
          </p:cNvPicPr>
          <p:nvPr/>
        </p:nvPicPr>
        <p:blipFill>
          <a:blip r:embed="rId2"/>
          <a:stretch>
            <a:fillRect/>
          </a:stretch>
        </p:blipFill>
        <p:spPr>
          <a:xfrm>
            <a:off x="3681412" y="2326569"/>
            <a:ext cx="4829175" cy="3943350"/>
          </a:xfrm>
          <a:prstGeom prst="rect">
            <a:avLst/>
          </a:prstGeom>
        </p:spPr>
      </p:pic>
    </p:spTree>
    <p:extLst>
      <p:ext uri="{BB962C8B-B14F-4D97-AF65-F5344CB8AC3E}">
        <p14:creationId xmlns:p14="http://schemas.microsoft.com/office/powerpoint/2010/main" val="204548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19AAA-F488-4C5F-95FD-57AE97F7BBB3}"/>
              </a:ext>
            </a:extLst>
          </p:cNvPr>
          <p:cNvSpPr>
            <a:spLocks noGrp="1"/>
          </p:cNvSpPr>
          <p:nvPr>
            <p:ph type="title"/>
          </p:nvPr>
        </p:nvSpPr>
        <p:spPr/>
        <p:txBody>
          <a:bodyPr>
            <a:normAutofit fontScale="90000"/>
          </a:bodyPr>
          <a:lstStyle/>
          <a:p>
            <a:r>
              <a:rPr lang="en-US" dirty="0"/>
              <a:t>Which of the following is –Not- a limitation of writing code that runs in the Kernel</a:t>
            </a:r>
          </a:p>
        </p:txBody>
      </p:sp>
      <p:sp>
        <p:nvSpPr>
          <p:cNvPr id="3" name="Content Placeholder 2">
            <a:extLst>
              <a:ext uri="{FF2B5EF4-FFF2-40B4-BE49-F238E27FC236}">
                <a16:creationId xmlns:a16="http://schemas.microsoft.com/office/drawing/2014/main" id="{2BF55098-36CC-48AD-8994-B42A64AB6551}"/>
              </a:ext>
            </a:extLst>
          </p:cNvPr>
          <p:cNvSpPr>
            <a:spLocks noGrp="1"/>
          </p:cNvSpPr>
          <p:nvPr>
            <p:ph idx="1"/>
          </p:nvPr>
        </p:nvSpPr>
        <p:spPr>
          <a:xfrm>
            <a:off x="0" y="2386530"/>
            <a:ext cx="7174120" cy="3943350"/>
          </a:xfrm>
        </p:spPr>
        <p:txBody>
          <a:bodyPr/>
          <a:lstStyle/>
          <a:p>
            <a:pPr marL="342900" indent="-342900">
              <a:buFont typeface="+mj-lt"/>
              <a:buAutoNum type="arabicPeriod"/>
            </a:pPr>
            <a:r>
              <a:rPr lang="en-US" dirty="0"/>
              <a:t>The kernel actually has basically UNRESTRICTED access to memory. You can access kernel memory and user memory, though you do need the </a:t>
            </a:r>
            <a:r>
              <a:rPr lang="en-US" dirty="0" err="1"/>
              <a:t>copy_to_user</a:t>
            </a:r>
            <a:r>
              <a:rPr lang="en-US" dirty="0"/>
              <a:t>(…) function. </a:t>
            </a:r>
          </a:p>
          <a:p>
            <a:pPr marL="342900" indent="-342900">
              <a:buFont typeface="+mj-lt"/>
              <a:buAutoNum type="arabicPeriod"/>
            </a:pPr>
            <a:r>
              <a:rPr lang="en-US" dirty="0"/>
              <a:t>The kernel has no C std library, so malloc, free, </a:t>
            </a:r>
            <a:r>
              <a:rPr lang="en-US" dirty="0" err="1"/>
              <a:t>printf</a:t>
            </a:r>
            <a:r>
              <a:rPr lang="en-US" dirty="0"/>
              <a:t> are out of the question, but we have kernel ~equivalents.  They differ in some ways, though, so it’s a good idea to read the man pages (as always).</a:t>
            </a:r>
          </a:p>
          <a:p>
            <a:pPr marL="342900" indent="-342900">
              <a:buFont typeface="+mj-lt"/>
              <a:buAutoNum type="arabicPeriod"/>
            </a:pPr>
            <a:r>
              <a:rPr lang="en-US" dirty="0"/>
              <a:t>^^</a:t>
            </a:r>
          </a:p>
          <a:p>
            <a:pPr marL="342900" indent="-342900">
              <a:buFont typeface="+mj-lt"/>
              <a:buAutoNum type="arabicPeriod"/>
            </a:pPr>
            <a:r>
              <a:rPr lang="en-US" dirty="0"/>
              <a:t>To save time on context switches, the kernel doesn’t allow access to the floating point registers, so it doesn’t have to save them… meaning it can’t use them, so no floating point access!</a:t>
            </a:r>
          </a:p>
        </p:txBody>
      </p:sp>
      <p:pic>
        <p:nvPicPr>
          <p:cNvPr id="4" name="Picture 3">
            <a:extLst>
              <a:ext uri="{FF2B5EF4-FFF2-40B4-BE49-F238E27FC236}">
                <a16:creationId xmlns:a16="http://schemas.microsoft.com/office/drawing/2014/main" id="{4C8BB2BF-44B8-460D-9571-D0C81465CBC1}"/>
              </a:ext>
            </a:extLst>
          </p:cNvPr>
          <p:cNvPicPr>
            <a:picLocks noChangeAspect="1"/>
          </p:cNvPicPr>
          <p:nvPr/>
        </p:nvPicPr>
        <p:blipFill>
          <a:blip r:embed="rId2"/>
          <a:stretch>
            <a:fillRect/>
          </a:stretch>
        </p:blipFill>
        <p:spPr>
          <a:xfrm>
            <a:off x="7174120" y="2386530"/>
            <a:ext cx="4829175" cy="3943350"/>
          </a:xfrm>
          <a:prstGeom prst="rect">
            <a:avLst/>
          </a:prstGeom>
        </p:spPr>
      </p:pic>
      <p:sp>
        <p:nvSpPr>
          <p:cNvPr id="5" name="Rectangle 4">
            <a:extLst>
              <a:ext uri="{FF2B5EF4-FFF2-40B4-BE49-F238E27FC236}">
                <a16:creationId xmlns:a16="http://schemas.microsoft.com/office/drawing/2014/main" id="{71253C68-4A06-449F-A7A3-CA61D9EB138B}"/>
              </a:ext>
            </a:extLst>
          </p:cNvPr>
          <p:cNvSpPr/>
          <p:nvPr/>
        </p:nvSpPr>
        <p:spPr>
          <a:xfrm>
            <a:off x="7174119" y="2418684"/>
            <a:ext cx="4829175" cy="891822"/>
          </a:xfrm>
          <a:prstGeom prst="rect">
            <a:avLst/>
          </a:prstGeom>
          <a:solidFill>
            <a:srgbClr val="A6B727">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2543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951AD-FDC8-4AAF-A0DD-D210C03BEC42}"/>
              </a:ext>
            </a:extLst>
          </p:cNvPr>
          <p:cNvSpPr>
            <a:spLocks noGrp="1"/>
          </p:cNvSpPr>
          <p:nvPr>
            <p:ph type="title"/>
          </p:nvPr>
        </p:nvSpPr>
        <p:spPr/>
        <p:txBody>
          <a:bodyPr>
            <a:normAutofit fontScale="90000"/>
          </a:bodyPr>
          <a:lstStyle/>
          <a:p>
            <a:r>
              <a:rPr lang="en-US" dirty="0"/>
              <a:t>Which of these is an advantage a user-mode driver has over a kernel-mode one?</a:t>
            </a:r>
          </a:p>
        </p:txBody>
      </p:sp>
      <p:sp>
        <p:nvSpPr>
          <p:cNvPr id="3" name="Content Placeholder 2">
            <a:extLst>
              <a:ext uri="{FF2B5EF4-FFF2-40B4-BE49-F238E27FC236}">
                <a16:creationId xmlns:a16="http://schemas.microsoft.com/office/drawing/2014/main" id="{F5724619-ACB7-42CF-891F-D0C3A3F0F31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03E95E3-01D7-45DE-96B1-DFBAC51EE190}"/>
              </a:ext>
            </a:extLst>
          </p:cNvPr>
          <p:cNvPicPr>
            <a:picLocks noChangeAspect="1"/>
          </p:cNvPicPr>
          <p:nvPr/>
        </p:nvPicPr>
        <p:blipFill>
          <a:blip r:embed="rId2"/>
          <a:stretch>
            <a:fillRect/>
          </a:stretch>
        </p:blipFill>
        <p:spPr>
          <a:xfrm>
            <a:off x="3218559" y="2251877"/>
            <a:ext cx="5291596" cy="4439867"/>
          </a:xfrm>
          <a:prstGeom prst="rect">
            <a:avLst/>
          </a:prstGeom>
        </p:spPr>
      </p:pic>
    </p:spTree>
    <p:extLst>
      <p:ext uri="{BB962C8B-B14F-4D97-AF65-F5344CB8AC3E}">
        <p14:creationId xmlns:p14="http://schemas.microsoft.com/office/powerpoint/2010/main" val="502522524"/>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otalTime>391</TotalTime>
  <Words>587</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Consolas</vt:lpstr>
      <vt:lpstr>Gill Sans MT</vt:lpstr>
      <vt:lpstr>Parcel</vt:lpstr>
      <vt:lpstr>Recitation 11</vt:lpstr>
      <vt:lpstr>Info</vt:lpstr>
      <vt:lpstr>Warmup PollS</vt:lpstr>
      <vt:lpstr>“Stick” Around…</vt:lpstr>
      <vt:lpstr>Which of the following is –NOT- true regarding the different types of devices</vt:lpstr>
      <vt:lpstr>Which of the following is –NOT- true regarding the different types of devices</vt:lpstr>
      <vt:lpstr>Which of the following is –Not- a limitation of writing code that runs in the Kernel</vt:lpstr>
      <vt:lpstr>Which of the following is –Not- a limitation of writing code that runs in the Kernel</vt:lpstr>
      <vt:lpstr>Which of these is an advantage a user-mode driver has over a kernel-mode one?</vt:lpstr>
      <vt:lpstr>Which of these is an advantage a user-mode driver has over a kernel-mode one?</vt:lpstr>
      <vt:lpstr>Other questions on this material</vt:lpstr>
      <vt:lpstr>No Lab this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Recitation 9</dc:title>
  <dc:creator>Rutkauskas, Jon</dc:creator>
  <cp:lastModifiedBy>Rutkauskas, Jon</cp:lastModifiedBy>
  <cp:revision>56</cp:revision>
  <dcterms:created xsi:type="dcterms:W3CDTF">2019-03-19T03:40:59Z</dcterms:created>
  <dcterms:modified xsi:type="dcterms:W3CDTF">2019-04-02T15:52:40Z</dcterms:modified>
</cp:coreProperties>
</file>