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77" r:id="rId5"/>
    <p:sldId id="279" r:id="rId6"/>
    <p:sldId id="280" r:id="rId7"/>
    <p:sldId id="281" r:id="rId8"/>
    <p:sldId id="282" r:id="rId9"/>
    <p:sldId id="27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727"/>
    <a:srgbClr val="B07BD7"/>
    <a:srgbClr val="79861A"/>
    <a:srgbClr val="27B742"/>
    <a:srgbClr val="D51515"/>
    <a:srgbClr val="F69200"/>
    <a:srgbClr val="D1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8" autoAdjust="0"/>
    <p:restoredTop sz="94660"/>
  </p:normalViewPr>
  <p:slideViewPr>
    <p:cSldViewPr snapToGrid="0">
      <p:cViewPr varScale="1">
        <p:scale>
          <a:sx n="86" d="100"/>
          <a:sy n="86" d="100"/>
        </p:scale>
        <p:origin x="2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290385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56114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1264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7314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17887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3877C3C-A613-43D2-AE2D-B7CEABEBE5F0}" type="datetimeFigureOut">
              <a:rPr lang="en-US" smtClean="0"/>
              <a:t>4/9/2019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412064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872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77C3C-A613-43D2-AE2D-B7CEABEBE5F0}"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14014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77C3C-A613-43D2-AE2D-B7CEABEBE5F0}"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6085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877C3C-A613-43D2-AE2D-B7CEABEBE5F0}" type="datetimeFigureOut">
              <a:rPr lang="en-US" smtClean="0"/>
              <a:t>4/9/2019</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02881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B3877C3C-A613-43D2-AE2D-B7CEABEBE5F0}" type="datetimeFigureOut">
              <a:rPr lang="en-US" smtClean="0"/>
              <a:t>4/9/2019</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80243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3877C3C-A613-43D2-AE2D-B7CEABEBE5F0}" type="datetimeFigureOut">
              <a:rPr lang="en-US" smtClean="0"/>
              <a:t>4/9/2019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546856-69D9-496A-95E9-96DDA5BD559C}" type="slidenum">
              <a:rPr lang="en-US" smtClean="0"/>
              <a:t>‹#›</a:t>
            </a:fld>
            <a:endParaRPr lang="en-US"/>
          </a:p>
        </p:txBody>
      </p:sp>
    </p:spTree>
    <p:extLst>
      <p:ext uri="{BB962C8B-B14F-4D97-AF65-F5344CB8AC3E}">
        <p14:creationId xmlns:p14="http://schemas.microsoft.com/office/powerpoint/2010/main" val="35652158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jsr68@pitt.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30A3-390B-4084-BDF6-96C4E3B7EC07}"/>
              </a:ext>
            </a:extLst>
          </p:cNvPr>
          <p:cNvSpPr>
            <a:spLocks noGrp="1"/>
          </p:cNvSpPr>
          <p:nvPr>
            <p:ph type="ctrTitle"/>
          </p:nvPr>
        </p:nvSpPr>
        <p:spPr/>
        <p:txBody>
          <a:bodyPr/>
          <a:lstStyle/>
          <a:p>
            <a:r>
              <a:rPr lang="en-US" dirty="0"/>
              <a:t>Recitation 12</a:t>
            </a:r>
          </a:p>
        </p:txBody>
      </p:sp>
      <p:sp>
        <p:nvSpPr>
          <p:cNvPr id="3" name="Subtitle 2">
            <a:extLst>
              <a:ext uri="{FF2B5EF4-FFF2-40B4-BE49-F238E27FC236}">
                <a16:creationId xmlns:a16="http://schemas.microsoft.com/office/drawing/2014/main" id="{41B22237-E98D-4C35-A5F6-AF1A6B621D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118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0E10-A644-471F-A450-99F1D46337AB}"/>
              </a:ext>
            </a:extLst>
          </p:cNvPr>
          <p:cNvSpPr>
            <a:spLocks noGrp="1"/>
          </p:cNvSpPr>
          <p:nvPr>
            <p:ph type="title"/>
          </p:nvPr>
        </p:nvSpPr>
        <p:spPr>
          <a:xfrm>
            <a:off x="2231136" y="991069"/>
            <a:ext cx="7729728" cy="1188720"/>
          </a:xfrm>
        </p:spPr>
        <p:txBody>
          <a:bodyPr/>
          <a:lstStyle/>
          <a:p>
            <a:r>
              <a:rPr lang="en-US" dirty="0"/>
              <a:t>Info</a:t>
            </a:r>
          </a:p>
        </p:txBody>
      </p:sp>
      <p:sp>
        <p:nvSpPr>
          <p:cNvPr id="3" name="Content Placeholder 2">
            <a:extLst>
              <a:ext uri="{FF2B5EF4-FFF2-40B4-BE49-F238E27FC236}">
                <a16:creationId xmlns:a16="http://schemas.microsoft.com/office/drawing/2014/main" id="{9DD416A9-8E40-4EE7-A85D-B9C6362BA877}"/>
              </a:ext>
            </a:extLst>
          </p:cNvPr>
          <p:cNvSpPr>
            <a:spLocks noGrp="1"/>
          </p:cNvSpPr>
          <p:nvPr>
            <p:ph idx="1"/>
          </p:nvPr>
        </p:nvSpPr>
        <p:spPr>
          <a:xfrm>
            <a:off x="583223" y="2347546"/>
            <a:ext cx="11260015" cy="3894992"/>
          </a:xfrm>
        </p:spPr>
        <p:txBody>
          <a:bodyPr numCol="2">
            <a:normAutofit fontScale="92500"/>
          </a:bodyPr>
          <a:lstStyle/>
          <a:p>
            <a:r>
              <a:rPr lang="en-US" sz="3600" dirty="0"/>
              <a:t>Jon Rutkauskas</a:t>
            </a:r>
          </a:p>
          <a:p>
            <a:r>
              <a:rPr lang="en-US" sz="3600" dirty="0"/>
              <a:t>Recitation: 	Tue 12-12:50</a:t>
            </a:r>
          </a:p>
          <a:p>
            <a:r>
              <a:rPr lang="en-US" sz="3600" dirty="0"/>
              <a:t>Office Hours: Tue 11-11:50</a:t>
            </a:r>
            <a:br>
              <a:rPr lang="en-US" sz="3600" dirty="0"/>
            </a:br>
            <a:r>
              <a:rPr lang="en-US" sz="3600" dirty="0"/>
              <a:t>			</a:t>
            </a:r>
            <a:r>
              <a:rPr lang="en-US" sz="3600" dirty="0" err="1"/>
              <a:t>Thur</a:t>
            </a:r>
            <a:r>
              <a:rPr lang="en-US" sz="3600" dirty="0"/>
              <a:t> 11-12:50</a:t>
            </a:r>
            <a:br>
              <a:rPr lang="en-US" sz="3600" dirty="0"/>
            </a:br>
            <a:r>
              <a:rPr lang="en-US" sz="3600" dirty="0"/>
              <a:t> 		SENSQ 5806</a:t>
            </a:r>
            <a:br>
              <a:rPr lang="en-US" sz="3600" dirty="0"/>
            </a:br>
            <a:r>
              <a:rPr lang="en-US" sz="2000" dirty="0"/>
              <a:t>(additional hours by appointment if needed)</a:t>
            </a:r>
          </a:p>
          <a:p>
            <a:endParaRPr lang="en-US" sz="2000" dirty="0"/>
          </a:p>
          <a:p>
            <a:r>
              <a:rPr lang="en-US" sz="3600" dirty="0"/>
              <a:t>On discord: 	@</a:t>
            </a:r>
            <a:r>
              <a:rPr lang="en-US" sz="3600" dirty="0" err="1"/>
              <a:t>jrutkauskas</a:t>
            </a:r>
            <a:endParaRPr lang="en-US" sz="3600" dirty="0"/>
          </a:p>
          <a:p>
            <a:r>
              <a:rPr lang="en-US" sz="3600" dirty="0"/>
              <a:t>By email:	</a:t>
            </a:r>
            <a:r>
              <a:rPr lang="en-US" sz="3600" dirty="0">
                <a:hlinkClick r:id="rId2"/>
              </a:rPr>
              <a:t>jsr68@pitt.edu</a:t>
            </a:r>
            <a:endParaRPr lang="en-US" sz="3600" dirty="0"/>
          </a:p>
          <a:p>
            <a:r>
              <a:rPr lang="en-US" sz="3600" dirty="0"/>
              <a:t>Website: </a:t>
            </a:r>
            <a:r>
              <a:rPr lang="en-US" sz="2200" dirty="0"/>
              <a:t>https://github.com/jrutkauskas/spring2019-449-rec</a:t>
            </a:r>
          </a:p>
          <a:p>
            <a:r>
              <a:rPr lang="en-US" sz="3600" dirty="0"/>
              <a:t>Ask me any questions you have!!!</a:t>
            </a:r>
          </a:p>
          <a:p>
            <a:endParaRPr lang="en-US" sz="3600" dirty="0"/>
          </a:p>
        </p:txBody>
      </p:sp>
    </p:spTree>
    <p:extLst>
      <p:ext uri="{BB962C8B-B14F-4D97-AF65-F5344CB8AC3E}">
        <p14:creationId xmlns:p14="http://schemas.microsoft.com/office/powerpoint/2010/main" val="286246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F892-571B-4FDE-8F9A-599AD57B8678}"/>
              </a:ext>
            </a:extLst>
          </p:cNvPr>
          <p:cNvSpPr>
            <a:spLocks noGrp="1"/>
          </p:cNvSpPr>
          <p:nvPr>
            <p:ph type="title"/>
          </p:nvPr>
        </p:nvSpPr>
        <p:spPr>
          <a:xfrm>
            <a:off x="2231136" y="2834640"/>
            <a:ext cx="7729728" cy="1188720"/>
          </a:xfrm>
        </p:spPr>
        <p:txBody>
          <a:bodyPr/>
          <a:lstStyle/>
          <a:p>
            <a:r>
              <a:rPr lang="en-US" dirty="0"/>
              <a:t>Warmup Poll</a:t>
            </a:r>
          </a:p>
        </p:txBody>
      </p:sp>
    </p:spTree>
    <p:extLst>
      <p:ext uri="{BB962C8B-B14F-4D97-AF65-F5344CB8AC3E}">
        <p14:creationId xmlns:p14="http://schemas.microsoft.com/office/powerpoint/2010/main" val="319503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3274-C745-4E55-82A7-E77CCE2F8513}"/>
              </a:ext>
            </a:extLst>
          </p:cNvPr>
          <p:cNvSpPr>
            <a:spLocks noGrp="1"/>
          </p:cNvSpPr>
          <p:nvPr>
            <p:ph type="title"/>
          </p:nvPr>
        </p:nvSpPr>
        <p:spPr/>
        <p:txBody>
          <a:bodyPr/>
          <a:lstStyle/>
          <a:p>
            <a:r>
              <a:rPr lang="en-US" dirty="0"/>
              <a:t>“Stick” Around…</a:t>
            </a:r>
          </a:p>
        </p:txBody>
      </p:sp>
      <p:sp>
        <p:nvSpPr>
          <p:cNvPr id="3" name="Content Placeholder 2">
            <a:extLst>
              <a:ext uri="{FF2B5EF4-FFF2-40B4-BE49-F238E27FC236}">
                <a16:creationId xmlns:a16="http://schemas.microsoft.com/office/drawing/2014/main" id="{8AA42847-648E-4759-9CD2-5136B505A55A}"/>
              </a:ext>
            </a:extLst>
          </p:cNvPr>
          <p:cNvSpPr>
            <a:spLocks noGrp="1"/>
          </p:cNvSpPr>
          <p:nvPr>
            <p:ph idx="1"/>
          </p:nvPr>
        </p:nvSpPr>
        <p:spPr/>
        <p:txBody>
          <a:bodyPr/>
          <a:lstStyle/>
          <a:p>
            <a:r>
              <a:rPr lang="en-US" dirty="0"/>
              <a:t>Still have stickers!</a:t>
            </a:r>
          </a:p>
        </p:txBody>
      </p:sp>
    </p:spTree>
    <p:extLst>
      <p:ext uri="{BB962C8B-B14F-4D97-AF65-F5344CB8AC3E}">
        <p14:creationId xmlns:p14="http://schemas.microsoft.com/office/powerpoint/2010/main" val="161224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6899-99A2-449C-80BD-02959AFE43E5}"/>
              </a:ext>
            </a:extLst>
          </p:cNvPr>
          <p:cNvSpPr>
            <a:spLocks noGrp="1"/>
          </p:cNvSpPr>
          <p:nvPr>
            <p:ph type="title"/>
          </p:nvPr>
        </p:nvSpPr>
        <p:spPr/>
        <p:txBody>
          <a:bodyPr/>
          <a:lstStyle/>
          <a:p>
            <a:r>
              <a:rPr lang="en-US" cap="none" dirty="0"/>
              <a:t>Which of these is NOT a valid use case for threads.</a:t>
            </a:r>
          </a:p>
        </p:txBody>
      </p:sp>
      <p:sp>
        <p:nvSpPr>
          <p:cNvPr id="3" name="Content Placeholder 2">
            <a:extLst>
              <a:ext uri="{FF2B5EF4-FFF2-40B4-BE49-F238E27FC236}">
                <a16:creationId xmlns:a16="http://schemas.microsoft.com/office/drawing/2014/main" id="{16C86994-5685-4950-AEE8-9A78F7CE9A7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0C5A6F9-931A-4744-AEF4-3CC1D60B6A62}"/>
              </a:ext>
            </a:extLst>
          </p:cNvPr>
          <p:cNvPicPr>
            <a:picLocks noChangeAspect="1"/>
          </p:cNvPicPr>
          <p:nvPr/>
        </p:nvPicPr>
        <p:blipFill>
          <a:blip r:embed="rId2"/>
          <a:stretch>
            <a:fillRect/>
          </a:stretch>
        </p:blipFill>
        <p:spPr>
          <a:xfrm>
            <a:off x="3356574" y="2303724"/>
            <a:ext cx="5478851" cy="4394845"/>
          </a:xfrm>
          <a:prstGeom prst="rect">
            <a:avLst/>
          </a:prstGeom>
        </p:spPr>
      </p:pic>
    </p:spTree>
    <p:extLst>
      <p:ext uri="{BB962C8B-B14F-4D97-AF65-F5344CB8AC3E}">
        <p14:creationId xmlns:p14="http://schemas.microsoft.com/office/powerpoint/2010/main" val="381891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6899-99A2-449C-80BD-02959AFE43E5}"/>
              </a:ext>
            </a:extLst>
          </p:cNvPr>
          <p:cNvSpPr>
            <a:spLocks noGrp="1"/>
          </p:cNvSpPr>
          <p:nvPr>
            <p:ph type="title"/>
          </p:nvPr>
        </p:nvSpPr>
        <p:spPr/>
        <p:txBody>
          <a:bodyPr/>
          <a:lstStyle/>
          <a:p>
            <a:r>
              <a:rPr lang="en-US" cap="none" dirty="0"/>
              <a:t>Which of these is NOT a valid </a:t>
            </a:r>
            <a:r>
              <a:rPr lang="en-US" cap="none"/>
              <a:t>use case </a:t>
            </a:r>
            <a:r>
              <a:rPr lang="en-US" cap="none" dirty="0"/>
              <a:t>for threads.</a:t>
            </a:r>
          </a:p>
        </p:txBody>
      </p:sp>
      <p:sp>
        <p:nvSpPr>
          <p:cNvPr id="3" name="Content Placeholder 2">
            <a:extLst>
              <a:ext uri="{FF2B5EF4-FFF2-40B4-BE49-F238E27FC236}">
                <a16:creationId xmlns:a16="http://schemas.microsoft.com/office/drawing/2014/main" id="{16C86994-5685-4950-AEE8-9A78F7CE9A71}"/>
              </a:ext>
            </a:extLst>
          </p:cNvPr>
          <p:cNvSpPr>
            <a:spLocks noGrp="1"/>
          </p:cNvSpPr>
          <p:nvPr>
            <p:ph idx="1"/>
          </p:nvPr>
        </p:nvSpPr>
        <p:spPr>
          <a:xfrm>
            <a:off x="89592" y="2639420"/>
            <a:ext cx="7181220" cy="3101983"/>
          </a:xfrm>
        </p:spPr>
        <p:txBody>
          <a:bodyPr/>
          <a:lstStyle/>
          <a:p>
            <a:pPr marL="342900" indent="-342900">
              <a:buFont typeface="+mj-lt"/>
              <a:buAutoNum type="arabicPeriod"/>
            </a:pPr>
            <a:r>
              <a:rPr lang="en-US" dirty="0"/>
              <a:t>When a PROCESS ends, its threads end with it.</a:t>
            </a:r>
          </a:p>
          <a:p>
            <a:pPr lvl="1"/>
            <a:r>
              <a:rPr lang="en-US" dirty="0"/>
              <a:t>When the main thread ends, you might be able to keep the threads from dying by using “Joining” with those threads, but if a process is dead, so are its threads, generally</a:t>
            </a:r>
          </a:p>
          <a:p>
            <a:pPr marL="342900" indent="-342900">
              <a:buFont typeface="+mj-lt"/>
              <a:buAutoNum type="arabicPeriod"/>
            </a:pPr>
            <a:r>
              <a:rPr lang="en-US" dirty="0"/>
              <a:t>The rest are all valid use cases for interactive programs, handling data, slow IO operations, or splitting up workloads.</a:t>
            </a:r>
          </a:p>
        </p:txBody>
      </p:sp>
      <p:pic>
        <p:nvPicPr>
          <p:cNvPr id="4" name="Picture 3">
            <a:extLst>
              <a:ext uri="{FF2B5EF4-FFF2-40B4-BE49-F238E27FC236}">
                <a16:creationId xmlns:a16="http://schemas.microsoft.com/office/drawing/2014/main" id="{C0C5A6F9-931A-4744-AEF4-3CC1D60B6A62}"/>
              </a:ext>
            </a:extLst>
          </p:cNvPr>
          <p:cNvPicPr>
            <a:picLocks noChangeAspect="1"/>
          </p:cNvPicPr>
          <p:nvPr/>
        </p:nvPicPr>
        <p:blipFill>
          <a:blip r:embed="rId2"/>
          <a:stretch>
            <a:fillRect/>
          </a:stretch>
        </p:blipFill>
        <p:spPr>
          <a:xfrm>
            <a:off x="7549967" y="2638044"/>
            <a:ext cx="4552441" cy="3651728"/>
          </a:xfrm>
          <a:prstGeom prst="rect">
            <a:avLst/>
          </a:prstGeom>
        </p:spPr>
      </p:pic>
      <p:sp>
        <p:nvSpPr>
          <p:cNvPr id="5" name="Rectangle 4">
            <a:extLst>
              <a:ext uri="{FF2B5EF4-FFF2-40B4-BE49-F238E27FC236}">
                <a16:creationId xmlns:a16="http://schemas.microsoft.com/office/drawing/2014/main" id="{64350670-2098-4A19-BD02-8E4AF271E17E}"/>
              </a:ext>
            </a:extLst>
          </p:cNvPr>
          <p:cNvSpPr/>
          <p:nvPr/>
        </p:nvSpPr>
        <p:spPr>
          <a:xfrm>
            <a:off x="7549967" y="2638044"/>
            <a:ext cx="4559175" cy="861134"/>
          </a:xfrm>
          <a:prstGeom prst="rect">
            <a:avLst/>
          </a:prstGeom>
          <a:solidFill>
            <a:srgbClr val="A6B727">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5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C872-77EC-4FD4-90B2-6FFBB69C890C}"/>
              </a:ext>
            </a:extLst>
          </p:cNvPr>
          <p:cNvSpPr>
            <a:spLocks noGrp="1"/>
          </p:cNvSpPr>
          <p:nvPr>
            <p:ph type="title"/>
          </p:nvPr>
        </p:nvSpPr>
        <p:spPr/>
        <p:txBody>
          <a:bodyPr/>
          <a:lstStyle/>
          <a:p>
            <a:r>
              <a:rPr lang="en-US" cap="none" dirty="0"/>
              <a:t>Which of the following is NOT true about threading?</a:t>
            </a:r>
          </a:p>
        </p:txBody>
      </p:sp>
      <p:sp>
        <p:nvSpPr>
          <p:cNvPr id="3" name="Content Placeholder 2">
            <a:extLst>
              <a:ext uri="{FF2B5EF4-FFF2-40B4-BE49-F238E27FC236}">
                <a16:creationId xmlns:a16="http://schemas.microsoft.com/office/drawing/2014/main" id="{EC8A03F1-A5B9-468F-BAB7-5DF05943987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34F928-CBFA-432E-8A66-1AC049C2024A}"/>
              </a:ext>
            </a:extLst>
          </p:cNvPr>
          <p:cNvPicPr>
            <a:picLocks noChangeAspect="1"/>
          </p:cNvPicPr>
          <p:nvPr/>
        </p:nvPicPr>
        <p:blipFill>
          <a:blip r:embed="rId2"/>
          <a:stretch>
            <a:fillRect/>
          </a:stretch>
        </p:blipFill>
        <p:spPr>
          <a:xfrm>
            <a:off x="3235229" y="2330266"/>
            <a:ext cx="5962650" cy="4914900"/>
          </a:xfrm>
          <a:prstGeom prst="rect">
            <a:avLst/>
          </a:prstGeom>
        </p:spPr>
      </p:pic>
    </p:spTree>
    <p:extLst>
      <p:ext uri="{BB962C8B-B14F-4D97-AF65-F5344CB8AC3E}">
        <p14:creationId xmlns:p14="http://schemas.microsoft.com/office/powerpoint/2010/main" val="191914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C872-77EC-4FD4-90B2-6FFBB69C890C}"/>
              </a:ext>
            </a:extLst>
          </p:cNvPr>
          <p:cNvSpPr>
            <a:spLocks noGrp="1"/>
          </p:cNvSpPr>
          <p:nvPr>
            <p:ph type="title"/>
          </p:nvPr>
        </p:nvSpPr>
        <p:spPr/>
        <p:txBody>
          <a:bodyPr/>
          <a:lstStyle/>
          <a:p>
            <a:r>
              <a:rPr lang="en-US" cap="none" dirty="0"/>
              <a:t>Which of the following is NOT true about threading?</a:t>
            </a:r>
          </a:p>
        </p:txBody>
      </p:sp>
      <p:sp>
        <p:nvSpPr>
          <p:cNvPr id="3" name="Content Placeholder 2">
            <a:extLst>
              <a:ext uri="{FF2B5EF4-FFF2-40B4-BE49-F238E27FC236}">
                <a16:creationId xmlns:a16="http://schemas.microsoft.com/office/drawing/2014/main" id="{EC8A03F1-A5B9-468F-BAB7-5DF05943987F}"/>
              </a:ext>
            </a:extLst>
          </p:cNvPr>
          <p:cNvSpPr>
            <a:spLocks noGrp="1"/>
          </p:cNvSpPr>
          <p:nvPr>
            <p:ph idx="1"/>
          </p:nvPr>
        </p:nvSpPr>
        <p:spPr>
          <a:xfrm>
            <a:off x="115841" y="2247139"/>
            <a:ext cx="6929195" cy="4351088"/>
          </a:xfrm>
        </p:spPr>
        <p:txBody>
          <a:bodyPr>
            <a:normAutofit fontScale="92500" lnSpcReduction="10000"/>
          </a:bodyPr>
          <a:lstStyle/>
          <a:p>
            <a:pPr marL="342900" indent="-342900">
              <a:buFont typeface="+mj-lt"/>
              <a:buAutoNum type="arabicPeriod"/>
            </a:pPr>
            <a:r>
              <a:rPr lang="en-US" dirty="0"/>
              <a:t>User threading is done by a library that runs in </a:t>
            </a:r>
            <a:r>
              <a:rPr lang="en-US" dirty="0" err="1"/>
              <a:t>userspace</a:t>
            </a:r>
            <a:r>
              <a:rPr lang="en-US" dirty="0"/>
              <a:t> and handles threading.  To the kernel, it’s just one process running, it just jumps around in its execution.   </a:t>
            </a:r>
          </a:p>
          <a:p>
            <a:pPr marL="342900" indent="-342900">
              <a:buFont typeface="+mj-lt"/>
              <a:buAutoNum type="arabicPeriod"/>
            </a:pPr>
            <a:r>
              <a:rPr lang="en-US" dirty="0"/>
              <a:t>Since user-mode processes can’t use interrupts, they rely on collaborative scheduling, that is, threads willingly yielding control back to other threads.  This is usually not a problem since all your threads are typically running only code you wrote, so just write good code.  The process holding them all is still scheduled normally using the kernel</a:t>
            </a:r>
          </a:p>
          <a:p>
            <a:pPr marL="342900" indent="-342900">
              <a:buFont typeface="+mj-lt"/>
              <a:buAutoNum type="arabicPeriod"/>
            </a:pPr>
            <a:r>
              <a:rPr lang="en-US" dirty="0"/>
              <a:t>Kernel threading is slower because switching between threads now requires context switching.</a:t>
            </a:r>
          </a:p>
          <a:p>
            <a:pPr marL="342900" indent="-342900">
              <a:buFont typeface="+mj-lt"/>
              <a:buAutoNum type="arabicPeriod"/>
            </a:pPr>
            <a:r>
              <a:rPr lang="en-US" dirty="0"/>
              <a:t>Kernel threading DOES let you run multiple threads at the same time, though, on multiple CPU cores. </a:t>
            </a:r>
          </a:p>
          <a:p>
            <a:pPr marL="342900" indent="-342900">
              <a:buFont typeface="+mj-lt"/>
              <a:buAutoNum type="arabicPeriod"/>
            </a:pPr>
            <a:r>
              <a:rPr lang="en-US" dirty="0"/>
              <a:t>H/W accelerated threading will have some of the CPU components, like registers, duplicated so when we switch threads, instead of saving all those registers and clearing out the other parts, we can just switch which parts we’re using.</a:t>
            </a:r>
          </a:p>
        </p:txBody>
      </p:sp>
      <p:pic>
        <p:nvPicPr>
          <p:cNvPr id="4" name="Picture 3">
            <a:extLst>
              <a:ext uri="{FF2B5EF4-FFF2-40B4-BE49-F238E27FC236}">
                <a16:creationId xmlns:a16="http://schemas.microsoft.com/office/drawing/2014/main" id="{4034F928-CBFA-432E-8A66-1AC049C2024A}"/>
              </a:ext>
            </a:extLst>
          </p:cNvPr>
          <p:cNvPicPr>
            <a:picLocks noChangeAspect="1"/>
          </p:cNvPicPr>
          <p:nvPr/>
        </p:nvPicPr>
        <p:blipFill rotWithShape="1">
          <a:blip r:embed="rId2"/>
          <a:srcRect b="11472"/>
          <a:stretch/>
        </p:blipFill>
        <p:spPr>
          <a:xfrm>
            <a:off x="7289570" y="2442591"/>
            <a:ext cx="4786589" cy="3492888"/>
          </a:xfrm>
          <a:prstGeom prst="rect">
            <a:avLst/>
          </a:prstGeom>
        </p:spPr>
      </p:pic>
      <p:sp>
        <p:nvSpPr>
          <p:cNvPr id="5" name="Rectangle 4">
            <a:extLst>
              <a:ext uri="{FF2B5EF4-FFF2-40B4-BE49-F238E27FC236}">
                <a16:creationId xmlns:a16="http://schemas.microsoft.com/office/drawing/2014/main" id="{5E295C19-007F-4B59-ADC8-69744A32D534}"/>
              </a:ext>
            </a:extLst>
          </p:cNvPr>
          <p:cNvSpPr/>
          <p:nvPr/>
        </p:nvSpPr>
        <p:spPr>
          <a:xfrm>
            <a:off x="7289570" y="3758468"/>
            <a:ext cx="4786589" cy="861134"/>
          </a:xfrm>
          <a:prstGeom prst="rect">
            <a:avLst/>
          </a:prstGeom>
          <a:solidFill>
            <a:srgbClr val="A6B727">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384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A9F5-BB9D-4325-A3A9-140285B25E19}"/>
              </a:ext>
            </a:extLst>
          </p:cNvPr>
          <p:cNvSpPr>
            <a:spLocks noGrp="1"/>
          </p:cNvSpPr>
          <p:nvPr>
            <p:ph type="title"/>
          </p:nvPr>
        </p:nvSpPr>
        <p:spPr/>
        <p:txBody>
          <a:bodyPr/>
          <a:lstStyle/>
          <a:p>
            <a:r>
              <a:rPr lang="en-US" dirty="0"/>
              <a:t>Lab 8: Basic Multithreading</a:t>
            </a:r>
          </a:p>
        </p:txBody>
      </p:sp>
      <p:sp>
        <p:nvSpPr>
          <p:cNvPr id="3" name="Content Placeholder 2">
            <a:extLst>
              <a:ext uri="{FF2B5EF4-FFF2-40B4-BE49-F238E27FC236}">
                <a16:creationId xmlns:a16="http://schemas.microsoft.com/office/drawing/2014/main" id="{D4BB077D-53D3-41D5-8CBA-F429080F5907}"/>
              </a:ext>
            </a:extLst>
          </p:cNvPr>
          <p:cNvSpPr>
            <a:spLocks noGrp="1"/>
          </p:cNvSpPr>
          <p:nvPr>
            <p:ph idx="1"/>
          </p:nvPr>
        </p:nvSpPr>
        <p:spPr/>
        <p:txBody>
          <a:bodyPr/>
          <a:lstStyle/>
          <a:p>
            <a:r>
              <a:rPr lang="en-US" dirty="0"/>
              <a:t>Making a program to set alarms for n seconds from now</a:t>
            </a:r>
          </a:p>
          <a:p>
            <a:r>
              <a:rPr lang="en-US" dirty="0"/>
              <a:t>Follows very closely the code in the example files</a:t>
            </a:r>
          </a:p>
          <a:p>
            <a:r>
              <a:rPr lang="en-US" dirty="0"/>
              <a:t>Plus, all the user interaction is already written for you.</a:t>
            </a:r>
          </a:p>
          <a:p>
            <a:r>
              <a:rPr lang="en-US" dirty="0"/>
              <a:t>Honestly not a lot of code, mostly just knowing what to copy and modify, and the basic concept of the program.</a:t>
            </a:r>
          </a:p>
          <a:p>
            <a:r>
              <a:rPr lang="en-US" dirty="0"/>
              <a:t>Ask me about mutexes, since you haven’t talked about them in class yet.</a:t>
            </a:r>
          </a:p>
          <a:p>
            <a:endParaRPr lang="en-US" dirty="0"/>
          </a:p>
        </p:txBody>
      </p:sp>
    </p:spTree>
    <p:extLst>
      <p:ext uri="{BB962C8B-B14F-4D97-AF65-F5344CB8AC3E}">
        <p14:creationId xmlns:p14="http://schemas.microsoft.com/office/powerpoint/2010/main" val="1507694968"/>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468</TotalTime>
  <Words>382</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Recitation 12</vt:lpstr>
      <vt:lpstr>Info</vt:lpstr>
      <vt:lpstr>Warmup Poll</vt:lpstr>
      <vt:lpstr>“Stick” Around…</vt:lpstr>
      <vt:lpstr>Which of these is NOT a valid use case for threads.</vt:lpstr>
      <vt:lpstr>Which of these is NOT a valid use case for threads.</vt:lpstr>
      <vt:lpstr>Which of the following is NOT true about threading?</vt:lpstr>
      <vt:lpstr>Which of the following is NOT true about threading?</vt:lpstr>
      <vt:lpstr>Lab 8: Basic Multithreading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9</dc:title>
  <dc:creator>Rutkauskas, Jon</dc:creator>
  <cp:lastModifiedBy>Rutkauskas, Jon</cp:lastModifiedBy>
  <cp:revision>65</cp:revision>
  <dcterms:created xsi:type="dcterms:W3CDTF">2019-03-19T03:40:59Z</dcterms:created>
  <dcterms:modified xsi:type="dcterms:W3CDTF">2019-04-09T21:56:50Z</dcterms:modified>
</cp:coreProperties>
</file>