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59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85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4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4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8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4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2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4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5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1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3877C3C-A613-43D2-AE2D-B7CEABEBE5F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3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3877C3C-A613-43D2-AE2D-B7CEABEBE5F0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1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lleverywhere.com/my/pol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die.net/include/stdlib.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30A3-390B-4084-BDF6-96C4E3B7E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Recitation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22237-E98D-4C35-A5F6-AF1A6B621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8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8991-B0CF-4F60-9A8D-7CFCAA55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should we dynamically allocate a new node in the heap?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E322D3-557E-46E0-B817-34D8D2C9C571}"/>
              </a:ext>
            </a:extLst>
          </p:cNvPr>
          <p:cNvSpPr/>
          <p:nvPr/>
        </p:nvSpPr>
        <p:spPr>
          <a:xfrm>
            <a:off x="2961968" y="3282434"/>
            <a:ext cx="5899372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a-DK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Node</a:t>
            </a:r>
            <a:r>
              <a:rPr lang="da-DK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da-DK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da-DK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da-DK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malloc</a:t>
            </a:r>
            <a:r>
              <a:rPr lang="da-DK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a-DK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sizeof</a:t>
            </a:r>
            <a:r>
              <a:rPr lang="da-DK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a-DK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Node</a:t>
            </a:r>
            <a:r>
              <a:rPr lang="da-DK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endParaRPr lang="da-DK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286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C64A-AD2D-4927-86A3-F5FBE972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chain of nodes?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20B1-0AA8-4326-A05C-F367F59B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53412"/>
            <a:ext cx="7729728" cy="3101983"/>
          </a:xfrm>
        </p:spPr>
        <p:txBody>
          <a:bodyPr/>
          <a:lstStyle/>
          <a:p>
            <a:r>
              <a:rPr lang="en-US" dirty="0"/>
              <a:t>How should we make a linked chain that looks like this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2D70D-E63A-4C5B-8C38-67A3F5F6A72D}"/>
              </a:ext>
            </a:extLst>
          </p:cNvPr>
          <p:cNvSpPr/>
          <p:nvPr/>
        </p:nvSpPr>
        <p:spPr>
          <a:xfrm>
            <a:off x="4275012" y="3887569"/>
            <a:ext cx="65722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8622B7-CF9C-4C31-BE4D-73BCC1EA863E}"/>
              </a:ext>
            </a:extLst>
          </p:cNvPr>
          <p:cNvSpPr/>
          <p:nvPr/>
        </p:nvSpPr>
        <p:spPr>
          <a:xfrm>
            <a:off x="4932237" y="3887568"/>
            <a:ext cx="65722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36BF6-75C1-4F79-8C81-EB2787DAE643}"/>
              </a:ext>
            </a:extLst>
          </p:cNvPr>
          <p:cNvSpPr/>
          <p:nvPr/>
        </p:nvSpPr>
        <p:spPr>
          <a:xfrm>
            <a:off x="5969698" y="3886881"/>
            <a:ext cx="65722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301E4-0D3D-498C-878A-065D5F156516}"/>
              </a:ext>
            </a:extLst>
          </p:cNvPr>
          <p:cNvSpPr/>
          <p:nvPr/>
        </p:nvSpPr>
        <p:spPr>
          <a:xfrm>
            <a:off x="6626923" y="3886880"/>
            <a:ext cx="65722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96D00A-08C2-485C-B763-845DA27A8B3E}"/>
              </a:ext>
            </a:extLst>
          </p:cNvPr>
          <p:cNvCxnSpPr>
            <a:cxnSpLocks/>
          </p:cNvCxnSpPr>
          <p:nvPr/>
        </p:nvCxnSpPr>
        <p:spPr>
          <a:xfrm>
            <a:off x="5302184" y="4210047"/>
            <a:ext cx="657225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ADAEAF-4E6B-45B3-9C4E-BEF9AB80FA23}"/>
              </a:ext>
            </a:extLst>
          </p:cNvPr>
          <p:cNvCxnSpPr>
            <a:cxnSpLocks/>
          </p:cNvCxnSpPr>
          <p:nvPr/>
        </p:nvCxnSpPr>
        <p:spPr>
          <a:xfrm>
            <a:off x="6987344" y="4210045"/>
            <a:ext cx="649590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7C48BC-E4C8-4152-A8AD-5248A2853ADA}"/>
              </a:ext>
            </a:extLst>
          </p:cNvPr>
          <p:cNvGrpSpPr/>
          <p:nvPr/>
        </p:nvGrpSpPr>
        <p:grpSpPr>
          <a:xfrm>
            <a:off x="4193949" y="2546580"/>
            <a:ext cx="1476575" cy="1261763"/>
            <a:chOff x="6190825" y="4610100"/>
            <a:chExt cx="1476575" cy="126176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F4B38D2-A114-4004-A355-68C480142060}"/>
                </a:ext>
              </a:extLst>
            </p:cNvPr>
            <p:cNvCxnSpPr>
              <a:cxnSpLocks/>
            </p:cNvCxnSpPr>
            <p:nvPr/>
          </p:nvCxnSpPr>
          <p:spPr>
            <a:xfrm>
              <a:off x="6653212" y="5124450"/>
              <a:ext cx="0" cy="747413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189AD9-5721-4265-99E9-457D344A723E}"/>
                </a:ext>
              </a:extLst>
            </p:cNvPr>
            <p:cNvSpPr/>
            <p:nvPr/>
          </p:nvSpPr>
          <p:spPr>
            <a:xfrm>
              <a:off x="6190825" y="4610100"/>
              <a:ext cx="1476575" cy="514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E53CB98-084E-4CC8-AF25-D40A1B8428FF}"/>
              </a:ext>
            </a:extLst>
          </p:cNvPr>
          <p:cNvSpPr/>
          <p:nvPr/>
        </p:nvSpPr>
        <p:spPr>
          <a:xfrm>
            <a:off x="3048000" y="5342074"/>
            <a:ext cx="6096000" cy="92333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Node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head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malloc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Node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Node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two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malloc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Node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//What comes next?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922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1F84-8371-45EB-8C36-2C7087D0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9035CA-15CB-49DD-8094-36A2E2EAF507}"/>
              </a:ext>
            </a:extLst>
          </p:cNvPr>
          <p:cNvSpPr/>
          <p:nvPr/>
        </p:nvSpPr>
        <p:spPr>
          <a:xfrm>
            <a:off x="3048000" y="3105835"/>
            <a:ext cx="6096000" cy="147732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head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value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head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next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two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two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value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two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next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605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64AC-5F35-4452-B6C0-74038866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</a:t>
            </a:r>
          </a:p>
        </p:txBody>
      </p:sp>
    </p:spTree>
    <p:extLst>
      <p:ext uri="{BB962C8B-B14F-4D97-AF65-F5344CB8AC3E}">
        <p14:creationId xmlns:p14="http://schemas.microsoft.com/office/powerpoint/2010/main" val="428587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0E10-A644-471F-A450-99F1D463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91069"/>
            <a:ext cx="7729728" cy="1188720"/>
          </a:xfrm>
        </p:spPr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16A9-8E40-4EE7-A85D-B9C6362B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23" y="2347546"/>
            <a:ext cx="11260015" cy="3894992"/>
          </a:xfrm>
        </p:spPr>
        <p:txBody>
          <a:bodyPr numCol="2">
            <a:normAutofit/>
          </a:bodyPr>
          <a:lstStyle/>
          <a:p>
            <a:r>
              <a:rPr lang="en-US" sz="3600" dirty="0"/>
              <a:t>Jon Rutkauskas</a:t>
            </a:r>
          </a:p>
          <a:p>
            <a:r>
              <a:rPr lang="en-US" sz="3600" dirty="0"/>
              <a:t>Recitation: 	Tue 12-12:50</a:t>
            </a:r>
          </a:p>
          <a:p>
            <a:r>
              <a:rPr lang="en-US" sz="3600" dirty="0"/>
              <a:t>Office Hours: Tue 11-11:50</a:t>
            </a:r>
            <a:br>
              <a:rPr lang="en-US" sz="3600" dirty="0"/>
            </a:br>
            <a:r>
              <a:rPr lang="en-US" sz="3600" dirty="0"/>
              <a:t>			</a:t>
            </a:r>
            <a:r>
              <a:rPr lang="en-US" sz="3600" dirty="0" err="1"/>
              <a:t>Thur</a:t>
            </a:r>
            <a:r>
              <a:rPr lang="en-US" sz="3600" dirty="0"/>
              <a:t> 11-12:50</a:t>
            </a:r>
            <a:br>
              <a:rPr lang="en-US" sz="3600" dirty="0"/>
            </a:br>
            <a:r>
              <a:rPr lang="en-US" sz="3600" dirty="0"/>
              <a:t> 		SENSQ 5806</a:t>
            </a:r>
            <a:br>
              <a:rPr lang="en-US" sz="3600" dirty="0"/>
            </a:br>
            <a:r>
              <a:rPr lang="en-US" sz="2000" dirty="0"/>
              <a:t>(additional hours by appointment if needed)</a:t>
            </a:r>
          </a:p>
          <a:p>
            <a:endParaRPr lang="en-US" sz="2000" dirty="0"/>
          </a:p>
          <a:p>
            <a:r>
              <a:rPr lang="en-US" sz="3600" dirty="0"/>
              <a:t>On discord: 	@</a:t>
            </a:r>
            <a:r>
              <a:rPr lang="en-US" sz="3600" dirty="0" err="1"/>
              <a:t>jrutkauskas</a:t>
            </a:r>
            <a:endParaRPr lang="en-US" sz="3600" dirty="0"/>
          </a:p>
          <a:p>
            <a:r>
              <a:rPr lang="en-US" sz="3600" dirty="0"/>
              <a:t>By email:	jsr68@pitt.edu</a:t>
            </a:r>
          </a:p>
          <a:p>
            <a:r>
              <a:rPr lang="en-US" sz="3600" dirty="0"/>
              <a:t>Ask me any questions you have!!!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246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F892-571B-4FDE-8F9A-599AD57B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A8E94-CE1D-4D42-9277-278802D1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https://www.polleverywhere.com/my/polls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3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7FB0-9A9C-449A-859A-A7EE4662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 and Free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6672F0F-BAC7-4C63-8202-AB3DAF101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834" y="3163728"/>
            <a:ext cx="598433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#include &lt;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hlinkClick r:id="rId2"/>
              </a:rPr>
              <a:t>stdlib.h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void* malloc(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void free(void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*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69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B77E-53FA-4CE8-B0E1-6790D59B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cap="none" dirty="0">
                <a:solidFill>
                  <a:srgbClr val="444444"/>
                </a:solidFill>
                <a:latin typeface="Courier New" panose="02070309020205020404" pitchFamily="49" charset="0"/>
              </a:rPr>
              <a:t>void* malloc(</a:t>
            </a:r>
            <a:r>
              <a:rPr lang="en-US" altLang="en-US" b="1" cap="none" dirty="0" err="1">
                <a:solidFill>
                  <a:srgbClr val="444444"/>
                </a:solidFill>
                <a:latin typeface="Courier New" panose="02070309020205020404" pitchFamily="49" charset="0"/>
              </a:rPr>
              <a:t>size_t</a:t>
            </a:r>
            <a:r>
              <a:rPr lang="en-US" altLang="en-US" cap="none" dirty="0">
                <a:solidFill>
                  <a:srgbClr val="444444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i="1" cap="none" dirty="0">
                <a:solidFill>
                  <a:srgbClr val="444444"/>
                </a:solidFill>
                <a:latin typeface="Courier New" panose="02070309020205020404" pitchFamily="49" charset="0"/>
              </a:rPr>
              <a:t>size</a:t>
            </a:r>
            <a:r>
              <a:rPr lang="en-US" altLang="en-US" b="1" cap="none" dirty="0">
                <a:solidFill>
                  <a:srgbClr val="444444"/>
                </a:solidFill>
                <a:latin typeface="Courier New" panose="02070309020205020404" pitchFamily="49" charset="0"/>
              </a:rPr>
              <a:t>);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D1A9A-198C-4ED9-B3DC-68CEBC2D4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85619"/>
            <a:ext cx="7729728" cy="3101983"/>
          </a:xfrm>
        </p:spPr>
        <p:txBody>
          <a:bodyPr/>
          <a:lstStyle/>
          <a:p>
            <a:r>
              <a:rPr lang="en-US" dirty="0"/>
              <a:t>Malloc is a function for </a:t>
            </a:r>
            <a:r>
              <a:rPr lang="en-US" b="1" dirty="0"/>
              <a:t>M</a:t>
            </a:r>
            <a:r>
              <a:rPr lang="en-US" dirty="0"/>
              <a:t>emory </a:t>
            </a:r>
            <a:r>
              <a:rPr lang="en-US" b="1" dirty="0"/>
              <a:t>Alloc</a:t>
            </a:r>
            <a:r>
              <a:rPr lang="en-US" dirty="0"/>
              <a:t>ation.  </a:t>
            </a:r>
          </a:p>
          <a:p>
            <a:r>
              <a:rPr lang="en-US" dirty="0"/>
              <a:t>You tell it how many bytes of memory you want, and it gives you a pointer to the start of that space</a:t>
            </a:r>
          </a:p>
          <a:p>
            <a:r>
              <a:rPr lang="en-US" dirty="0"/>
              <a:t>All </a:t>
            </a:r>
            <a:r>
              <a:rPr lang="en-US" dirty="0" err="1"/>
              <a:t>malloc’d</a:t>
            </a:r>
            <a:r>
              <a:rPr lang="en-US" dirty="0"/>
              <a:t> data is stored in the heap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6A8B49-CB40-4855-884F-737CA9D8E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014" y="3758004"/>
            <a:ext cx="9635971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one int is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(int).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multiply that by 10, and you have room for an array of 10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 array = malloc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Then, we can use it as we usually do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array[0] = 25;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array[1] = 75;</a:t>
            </a:r>
            <a:endParaRPr lang="en-US" altLang="en-US" sz="2000" dirty="0">
              <a:solidFill>
                <a:srgbClr val="0088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And so on…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5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553F-978E-4336-BC5A-DCA1555A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cap="none" dirty="0">
                <a:solidFill>
                  <a:srgbClr val="444444"/>
                </a:solidFill>
                <a:latin typeface="Courier New" panose="02070309020205020404" pitchFamily="49" charset="0"/>
              </a:rPr>
              <a:t>void free(void</a:t>
            </a:r>
            <a:r>
              <a:rPr lang="en-US" altLang="en-US" i="1" cap="none" dirty="0">
                <a:solidFill>
                  <a:srgbClr val="444444"/>
                </a:solidFill>
                <a:latin typeface="Courier New" panose="02070309020205020404" pitchFamily="49" charset="0"/>
              </a:rPr>
              <a:t>* </a:t>
            </a:r>
            <a:r>
              <a:rPr lang="en-US" altLang="en-US" i="1" cap="none" dirty="0" err="1">
                <a:solidFill>
                  <a:srgbClr val="444444"/>
                </a:solidFill>
                <a:latin typeface="Courier New" panose="02070309020205020404" pitchFamily="49" charset="0"/>
              </a:rPr>
              <a:t>ptr</a:t>
            </a:r>
            <a:r>
              <a:rPr lang="en-US" altLang="en-US" b="1" cap="none" dirty="0">
                <a:solidFill>
                  <a:srgbClr val="444444"/>
                </a:solidFill>
                <a:latin typeface="Courier New" panose="02070309020205020404" pitchFamily="49" charset="0"/>
              </a:rPr>
              <a:t>);</a:t>
            </a:r>
            <a:r>
              <a:rPr lang="en-US" altLang="en-US" sz="1400" cap="none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E9157-5F89-473C-B837-B276926A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is a function to </a:t>
            </a:r>
            <a:r>
              <a:rPr lang="en-US" b="1" dirty="0"/>
              <a:t>free</a:t>
            </a:r>
            <a:r>
              <a:rPr lang="en-US" dirty="0"/>
              <a:t> that memory you’ve previously allocated</a:t>
            </a:r>
          </a:p>
          <a:p>
            <a:r>
              <a:rPr lang="en-US" dirty="0"/>
              <a:t>You pass it the pointer that malloc gave you</a:t>
            </a:r>
          </a:p>
          <a:p>
            <a:r>
              <a:rPr lang="en-US" dirty="0"/>
              <a:t>Once you free memory, you must never use that pointer again. (Set the pointer to null)</a:t>
            </a:r>
          </a:p>
          <a:p>
            <a:r>
              <a:rPr lang="en-US" dirty="0"/>
              <a:t>Be sure you free everything you malloc after you are finished with it.</a:t>
            </a:r>
          </a:p>
          <a:p>
            <a:pPr lvl="1"/>
            <a:r>
              <a:rPr lang="en-US" dirty="0"/>
              <a:t>If you don’t, there’s no garbage collection, so your program will hog that memory </a:t>
            </a:r>
            <a:r>
              <a:rPr lang="en-US" i="1" dirty="0"/>
              <a:t>forever</a:t>
            </a:r>
            <a:r>
              <a:rPr lang="en-US" dirty="0"/>
              <a:t> (or until the program closes)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5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553F-978E-4336-BC5A-DCA1555A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cap="none" dirty="0">
                <a:solidFill>
                  <a:srgbClr val="444444"/>
                </a:solidFill>
                <a:latin typeface="Courier New" panose="02070309020205020404" pitchFamily="49" charset="0"/>
              </a:rPr>
              <a:t>void free(void</a:t>
            </a:r>
            <a:r>
              <a:rPr lang="en-US" altLang="en-US" i="1" cap="none" dirty="0">
                <a:solidFill>
                  <a:srgbClr val="444444"/>
                </a:solidFill>
                <a:latin typeface="Courier New" panose="02070309020205020404" pitchFamily="49" charset="0"/>
              </a:rPr>
              <a:t>* </a:t>
            </a:r>
            <a:r>
              <a:rPr lang="en-US" altLang="en-US" i="1" cap="none" dirty="0" err="1">
                <a:solidFill>
                  <a:srgbClr val="444444"/>
                </a:solidFill>
                <a:latin typeface="Courier New" panose="02070309020205020404" pitchFamily="49" charset="0"/>
              </a:rPr>
              <a:t>ptr</a:t>
            </a:r>
            <a:r>
              <a:rPr lang="en-US" altLang="en-US" b="1" cap="none" dirty="0">
                <a:solidFill>
                  <a:srgbClr val="444444"/>
                </a:solidFill>
                <a:latin typeface="Courier New" panose="02070309020205020404" pitchFamily="49" charset="0"/>
              </a:rPr>
              <a:t>);</a:t>
            </a:r>
            <a:r>
              <a:rPr lang="en-US" altLang="en-US" sz="1400" cap="none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5953562-EB69-4736-813C-3297F5B9B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29" y="2587917"/>
            <a:ext cx="11328742" cy="2554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Alright! I’ve used my array and now I’m done with it.  Time to free!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it’s really that simple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Then, we should probably make sure we never use that pointer again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= </a:t>
            </a:r>
            <a:r>
              <a:rPr lang="en-US" alt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isn’t strictly required, but it makes sure that if you try to access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it again, you’re guaranteed to get an error.  (undefined behavior otherwise)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9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1A63-852F-4FC9-9BBE-8844B2FC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 (From 445 =D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3BD46B-9F47-420A-9DA1-03C618E7A415}"/>
              </a:ext>
            </a:extLst>
          </p:cNvPr>
          <p:cNvSpPr/>
          <p:nvPr/>
        </p:nvSpPr>
        <p:spPr>
          <a:xfrm>
            <a:off x="207837" y="2782669"/>
            <a:ext cx="65722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F860F-684B-47DB-A762-0BA2A875DA64}"/>
              </a:ext>
            </a:extLst>
          </p:cNvPr>
          <p:cNvSpPr/>
          <p:nvPr/>
        </p:nvSpPr>
        <p:spPr>
          <a:xfrm>
            <a:off x="865062" y="2782668"/>
            <a:ext cx="65722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20E2B7-4DC5-485C-85EB-9F68CE225516}"/>
              </a:ext>
            </a:extLst>
          </p:cNvPr>
          <p:cNvSpPr/>
          <p:nvPr/>
        </p:nvSpPr>
        <p:spPr>
          <a:xfrm>
            <a:off x="1902523" y="2781981"/>
            <a:ext cx="65722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9E21D-BAE9-462E-B21A-19E922E5CCD8}"/>
              </a:ext>
            </a:extLst>
          </p:cNvPr>
          <p:cNvSpPr/>
          <p:nvPr/>
        </p:nvSpPr>
        <p:spPr>
          <a:xfrm>
            <a:off x="2559748" y="2781980"/>
            <a:ext cx="65722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A66E3B-EAC5-4779-86C3-93588AE92A61}"/>
              </a:ext>
            </a:extLst>
          </p:cNvPr>
          <p:cNvCxnSpPr>
            <a:cxnSpLocks/>
          </p:cNvCxnSpPr>
          <p:nvPr/>
        </p:nvCxnSpPr>
        <p:spPr>
          <a:xfrm>
            <a:off x="1235009" y="3105147"/>
            <a:ext cx="657225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08C5E9-102A-4127-9DE6-72C29237283C}"/>
              </a:ext>
            </a:extLst>
          </p:cNvPr>
          <p:cNvCxnSpPr>
            <a:cxnSpLocks/>
          </p:cNvCxnSpPr>
          <p:nvPr/>
        </p:nvCxnSpPr>
        <p:spPr>
          <a:xfrm>
            <a:off x="2920169" y="3105145"/>
            <a:ext cx="649590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B4D4955-6389-4779-BA42-5536E03C9949}"/>
              </a:ext>
            </a:extLst>
          </p:cNvPr>
          <p:cNvSpPr/>
          <p:nvPr/>
        </p:nvSpPr>
        <p:spPr>
          <a:xfrm>
            <a:off x="3555874" y="2781980"/>
            <a:ext cx="65722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ABBD9-D9A4-4B45-852A-DC2FCD1C5AEA}"/>
              </a:ext>
            </a:extLst>
          </p:cNvPr>
          <p:cNvSpPr/>
          <p:nvPr/>
        </p:nvSpPr>
        <p:spPr>
          <a:xfrm>
            <a:off x="4213099" y="2781979"/>
            <a:ext cx="65722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7ED30A-C877-4C55-AB42-14B21C1907A2}"/>
              </a:ext>
            </a:extLst>
          </p:cNvPr>
          <p:cNvSpPr/>
          <p:nvPr/>
        </p:nvSpPr>
        <p:spPr>
          <a:xfrm>
            <a:off x="5208269" y="2781979"/>
            <a:ext cx="65722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EBE25-7F9D-4698-BF17-F140D6CEBDC5}"/>
              </a:ext>
            </a:extLst>
          </p:cNvPr>
          <p:cNvSpPr/>
          <p:nvPr/>
        </p:nvSpPr>
        <p:spPr>
          <a:xfrm>
            <a:off x="5865494" y="2781978"/>
            <a:ext cx="65722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4B7EF1-A25E-45FA-8E45-C52D715D522C}"/>
              </a:ext>
            </a:extLst>
          </p:cNvPr>
          <p:cNvSpPr/>
          <p:nvPr/>
        </p:nvSpPr>
        <p:spPr>
          <a:xfrm>
            <a:off x="6847514" y="2781979"/>
            <a:ext cx="65722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68C09-F4CE-4566-B99D-DF2CA1ED0222}"/>
              </a:ext>
            </a:extLst>
          </p:cNvPr>
          <p:cNvSpPr/>
          <p:nvPr/>
        </p:nvSpPr>
        <p:spPr>
          <a:xfrm>
            <a:off x="7504739" y="2781978"/>
            <a:ext cx="65722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6E2AEB-17FD-4493-9128-C58633FAF147}"/>
              </a:ext>
            </a:extLst>
          </p:cNvPr>
          <p:cNvSpPr/>
          <p:nvPr/>
        </p:nvSpPr>
        <p:spPr>
          <a:xfrm>
            <a:off x="8510361" y="2781979"/>
            <a:ext cx="65722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16A399-0445-40FD-8067-38B9B8A80F04}"/>
              </a:ext>
            </a:extLst>
          </p:cNvPr>
          <p:cNvSpPr/>
          <p:nvPr/>
        </p:nvSpPr>
        <p:spPr>
          <a:xfrm>
            <a:off x="9167586" y="2781978"/>
            <a:ext cx="65722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5A41B-015F-4396-BF43-18673017FA42}"/>
              </a:ext>
            </a:extLst>
          </p:cNvPr>
          <p:cNvCxnSpPr>
            <a:cxnSpLocks/>
          </p:cNvCxnSpPr>
          <p:nvPr/>
        </p:nvCxnSpPr>
        <p:spPr>
          <a:xfrm>
            <a:off x="4549877" y="3105145"/>
            <a:ext cx="649590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DFCB38-B2F9-4BF7-85C8-52629979E616}"/>
              </a:ext>
            </a:extLst>
          </p:cNvPr>
          <p:cNvCxnSpPr>
            <a:cxnSpLocks/>
          </p:cNvCxnSpPr>
          <p:nvPr/>
        </p:nvCxnSpPr>
        <p:spPr>
          <a:xfrm>
            <a:off x="6208184" y="3105145"/>
            <a:ext cx="649590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C090EB-05E2-4D5F-AEFB-D4A091EE21F3}"/>
              </a:ext>
            </a:extLst>
          </p:cNvPr>
          <p:cNvCxnSpPr>
            <a:cxnSpLocks/>
          </p:cNvCxnSpPr>
          <p:nvPr/>
        </p:nvCxnSpPr>
        <p:spPr>
          <a:xfrm>
            <a:off x="7837169" y="3105145"/>
            <a:ext cx="649590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B573EF-CA4F-4515-971D-4DDDDC2827B7}"/>
              </a:ext>
            </a:extLst>
          </p:cNvPr>
          <p:cNvCxnSpPr>
            <a:cxnSpLocks/>
          </p:cNvCxnSpPr>
          <p:nvPr/>
        </p:nvCxnSpPr>
        <p:spPr>
          <a:xfrm>
            <a:off x="9498454" y="3105145"/>
            <a:ext cx="649590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9874B95-B9DE-4D9F-9D8E-8D4868922EB4}"/>
              </a:ext>
            </a:extLst>
          </p:cNvPr>
          <p:cNvSpPr/>
          <p:nvPr/>
        </p:nvSpPr>
        <p:spPr>
          <a:xfrm>
            <a:off x="10173208" y="2781979"/>
            <a:ext cx="65722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11782D-BE2A-41CC-86C2-EF6C548F99B5}"/>
              </a:ext>
            </a:extLst>
          </p:cNvPr>
          <p:cNvSpPr/>
          <p:nvPr/>
        </p:nvSpPr>
        <p:spPr>
          <a:xfrm>
            <a:off x="10830433" y="2781978"/>
            <a:ext cx="65722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274EE0-76CF-4D58-A8CA-4A93B75E5F0C}"/>
              </a:ext>
            </a:extLst>
          </p:cNvPr>
          <p:cNvCxnSpPr>
            <a:cxnSpLocks/>
          </p:cNvCxnSpPr>
          <p:nvPr/>
        </p:nvCxnSpPr>
        <p:spPr>
          <a:xfrm>
            <a:off x="11159045" y="3105143"/>
            <a:ext cx="626643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A4EC76-C89E-4C69-949C-C1D7209A1C66}"/>
              </a:ext>
            </a:extLst>
          </p:cNvPr>
          <p:cNvSpPr txBox="1"/>
          <p:nvPr/>
        </p:nvSpPr>
        <p:spPr>
          <a:xfrm>
            <a:off x="437322" y="3806687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Stores data in a linked chain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lab makes a singly-linked list with only a reference/pointer to the head, and stores </a:t>
            </a:r>
            <a:r>
              <a:rPr lang="en-US" dirty="0" err="1"/>
              <a:t>ints</a:t>
            </a:r>
            <a:r>
              <a:rPr lang="en-US" dirty="0"/>
              <a:t>.  (Plan accordingly)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traverse to get to any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node points to </a:t>
            </a:r>
            <a:r>
              <a:rPr lang="en-US" b="1" dirty="0"/>
              <a:t>null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careful handling nodes in the middle and end, and be sure you update the reference in the prior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Since we’ll be using malloc and free and don’t have Java’s nice garbage collection, you’ll also have to be mindful to free any nodes you remove and eliminate all references </a:t>
            </a:r>
            <a:r>
              <a:rPr lang="en-US"/>
              <a:t>to them yourself.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542BE7-E6AB-497C-B60A-9408A85E2576}"/>
              </a:ext>
            </a:extLst>
          </p:cNvPr>
          <p:cNvGrpSpPr/>
          <p:nvPr/>
        </p:nvGrpSpPr>
        <p:grpSpPr>
          <a:xfrm>
            <a:off x="126774" y="1441680"/>
            <a:ext cx="1476575" cy="1261763"/>
            <a:chOff x="6190825" y="4610100"/>
            <a:chExt cx="1476575" cy="1261763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71D9CDE-24EA-4FAE-BF8D-6DC5B06D0BA1}"/>
                </a:ext>
              </a:extLst>
            </p:cNvPr>
            <p:cNvCxnSpPr>
              <a:cxnSpLocks/>
            </p:cNvCxnSpPr>
            <p:nvPr/>
          </p:nvCxnSpPr>
          <p:spPr>
            <a:xfrm>
              <a:off x="6653212" y="5124450"/>
              <a:ext cx="0" cy="747413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ADD6F4-094E-4C4B-AA0C-34AC5AA4DD84}"/>
                </a:ext>
              </a:extLst>
            </p:cNvPr>
            <p:cNvSpPr/>
            <p:nvPr/>
          </p:nvSpPr>
          <p:spPr>
            <a:xfrm>
              <a:off x="6190825" y="4610100"/>
              <a:ext cx="1476575" cy="5143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629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42C8-592B-4CD2-80FB-82AC06C9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C3CE9-7696-4DF4-875F-ACC56CB2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057650"/>
            <a:ext cx="7729728" cy="21395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How should we dynamically allocate a new node in the heap?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EE8B5B-1F1F-492E-81A6-CF7BFED8186F}"/>
              </a:ext>
            </a:extLst>
          </p:cNvPr>
          <p:cNvSpPr/>
          <p:nvPr/>
        </p:nvSpPr>
        <p:spPr>
          <a:xfrm>
            <a:off x="3048000" y="2505366"/>
            <a:ext cx="6096000" cy="147732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Node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value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Node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next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Node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065061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139</TotalTime>
  <Words>574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Courier New</vt:lpstr>
      <vt:lpstr>Gill Sans MT</vt:lpstr>
      <vt:lpstr>Parcel</vt:lpstr>
      <vt:lpstr>Recitation 3</vt:lpstr>
      <vt:lpstr>Info</vt:lpstr>
      <vt:lpstr>Poll</vt:lpstr>
      <vt:lpstr>Malloc and Free</vt:lpstr>
      <vt:lpstr>void* malloc(size_t size); </vt:lpstr>
      <vt:lpstr>void free(void* ptr); </vt:lpstr>
      <vt:lpstr>void free(void* ptr); </vt:lpstr>
      <vt:lpstr>Linked Lists (From 445 =D )</vt:lpstr>
      <vt:lpstr>Question Time!</vt:lpstr>
      <vt:lpstr>How should we dynamically allocate a new node in the heap?</vt:lpstr>
      <vt:lpstr>How to make a chain of nodes?</vt:lpstr>
      <vt:lpstr>Answer</vt:lpstr>
      <vt:lpstr>Other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CS449 Recitation</dc:title>
  <dc:creator>Rutkauskas, Jon</dc:creator>
  <cp:lastModifiedBy>Rutkauskas, Jon</cp:lastModifiedBy>
  <cp:revision>23</cp:revision>
  <dcterms:created xsi:type="dcterms:W3CDTF">2019-01-15T16:05:57Z</dcterms:created>
  <dcterms:modified xsi:type="dcterms:W3CDTF">2019-01-29T16:47:56Z</dcterms:modified>
</cp:coreProperties>
</file>