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96" r:id="rId24"/>
    <p:sldId id="268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1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sr68@pitt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30A3-390B-4084-BDF6-96C4E3B7E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2237-E98D-4C35-A5F6-AF1A6B621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8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F76C-4521-4E54-9387-83F66A7C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breakpoint!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ADED6-25D4-4E7C-B12B-959B70424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494" y="2540976"/>
            <a:ext cx="10105011" cy="31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ED4-196B-49B5-A51B-23D7D905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C174D-D9C3-4EAF-8F3F-E981E48E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482362"/>
            <a:ext cx="12182475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35DE5A-FB37-41B5-8F15-A40C1C110589}"/>
              </a:ext>
            </a:extLst>
          </p:cNvPr>
          <p:cNvSpPr/>
          <p:nvPr/>
        </p:nvSpPr>
        <p:spPr>
          <a:xfrm>
            <a:off x="-9525" y="3175251"/>
            <a:ext cx="12192000" cy="31019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 ‘</a:t>
            </a:r>
            <a:r>
              <a:rPr lang="en-US" sz="3200" dirty="0" err="1"/>
              <a:t>stepi</a:t>
            </a:r>
            <a:r>
              <a:rPr lang="en-US" sz="3200" dirty="0"/>
              <a:t>’ to step to the next instruction.</a:t>
            </a:r>
          </a:p>
          <a:p>
            <a:pPr algn="ctr"/>
            <a:r>
              <a:rPr lang="en-US" sz="3200" dirty="0"/>
              <a:t>GDB prints the line number and code</a:t>
            </a:r>
          </a:p>
        </p:txBody>
      </p:sp>
    </p:spTree>
    <p:extLst>
      <p:ext uri="{BB962C8B-B14F-4D97-AF65-F5344CB8AC3E}">
        <p14:creationId xmlns:p14="http://schemas.microsoft.com/office/powerpoint/2010/main" val="233511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ED4-196B-49B5-A51B-23D7D905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C174D-D9C3-4EAF-8F3F-E981E48E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482362"/>
            <a:ext cx="12182475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35DE5A-FB37-41B5-8F15-A40C1C110589}"/>
              </a:ext>
            </a:extLst>
          </p:cNvPr>
          <p:cNvSpPr/>
          <p:nvPr/>
        </p:nvSpPr>
        <p:spPr>
          <a:xfrm>
            <a:off x="-9525" y="3560885"/>
            <a:ext cx="12192000" cy="27163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Let’s see what x is</a:t>
            </a:r>
          </a:p>
        </p:txBody>
      </p:sp>
    </p:spTree>
    <p:extLst>
      <p:ext uri="{BB962C8B-B14F-4D97-AF65-F5344CB8AC3E}">
        <p14:creationId xmlns:p14="http://schemas.microsoft.com/office/powerpoint/2010/main" val="413088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ED4-196B-49B5-A51B-23D7D905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C174D-D9C3-4EAF-8F3F-E981E48E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482362"/>
            <a:ext cx="12182475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35DE5A-FB37-41B5-8F15-A40C1C110589}"/>
              </a:ext>
            </a:extLst>
          </p:cNvPr>
          <p:cNvSpPr/>
          <p:nvPr/>
        </p:nvSpPr>
        <p:spPr>
          <a:xfrm>
            <a:off x="-9525" y="3912577"/>
            <a:ext cx="12192000" cy="23646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…it’s some memory address, which we expect to point to the integer we want to sum with *y</a:t>
            </a:r>
          </a:p>
        </p:txBody>
      </p:sp>
    </p:spTree>
    <p:extLst>
      <p:ext uri="{BB962C8B-B14F-4D97-AF65-F5344CB8AC3E}">
        <p14:creationId xmlns:p14="http://schemas.microsoft.com/office/powerpoint/2010/main" val="18853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ED4-196B-49B5-A51B-23D7D905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C174D-D9C3-4EAF-8F3F-E981E48E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482362"/>
            <a:ext cx="12182475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35DE5A-FB37-41B5-8F15-A40C1C110589}"/>
              </a:ext>
            </a:extLst>
          </p:cNvPr>
          <p:cNvSpPr/>
          <p:nvPr/>
        </p:nvSpPr>
        <p:spPr>
          <a:xfrm>
            <a:off x="-9525" y="4273062"/>
            <a:ext cx="12192000" cy="20041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Okay, so what’s y</a:t>
            </a:r>
          </a:p>
        </p:txBody>
      </p:sp>
    </p:spTree>
    <p:extLst>
      <p:ext uri="{BB962C8B-B14F-4D97-AF65-F5344CB8AC3E}">
        <p14:creationId xmlns:p14="http://schemas.microsoft.com/office/powerpoint/2010/main" val="152370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ED4-196B-49B5-A51B-23D7D905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C174D-D9C3-4EAF-8F3F-E981E48E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482362"/>
            <a:ext cx="12182475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35DE5A-FB37-41B5-8F15-A40C1C110589}"/>
              </a:ext>
            </a:extLst>
          </p:cNvPr>
          <p:cNvSpPr/>
          <p:nvPr/>
        </p:nvSpPr>
        <p:spPr>
          <a:xfrm>
            <a:off x="-9525" y="4589584"/>
            <a:ext cx="12192000" cy="16876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…hmm that seems like a pretty odd memory address?</a:t>
            </a:r>
          </a:p>
        </p:txBody>
      </p:sp>
    </p:spTree>
    <p:extLst>
      <p:ext uri="{BB962C8B-B14F-4D97-AF65-F5344CB8AC3E}">
        <p14:creationId xmlns:p14="http://schemas.microsoft.com/office/powerpoint/2010/main" val="251720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ED4-196B-49B5-A51B-23D7D905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C174D-D9C3-4EAF-8F3F-E981E48E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482362"/>
            <a:ext cx="12182475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35DE5A-FB37-41B5-8F15-A40C1C110589}"/>
              </a:ext>
            </a:extLst>
          </p:cNvPr>
          <p:cNvSpPr/>
          <p:nvPr/>
        </p:nvSpPr>
        <p:spPr>
          <a:xfrm>
            <a:off x="-9525" y="4941277"/>
            <a:ext cx="12192000" cy="13359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Let’s see what it points to…</a:t>
            </a:r>
          </a:p>
        </p:txBody>
      </p:sp>
    </p:spTree>
    <p:extLst>
      <p:ext uri="{BB962C8B-B14F-4D97-AF65-F5344CB8AC3E}">
        <p14:creationId xmlns:p14="http://schemas.microsoft.com/office/powerpoint/2010/main" val="93178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ED4-196B-49B5-A51B-23D7D905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C174D-D9C3-4EAF-8F3F-E981E48E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482362"/>
            <a:ext cx="12182475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35DE5A-FB37-41B5-8F15-A40C1C110589}"/>
              </a:ext>
            </a:extLst>
          </p:cNvPr>
          <p:cNvSpPr/>
          <p:nvPr/>
        </p:nvSpPr>
        <p:spPr>
          <a:xfrm>
            <a:off x="-9525" y="5213837"/>
            <a:ext cx="12192000" cy="1063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Yikes! There’s our </a:t>
            </a:r>
            <a:r>
              <a:rPr lang="en-US" sz="3200" dirty="0" err="1"/>
              <a:t>segfault</a:t>
            </a:r>
            <a:r>
              <a:rPr lang="en-US" sz="3200" dirty="0"/>
              <a:t>.  We can’t dereference that!</a:t>
            </a:r>
          </a:p>
        </p:txBody>
      </p:sp>
    </p:spTree>
    <p:extLst>
      <p:ext uri="{BB962C8B-B14F-4D97-AF65-F5344CB8AC3E}">
        <p14:creationId xmlns:p14="http://schemas.microsoft.com/office/powerpoint/2010/main" val="128418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ED4-196B-49B5-A51B-23D7D905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C174D-D9C3-4EAF-8F3F-E981E48E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482362"/>
            <a:ext cx="12182475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35DE5A-FB37-41B5-8F15-A40C1C110589}"/>
              </a:ext>
            </a:extLst>
          </p:cNvPr>
          <p:cNvSpPr/>
          <p:nvPr/>
        </p:nvSpPr>
        <p:spPr>
          <a:xfrm>
            <a:off x="-9525" y="5895709"/>
            <a:ext cx="12192000" cy="9622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Printing that out as a decimal tells us it’s 14.</a:t>
            </a:r>
          </a:p>
        </p:txBody>
      </p:sp>
    </p:spTree>
    <p:extLst>
      <p:ext uri="{BB962C8B-B14F-4D97-AF65-F5344CB8AC3E}">
        <p14:creationId xmlns:p14="http://schemas.microsoft.com/office/powerpoint/2010/main" val="302883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EC6D-950C-4969-B0DA-3251930C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5269"/>
            <a:ext cx="7729728" cy="1188720"/>
          </a:xfrm>
        </p:spPr>
        <p:txBody>
          <a:bodyPr/>
          <a:lstStyle/>
          <a:p>
            <a:r>
              <a:rPr lang="en-US" dirty="0"/>
              <a:t>Let’s look back at our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F5482-E667-4BD1-88E2-698F0B05A3D8}"/>
              </a:ext>
            </a:extLst>
          </p:cNvPr>
          <p:cNvSpPr/>
          <p:nvPr/>
        </p:nvSpPr>
        <p:spPr>
          <a:xfrm>
            <a:off x="3286539" y="1666606"/>
            <a:ext cx="6096000" cy="50783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stdlib.h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add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= malloc(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(int))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 = *x +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sum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add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"Sum is: %d"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sum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add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273D90-8E98-4F48-9D54-DF10A2F46708}"/>
              </a:ext>
            </a:extLst>
          </p:cNvPr>
          <p:cNvCxnSpPr/>
          <p:nvPr/>
        </p:nvCxnSpPr>
        <p:spPr>
          <a:xfrm flipH="1">
            <a:off x="2426677" y="4044462"/>
            <a:ext cx="1301261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FD0AE59-C8C8-4EDC-913B-02E6C854DF7D}"/>
              </a:ext>
            </a:extLst>
          </p:cNvPr>
          <p:cNvSpPr/>
          <p:nvPr/>
        </p:nvSpPr>
        <p:spPr>
          <a:xfrm>
            <a:off x="483577" y="3429000"/>
            <a:ext cx="1943100" cy="1188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Looks like we should have done this differently</a:t>
            </a:r>
          </a:p>
        </p:txBody>
      </p:sp>
    </p:spTree>
    <p:extLst>
      <p:ext uri="{BB962C8B-B14F-4D97-AF65-F5344CB8AC3E}">
        <p14:creationId xmlns:p14="http://schemas.microsoft.com/office/powerpoint/2010/main" val="39436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0E10-A644-471F-A450-99F1D463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1069"/>
            <a:ext cx="7729728" cy="1188720"/>
          </a:xfrm>
        </p:spPr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16A9-8E40-4EE7-A85D-B9C6362B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23" y="2347546"/>
            <a:ext cx="11260015" cy="3894992"/>
          </a:xfrm>
        </p:spPr>
        <p:txBody>
          <a:bodyPr numCol="2">
            <a:normAutofit fontScale="92500"/>
          </a:bodyPr>
          <a:lstStyle/>
          <a:p>
            <a:r>
              <a:rPr lang="en-US" sz="3600" dirty="0"/>
              <a:t>Jon Rutkauskas</a:t>
            </a:r>
          </a:p>
          <a:p>
            <a:r>
              <a:rPr lang="en-US" sz="3600" dirty="0"/>
              <a:t>Recitation: 	Tue 12-12:50</a:t>
            </a:r>
          </a:p>
          <a:p>
            <a:r>
              <a:rPr lang="en-US" sz="3600" dirty="0"/>
              <a:t>Office Hours: Tue 11-11:50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dirty="0" err="1"/>
              <a:t>Thur</a:t>
            </a:r>
            <a:r>
              <a:rPr lang="en-US" sz="3600" dirty="0"/>
              <a:t> 11-12:50</a:t>
            </a:r>
            <a:br>
              <a:rPr lang="en-US" sz="3600" dirty="0"/>
            </a:br>
            <a:r>
              <a:rPr lang="en-US" sz="3600" dirty="0"/>
              <a:t> 		SENSQ 5806</a:t>
            </a:r>
            <a:br>
              <a:rPr lang="en-US" sz="3600" dirty="0"/>
            </a:br>
            <a:r>
              <a:rPr lang="en-US" sz="2000" dirty="0"/>
              <a:t>(additional hours by appointment if needed)</a:t>
            </a:r>
          </a:p>
          <a:p>
            <a:endParaRPr lang="en-US" sz="2000" dirty="0"/>
          </a:p>
          <a:p>
            <a:r>
              <a:rPr lang="en-US" sz="3600" dirty="0"/>
              <a:t>On discord: 	@</a:t>
            </a:r>
            <a:r>
              <a:rPr lang="en-US" sz="3600" dirty="0" err="1"/>
              <a:t>jrutkauskas</a:t>
            </a:r>
            <a:endParaRPr lang="en-US" sz="3600" dirty="0"/>
          </a:p>
          <a:p>
            <a:r>
              <a:rPr lang="en-US" sz="3600" dirty="0"/>
              <a:t>By email:	</a:t>
            </a:r>
            <a:r>
              <a:rPr lang="en-US" sz="3600" dirty="0">
                <a:hlinkClick r:id="rId2"/>
              </a:rPr>
              <a:t>jsr68@pitt.edu</a:t>
            </a:r>
            <a:endParaRPr lang="en-US" sz="3600" dirty="0"/>
          </a:p>
          <a:p>
            <a:r>
              <a:rPr lang="en-US" sz="3600" dirty="0" err="1"/>
              <a:t>Github</a:t>
            </a:r>
            <a:r>
              <a:rPr lang="en-US" sz="3600" dirty="0"/>
              <a:t>: </a:t>
            </a:r>
            <a:r>
              <a:rPr lang="en-US" sz="2200" dirty="0"/>
              <a:t>https://github.com/jrutkauskas/spring2019-449-rec</a:t>
            </a:r>
          </a:p>
          <a:p>
            <a:r>
              <a:rPr lang="en-US" sz="3600" dirty="0"/>
              <a:t>Ask me any questions you have!!!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246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F8E4-3653-4402-BFE1-7DC523F7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This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10D3C-754E-472E-8CB8-3D0C5DAD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619" y="2323733"/>
            <a:ext cx="32385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0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F8E4-3653-4402-BFE1-7DC523F7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This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10D3C-754E-472E-8CB8-3D0C5DAD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42" y="2288564"/>
            <a:ext cx="3238500" cy="4391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E6F535-9DD0-4ED2-9FAE-8D4EF3AD5B83}"/>
              </a:ext>
            </a:extLst>
          </p:cNvPr>
          <p:cNvSpPr/>
          <p:nvPr/>
        </p:nvSpPr>
        <p:spPr>
          <a:xfrm>
            <a:off x="7376069" y="3921314"/>
            <a:ext cx="30796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sum 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s-E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424311-9662-4C47-BD53-74FD7CED3669}"/>
              </a:ext>
            </a:extLst>
          </p:cNvPr>
          <p:cNvCxnSpPr/>
          <p:nvPr/>
        </p:nvCxnSpPr>
        <p:spPr>
          <a:xfrm flipV="1">
            <a:off x="4870938" y="4308231"/>
            <a:ext cx="2417885" cy="1758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5347A7C-4DE6-4413-B638-2FCC0608DBA9}"/>
              </a:ext>
            </a:extLst>
          </p:cNvPr>
          <p:cNvSpPr/>
          <p:nvPr/>
        </p:nvSpPr>
        <p:spPr>
          <a:xfrm>
            <a:off x="3477357" y="4100508"/>
            <a:ext cx="1055077" cy="767136"/>
          </a:xfrm>
          <a:prstGeom prst="mathMultiply">
            <a:avLst/>
          </a:prstGeom>
          <a:solidFill>
            <a:srgbClr val="D10D0D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3487-A270-44D1-A86D-6EF69603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5350-488C-4977-8A6A-04909601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we’re done, to quit, just type ‘quit’ into </a:t>
            </a:r>
            <a:r>
              <a:rPr lang="en-US" dirty="0" err="1"/>
              <a:t>gdb</a:t>
            </a:r>
            <a:r>
              <a:rPr lang="en-US" dirty="0"/>
              <a:t> and answer ‘y’ that we want to end the currently running process</a:t>
            </a:r>
          </a:p>
        </p:txBody>
      </p:sp>
    </p:spTree>
    <p:extLst>
      <p:ext uri="{BB962C8B-B14F-4D97-AF65-F5344CB8AC3E}">
        <p14:creationId xmlns:p14="http://schemas.microsoft.com/office/powerpoint/2010/main" val="160831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3411-E3AA-4894-B61C-104C22A3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D448-4022-46A6-9842-CA0D330C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4 gives you a much bigger look into </a:t>
            </a:r>
            <a:r>
              <a:rPr lang="en-US" dirty="0" err="1"/>
              <a:t>gdb</a:t>
            </a:r>
            <a:r>
              <a:rPr lang="en-US" dirty="0"/>
              <a:t>.</a:t>
            </a:r>
          </a:p>
          <a:p>
            <a:r>
              <a:rPr lang="en-US" dirty="0"/>
              <a:t>It can do a ton more!</a:t>
            </a:r>
          </a:p>
          <a:p>
            <a:r>
              <a:rPr lang="en-US" dirty="0"/>
              <a:t>You’ll need this a lot for your projects, both current, and future :-)</a:t>
            </a:r>
          </a:p>
          <a:p>
            <a:r>
              <a:rPr lang="en-US" dirty="0"/>
              <a:t>Try to get a lot of practice with this, especially setting breakpoints, stepping though instructions (step, next, </a:t>
            </a:r>
            <a:r>
              <a:rPr lang="en-US" dirty="0" err="1"/>
              <a:t>stepi</a:t>
            </a:r>
            <a:r>
              <a:rPr lang="en-US" dirty="0"/>
              <a:t>, </a:t>
            </a:r>
            <a:r>
              <a:rPr lang="en-US" dirty="0" err="1"/>
              <a:t>nexti</a:t>
            </a:r>
            <a:r>
              <a:rPr lang="en-US" dirty="0"/>
              <a:t>), using ‘where’ for a stack trace, and printing out variables (or any other C expression)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9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64AC-5F35-4452-B6C0-74038866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Other Questions</a:t>
            </a:r>
          </a:p>
        </p:txBody>
      </p:sp>
    </p:spTree>
    <p:extLst>
      <p:ext uri="{BB962C8B-B14F-4D97-AF65-F5344CB8AC3E}">
        <p14:creationId xmlns:p14="http://schemas.microsoft.com/office/powerpoint/2010/main" val="4285874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1E69-5ACB-4678-ABA7-6FC01AC8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these is </a:t>
            </a:r>
            <a:r>
              <a:rPr lang="en-US" b="1" dirty="0"/>
              <a:t>not</a:t>
            </a:r>
            <a:r>
              <a:rPr lang="en-US" dirty="0"/>
              <a:t> true of bitmaps (Memory Allocation)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0EF9E-D4DB-4EEB-80BD-651C13C5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2333258"/>
            <a:ext cx="41338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6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1E69-5ACB-4678-ABA7-6FC01AC8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303"/>
            <a:ext cx="7729728" cy="1188720"/>
          </a:xfrm>
        </p:spPr>
        <p:txBody>
          <a:bodyPr/>
          <a:lstStyle/>
          <a:p>
            <a:r>
              <a:rPr lang="en-US" dirty="0"/>
              <a:t>Which of these is </a:t>
            </a:r>
            <a:r>
              <a:rPr lang="en-US" b="1" dirty="0"/>
              <a:t>not</a:t>
            </a:r>
            <a:r>
              <a:rPr lang="en-US" dirty="0"/>
              <a:t> true of bitmaps (Memory Allocation)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7224-2148-4A63-8519-09E4D00D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11" y="1705708"/>
            <a:ext cx="8155015" cy="515229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Bitmaps, by breaking up memory into FIXED size chunks; the allocator will always use AT LEAST as much memory as the user requires.  So, if the memory is broken up into 32 byte chunks (for example) and a user wants 60 bytes of memory, we would allocate 2 32 byte chunks = 64 bytes, thereby wasting 4 bytes – Internal Fragmentation</a:t>
            </a:r>
          </a:p>
          <a:p>
            <a:pPr lvl="1"/>
            <a:r>
              <a:rPr lang="en-US" dirty="0"/>
              <a:t>The Linked Chain memory allocation also has internal fragmentation, but not like this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Bitmaps CAN take up a lot of space, 1 bit per chunk.  If we have a bunch of tiny allocations, bitmaps might be better space-wise, but 32 byte chunks when we need to allocate, say, a 3MB WAV file… </a:t>
            </a:r>
          </a:p>
          <a:p>
            <a:pPr lvl="1"/>
            <a:r>
              <a:rPr lang="en-US" dirty="0"/>
              <a:t>3MB/32 Bytes = 93750 bits in bitmap = over 11k!  Versus a Linked chain with 1 single header (2 pointers and 2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Bitmaps must use fixed-size chunks, otherwise we wouldn’t know how large a single chunk is since we denote a chunk with a single bit (not some int or something)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Bitmaps ARE slow.  Lots of shifting and searching down the bitmap, lots of bitwise operations.  Computers aren’t really built to be fast for all that.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0EF9E-D4DB-4EEB-80BD-651C13C5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826" y="2709179"/>
            <a:ext cx="3125340" cy="295971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3EFC24-E568-4F59-8F75-020551BF9A13}"/>
              </a:ext>
            </a:extLst>
          </p:cNvPr>
          <p:cNvCxnSpPr/>
          <p:nvPr/>
        </p:nvCxnSpPr>
        <p:spPr>
          <a:xfrm>
            <a:off x="9064869" y="4290646"/>
            <a:ext cx="2989385" cy="41394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7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BB2-F848-49CA-9349-4FBBD030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98" y="138214"/>
            <a:ext cx="7729728" cy="1188720"/>
          </a:xfrm>
        </p:spPr>
        <p:txBody>
          <a:bodyPr/>
          <a:lstStyle/>
          <a:p>
            <a:r>
              <a:rPr lang="en-US" dirty="0"/>
              <a:t>First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521B-77B7-49B3-90A5-F6333D20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94184"/>
            <a:ext cx="7729728" cy="2834054"/>
          </a:xfrm>
        </p:spPr>
        <p:txBody>
          <a:bodyPr>
            <a:normAutofit/>
          </a:bodyPr>
          <a:lstStyle/>
          <a:p>
            <a:r>
              <a:rPr lang="en-US" dirty="0"/>
              <a:t>Where would this memory go if we tried to allocate it using </a:t>
            </a:r>
            <a:r>
              <a:rPr lang="en-US" b="1" dirty="0"/>
              <a:t>first fit</a:t>
            </a:r>
            <a:r>
              <a:rPr lang="en-US" dirty="0"/>
              <a:t>?</a:t>
            </a:r>
          </a:p>
          <a:p>
            <a:r>
              <a:rPr lang="en-US" dirty="0"/>
              <a:t>We need 54 Bytes.</a:t>
            </a:r>
          </a:p>
          <a:p>
            <a:pPr lvl="1"/>
            <a:r>
              <a:rPr lang="en-US" dirty="0"/>
              <a:t>A is 60 Bytes</a:t>
            </a:r>
          </a:p>
          <a:p>
            <a:pPr lvl="1"/>
            <a:r>
              <a:rPr lang="en-US" dirty="0"/>
              <a:t>B is 58 Bytes</a:t>
            </a:r>
          </a:p>
          <a:p>
            <a:pPr lvl="1"/>
            <a:r>
              <a:rPr lang="en-US" dirty="0"/>
              <a:t>C is 28 Bytes</a:t>
            </a:r>
          </a:p>
          <a:p>
            <a:pPr lvl="1"/>
            <a:r>
              <a:rPr lang="en-US" dirty="0"/>
              <a:t>D is 80 Bytes</a:t>
            </a:r>
          </a:p>
          <a:p>
            <a:pPr lvl="1"/>
            <a:r>
              <a:rPr lang="en-US" dirty="0"/>
              <a:t>E is 128 Bytes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317D67-A70B-4D03-8B54-44E6C0CE8722}"/>
              </a:ext>
            </a:extLst>
          </p:cNvPr>
          <p:cNvGrpSpPr/>
          <p:nvPr/>
        </p:nvGrpSpPr>
        <p:grpSpPr>
          <a:xfrm>
            <a:off x="1415562" y="1601488"/>
            <a:ext cx="8686800" cy="762001"/>
            <a:chOff x="228600" y="1028699"/>
            <a:chExt cx="8686800" cy="762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DC017-FAAC-43DC-9DC2-ACE3BDEB2628}"/>
                </a:ext>
              </a:extLst>
            </p:cNvPr>
            <p:cNvSpPr/>
            <p:nvPr/>
          </p:nvSpPr>
          <p:spPr>
            <a:xfrm>
              <a:off x="228600" y="1028700"/>
              <a:ext cx="86868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78B20F-6A61-4890-A8F1-BA2C3E33F184}"/>
                </a:ext>
              </a:extLst>
            </p:cNvPr>
            <p:cNvSpPr/>
            <p:nvPr/>
          </p:nvSpPr>
          <p:spPr>
            <a:xfrm>
              <a:off x="228600" y="1028699"/>
              <a:ext cx="12954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A3512C-3293-43BA-927E-706CE1099DC5}"/>
                </a:ext>
              </a:extLst>
            </p:cNvPr>
            <p:cNvSpPr/>
            <p:nvPr/>
          </p:nvSpPr>
          <p:spPr>
            <a:xfrm>
              <a:off x="914400" y="1028700"/>
              <a:ext cx="6096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2FD4B2-E861-4E94-A57D-FFBE8BB9DC5F}"/>
                </a:ext>
              </a:extLst>
            </p:cNvPr>
            <p:cNvSpPr/>
            <p:nvPr/>
          </p:nvSpPr>
          <p:spPr>
            <a:xfrm>
              <a:off x="5712070" y="1028699"/>
              <a:ext cx="3722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19A9B-35B2-405F-AF3E-55C8408B2122}"/>
                </a:ext>
              </a:extLst>
            </p:cNvPr>
            <p:cNvSpPr/>
            <p:nvPr/>
          </p:nvSpPr>
          <p:spPr>
            <a:xfrm>
              <a:off x="2813540" y="1028699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EA4AA6-81EE-4037-9D1E-A7CDEFFBA3A3}"/>
                </a:ext>
              </a:extLst>
            </p:cNvPr>
            <p:cNvSpPr/>
            <p:nvPr/>
          </p:nvSpPr>
          <p:spPr>
            <a:xfrm>
              <a:off x="4495800" y="1028700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DB4DE-F604-4FBC-8515-DA7F97608955}"/>
                </a:ext>
              </a:extLst>
            </p:cNvPr>
            <p:cNvSpPr/>
            <p:nvPr/>
          </p:nvSpPr>
          <p:spPr>
            <a:xfrm>
              <a:off x="7640514" y="1028700"/>
              <a:ext cx="12507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CA0DF-1EC8-4A8C-8CFB-368F6CB733C5}"/>
              </a:ext>
            </a:extLst>
          </p:cNvPr>
          <p:cNvSpPr/>
          <p:nvPr/>
        </p:nvSpPr>
        <p:spPr>
          <a:xfrm flipH="1">
            <a:off x="4920762" y="1601489"/>
            <a:ext cx="152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59A39-8B8D-43F7-90D3-6B89A6C218A7}"/>
              </a:ext>
            </a:extLst>
          </p:cNvPr>
          <p:cNvSpPr/>
          <p:nvPr/>
        </p:nvSpPr>
        <p:spPr>
          <a:xfrm flipH="1">
            <a:off x="5421926" y="2527965"/>
            <a:ext cx="407375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684B2-A70E-4278-B436-2312B6A367C9}"/>
              </a:ext>
            </a:extLst>
          </p:cNvPr>
          <p:cNvSpPr/>
          <p:nvPr/>
        </p:nvSpPr>
        <p:spPr>
          <a:xfrm>
            <a:off x="3171090" y="1601488"/>
            <a:ext cx="1295401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9EEDB-C1DA-43D6-9298-2136AF5AA11B}"/>
              </a:ext>
            </a:extLst>
          </p:cNvPr>
          <p:cNvSpPr/>
          <p:nvPr/>
        </p:nvSpPr>
        <p:spPr>
          <a:xfrm>
            <a:off x="4884127" y="1601488"/>
            <a:ext cx="259375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01B95F-F44A-4AF6-B7C6-D2DA74058C20}"/>
              </a:ext>
            </a:extLst>
          </p:cNvPr>
          <p:cNvSpPr/>
          <p:nvPr/>
        </p:nvSpPr>
        <p:spPr>
          <a:xfrm>
            <a:off x="5312746" y="1601488"/>
            <a:ext cx="663093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C7E5E-A946-4C1A-AA4B-BBE3FE340903}"/>
              </a:ext>
            </a:extLst>
          </p:cNvPr>
          <p:cNvSpPr/>
          <p:nvPr/>
        </p:nvSpPr>
        <p:spPr>
          <a:xfrm>
            <a:off x="6855071" y="1601488"/>
            <a:ext cx="416169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E993A3-A6C1-4C3E-94E6-D85A07F7962A}"/>
              </a:ext>
            </a:extLst>
          </p:cNvPr>
          <p:cNvSpPr/>
          <p:nvPr/>
        </p:nvSpPr>
        <p:spPr>
          <a:xfrm>
            <a:off x="2708030" y="1605707"/>
            <a:ext cx="46306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6EFFF-28B6-4CD9-A817-BBA710351485}"/>
              </a:ext>
            </a:extLst>
          </p:cNvPr>
          <p:cNvSpPr/>
          <p:nvPr/>
        </p:nvSpPr>
        <p:spPr>
          <a:xfrm>
            <a:off x="4467951" y="1597271"/>
            <a:ext cx="41616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0F51DC-73EA-45EA-A27B-9DBD0132AEBA}"/>
              </a:ext>
            </a:extLst>
          </p:cNvPr>
          <p:cNvSpPr/>
          <p:nvPr/>
        </p:nvSpPr>
        <p:spPr>
          <a:xfrm>
            <a:off x="5150094" y="1597271"/>
            <a:ext cx="15092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FB66B-1DE5-4D81-A666-08F57EC644B1}"/>
              </a:ext>
            </a:extLst>
          </p:cNvPr>
          <p:cNvSpPr/>
          <p:nvPr/>
        </p:nvSpPr>
        <p:spPr>
          <a:xfrm>
            <a:off x="5969975" y="1597271"/>
            <a:ext cx="885096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938D92-B7FE-49E4-8226-FD400FF8592B}"/>
              </a:ext>
            </a:extLst>
          </p:cNvPr>
          <p:cNvSpPr/>
          <p:nvPr/>
        </p:nvSpPr>
        <p:spPr>
          <a:xfrm>
            <a:off x="7273435" y="1597270"/>
            <a:ext cx="1542318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CEEFA2-B3EC-439B-B5C7-909ADA83F510}"/>
              </a:ext>
            </a:extLst>
          </p:cNvPr>
          <p:cNvSpPr/>
          <p:nvPr/>
        </p:nvSpPr>
        <p:spPr>
          <a:xfrm>
            <a:off x="10498015" y="1326934"/>
            <a:ext cx="1592782" cy="131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X is most recently allocated block</a:t>
            </a:r>
          </a:p>
        </p:txBody>
      </p:sp>
    </p:spTree>
    <p:extLst>
      <p:ext uri="{BB962C8B-B14F-4D97-AF65-F5344CB8AC3E}">
        <p14:creationId xmlns:p14="http://schemas.microsoft.com/office/powerpoint/2010/main" val="44595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BB2-F848-49CA-9349-4FBBD030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98" y="138214"/>
            <a:ext cx="7729728" cy="1188720"/>
          </a:xfrm>
        </p:spPr>
        <p:txBody>
          <a:bodyPr/>
          <a:lstStyle/>
          <a:p>
            <a:r>
              <a:rPr lang="en-US" dirty="0"/>
              <a:t>First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521B-77B7-49B3-90A5-F6333D20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94184"/>
            <a:ext cx="7729728" cy="2834054"/>
          </a:xfrm>
        </p:spPr>
        <p:txBody>
          <a:bodyPr>
            <a:normAutofit/>
          </a:bodyPr>
          <a:lstStyle/>
          <a:p>
            <a:r>
              <a:rPr lang="en-US" dirty="0"/>
              <a:t>Where would this memory go if we tried to allocate it using </a:t>
            </a:r>
            <a:r>
              <a:rPr lang="en-US" b="1" dirty="0"/>
              <a:t>first fit</a:t>
            </a:r>
            <a:r>
              <a:rPr lang="en-US" dirty="0"/>
              <a:t>?</a:t>
            </a:r>
          </a:p>
          <a:p>
            <a:r>
              <a:rPr lang="en-US" dirty="0"/>
              <a:t>We need 54 Bytes.</a:t>
            </a:r>
          </a:p>
          <a:p>
            <a:pPr lvl="1"/>
            <a:r>
              <a:rPr lang="en-US" dirty="0"/>
              <a:t>A is 60 Bytes</a:t>
            </a:r>
          </a:p>
          <a:p>
            <a:pPr lvl="1"/>
            <a:r>
              <a:rPr lang="en-US" dirty="0"/>
              <a:t>B is 58 Bytes</a:t>
            </a:r>
          </a:p>
          <a:p>
            <a:pPr lvl="1"/>
            <a:r>
              <a:rPr lang="en-US" dirty="0"/>
              <a:t>C is 28 Bytes</a:t>
            </a:r>
          </a:p>
          <a:p>
            <a:pPr lvl="1"/>
            <a:r>
              <a:rPr lang="en-US" dirty="0"/>
              <a:t>D is 80 Bytes</a:t>
            </a:r>
          </a:p>
          <a:p>
            <a:pPr lvl="1"/>
            <a:r>
              <a:rPr lang="en-US" dirty="0"/>
              <a:t>E is 128 Bytes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317D67-A70B-4D03-8B54-44E6C0CE8722}"/>
              </a:ext>
            </a:extLst>
          </p:cNvPr>
          <p:cNvGrpSpPr/>
          <p:nvPr/>
        </p:nvGrpSpPr>
        <p:grpSpPr>
          <a:xfrm>
            <a:off x="1415562" y="1601488"/>
            <a:ext cx="8686800" cy="762001"/>
            <a:chOff x="228600" y="1028699"/>
            <a:chExt cx="8686800" cy="762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DC017-FAAC-43DC-9DC2-ACE3BDEB2628}"/>
                </a:ext>
              </a:extLst>
            </p:cNvPr>
            <p:cNvSpPr/>
            <p:nvPr/>
          </p:nvSpPr>
          <p:spPr>
            <a:xfrm>
              <a:off x="228600" y="1028700"/>
              <a:ext cx="86868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78B20F-6A61-4890-A8F1-BA2C3E33F184}"/>
                </a:ext>
              </a:extLst>
            </p:cNvPr>
            <p:cNvSpPr/>
            <p:nvPr/>
          </p:nvSpPr>
          <p:spPr>
            <a:xfrm>
              <a:off x="228600" y="1028699"/>
              <a:ext cx="12954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A3512C-3293-43BA-927E-706CE1099DC5}"/>
                </a:ext>
              </a:extLst>
            </p:cNvPr>
            <p:cNvSpPr/>
            <p:nvPr/>
          </p:nvSpPr>
          <p:spPr>
            <a:xfrm>
              <a:off x="914400" y="1028700"/>
              <a:ext cx="6096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2FD4B2-E861-4E94-A57D-FFBE8BB9DC5F}"/>
                </a:ext>
              </a:extLst>
            </p:cNvPr>
            <p:cNvSpPr/>
            <p:nvPr/>
          </p:nvSpPr>
          <p:spPr>
            <a:xfrm>
              <a:off x="5712070" y="1028699"/>
              <a:ext cx="3722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19A9B-35B2-405F-AF3E-55C8408B2122}"/>
                </a:ext>
              </a:extLst>
            </p:cNvPr>
            <p:cNvSpPr/>
            <p:nvPr/>
          </p:nvSpPr>
          <p:spPr>
            <a:xfrm>
              <a:off x="2813540" y="1028699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EA4AA6-81EE-4037-9D1E-A7CDEFFBA3A3}"/>
                </a:ext>
              </a:extLst>
            </p:cNvPr>
            <p:cNvSpPr/>
            <p:nvPr/>
          </p:nvSpPr>
          <p:spPr>
            <a:xfrm>
              <a:off x="4495800" y="1028700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DB4DE-F604-4FBC-8515-DA7F97608955}"/>
                </a:ext>
              </a:extLst>
            </p:cNvPr>
            <p:cNvSpPr/>
            <p:nvPr/>
          </p:nvSpPr>
          <p:spPr>
            <a:xfrm>
              <a:off x="7640514" y="1028700"/>
              <a:ext cx="12507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CA0DF-1EC8-4A8C-8CFB-368F6CB733C5}"/>
              </a:ext>
            </a:extLst>
          </p:cNvPr>
          <p:cNvSpPr/>
          <p:nvPr/>
        </p:nvSpPr>
        <p:spPr>
          <a:xfrm flipH="1">
            <a:off x="4920762" y="1601489"/>
            <a:ext cx="152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684B2-A70E-4278-B436-2312B6A367C9}"/>
              </a:ext>
            </a:extLst>
          </p:cNvPr>
          <p:cNvSpPr/>
          <p:nvPr/>
        </p:nvSpPr>
        <p:spPr>
          <a:xfrm>
            <a:off x="3171090" y="1601488"/>
            <a:ext cx="1295401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9EEDB-C1DA-43D6-9298-2136AF5AA11B}"/>
              </a:ext>
            </a:extLst>
          </p:cNvPr>
          <p:cNvSpPr/>
          <p:nvPr/>
        </p:nvSpPr>
        <p:spPr>
          <a:xfrm>
            <a:off x="4884127" y="1601488"/>
            <a:ext cx="259375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01B95F-F44A-4AF6-B7C6-D2DA74058C20}"/>
              </a:ext>
            </a:extLst>
          </p:cNvPr>
          <p:cNvSpPr/>
          <p:nvPr/>
        </p:nvSpPr>
        <p:spPr>
          <a:xfrm>
            <a:off x="5312746" y="1601488"/>
            <a:ext cx="663093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C7E5E-A946-4C1A-AA4B-BBE3FE340903}"/>
              </a:ext>
            </a:extLst>
          </p:cNvPr>
          <p:cNvSpPr/>
          <p:nvPr/>
        </p:nvSpPr>
        <p:spPr>
          <a:xfrm>
            <a:off x="6855071" y="1601488"/>
            <a:ext cx="416169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E993A3-A6C1-4C3E-94E6-D85A07F7962A}"/>
              </a:ext>
            </a:extLst>
          </p:cNvPr>
          <p:cNvSpPr/>
          <p:nvPr/>
        </p:nvSpPr>
        <p:spPr>
          <a:xfrm>
            <a:off x="2708030" y="1605707"/>
            <a:ext cx="46306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6EFFF-28B6-4CD9-A817-BBA710351485}"/>
              </a:ext>
            </a:extLst>
          </p:cNvPr>
          <p:cNvSpPr/>
          <p:nvPr/>
        </p:nvSpPr>
        <p:spPr>
          <a:xfrm>
            <a:off x="4467951" y="1597271"/>
            <a:ext cx="41616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0F51DC-73EA-45EA-A27B-9DBD0132AEBA}"/>
              </a:ext>
            </a:extLst>
          </p:cNvPr>
          <p:cNvSpPr/>
          <p:nvPr/>
        </p:nvSpPr>
        <p:spPr>
          <a:xfrm>
            <a:off x="5150094" y="1597271"/>
            <a:ext cx="15092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FB66B-1DE5-4D81-A666-08F57EC644B1}"/>
              </a:ext>
            </a:extLst>
          </p:cNvPr>
          <p:cNvSpPr/>
          <p:nvPr/>
        </p:nvSpPr>
        <p:spPr>
          <a:xfrm>
            <a:off x="5969975" y="1597271"/>
            <a:ext cx="885096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938D92-B7FE-49E4-8226-FD400FF8592B}"/>
              </a:ext>
            </a:extLst>
          </p:cNvPr>
          <p:cNvSpPr/>
          <p:nvPr/>
        </p:nvSpPr>
        <p:spPr>
          <a:xfrm>
            <a:off x="7273435" y="1597270"/>
            <a:ext cx="1542318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CEEFA2-B3EC-439B-B5C7-909ADA83F510}"/>
              </a:ext>
            </a:extLst>
          </p:cNvPr>
          <p:cNvSpPr/>
          <p:nvPr/>
        </p:nvSpPr>
        <p:spPr>
          <a:xfrm>
            <a:off x="10498015" y="1326934"/>
            <a:ext cx="1592782" cy="131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X is most recently allocated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59A39-8B8D-43F7-90D3-6B89A6C218A7}"/>
              </a:ext>
            </a:extLst>
          </p:cNvPr>
          <p:cNvSpPr/>
          <p:nvPr/>
        </p:nvSpPr>
        <p:spPr>
          <a:xfrm flipH="1">
            <a:off x="2712422" y="1605707"/>
            <a:ext cx="407375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259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BB2-F848-49CA-9349-4FBBD030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98" y="138214"/>
            <a:ext cx="7729728" cy="1188720"/>
          </a:xfrm>
        </p:spPr>
        <p:txBody>
          <a:bodyPr/>
          <a:lstStyle/>
          <a:p>
            <a:r>
              <a:rPr lang="en-US" dirty="0"/>
              <a:t>Next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521B-77B7-49B3-90A5-F6333D20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94184"/>
            <a:ext cx="7729728" cy="2834054"/>
          </a:xfrm>
        </p:spPr>
        <p:txBody>
          <a:bodyPr>
            <a:normAutofit/>
          </a:bodyPr>
          <a:lstStyle/>
          <a:p>
            <a:r>
              <a:rPr lang="en-US" dirty="0"/>
              <a:t>Where would this memory go if we tried to allocate it using </a:t>
            </a:r>
            <a:r>
              <a:rPr lang="en-US" b="1" dirty="0"/>
              <a:t>Next-fit</a:t>
            </a:r>
            <a:r>
              <a:rPr lang="en-US" dirty="0"/>
              <a:t>?</a:t>
            </a:r>
          </a:p>
          <a:p>
            <a:r>
              <a:rPr lang="en-US" dirty="0"/>
              <a:t>We need 54 Bytes.</a:t>
            </a:r>
          </a:p>
          <a:p>
            <a:pPr lvl="1"/>
            <a:r>
              <a:rPr lang="en-US" dirty="0"/>
              <a:t>A is 60 Bytes</a:t>
            </a:r>
          </a:p>
          <a:p>
            <a:pPr lvl="1"/>
            <a:r>
              <a:rPr lang="en-US" dirty="0"/>
              <a:t>B is 58 Bytes</a:t>
            </a:r>
          </a:p>
          <a:p>
            <a:pPr lvl="1"/>
            <a:r>
              <a:rPr lang="en-US" dirty="0"/>
              <a:t>C is 28 Bytes</a:t>
            </a:r>
          </a:p>
          <a:p>
            <a:pPr lvl="1"/>
            <a:r>
              <a:rPr lang="en-US" dirty="0"/>
              <a:t>D is 80 Bytes</a:t>
            </a:r>
          </a:p>
          <a:p>
            <a:pPr lvl="1"/>
            <a:r>
              <a:rPr lang="en-US" dirty="0"/>
              <a:t>E is 128 Bytes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317D67-A70B-4D03-8B54-44E6C0CE8722}"/>
              </a:ext>
            </a:extLst>
          </p:cNvPr>
          <p:cNvGrpSpPr/>
          <p:nvPr/>
        </p:nvGrpSpPr>
        <p:grpSpPr>
          <a:xfrm>
            <a:off x="1415562" y="1601488"/>
            <a:ext cx="8686800" cy="762001"/>
            <a:chOff x="228600" y="1028699"/>
            <a:chExt cx="8686800" cy="762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DC017-FAAC-43DC-9DC2-ACE3BDEB2628}"/>
                </a:ext>
              </a:extLst>
            </p:cNvPr>
            <p:cNvSpPr/>
            <p:nvPr/>
          </p:nvSpPr>
          <p:spPr>
            <a:xfrm>
              <a:off x="228600" y="1028700"/>
              <a:ext cx="86868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78B20F-6A61-4890-A8F1-BA2C3E33F184}"/>
                </a:ext>
              </a:extLst>
            </p:cNvPr>
            <p:cNvSpPr/>
            <p:nvPr/>
          </p:nvSpPr>
          <p:spPr>
            <a:xfrm>
              <a:off x="228600" y="1028699"/>
              <a:ext cx="12954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A3512C-3293-43BA-927E-706CE1099DC5}"/>
                </a:ext>
              </a:extLst>
            </p:cNvPr>
            <p:cNvSpPr/>
            <p:nvPr/>
          </p:nvSpPr>
          <p:spPr>
            <a:xfrm>
              <a:off x="914400" y="1028700"/>
              <a:ext cx="6096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2FD4B2-E861-4E94-A57D-FFBE8BB9DC5F}"/>
                </a:ext>
              </a:extLst>
            </p:cNvPr>
            <p:cNvSpPr/>
            <p:nvPr/>
          </p:nvSpPr>
          <p:spPr>
            <a:xfrm>
              <a:off x="5712070" y="1028699"/>
              <a:ext cx="3722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19A9B-35B2-405F-AF3E-55C8408B2122}"/>
                </a:ext>
              </a:extLst>
            </p:cNvPr>
            <p:cNvSpPr/>
            <p:nvPr/>
          </p:nvSpPr>
          <p:spPr>
            <a:xfrm>
              <a:off x="2813540" y="1028699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EA4AA6-81EE-4037-9D1E-A7CDEFFBA3A3}"/>
                </a:ext>
              </a:extLst>
            </p:cNvPr>
            <p:cNvSpPr/>
            <p:nvPr/>
          </p:nvSpPr>
          <p:spPr>
            <a:xfrm>
              <a:off x="4495800" y="1028700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DB4DE-F604-4FBC-8515-DA7F97608955}"/>
                </a:ext>
              </a:extLst>
            </p:cNvPr>
            <p:cNvSpPr/>
            <p:nvPr/>
          </p:nvSpPr>
          <p:spPr>
            <a:xfrm>
              <a:off x="7640514" y="1028700"/>
              <a:ext cx="12507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CA0DF-1EC8-4A8C-8CFB-368F6CB733C5}"/>
              </a:ext>
            </a:extLst>
          </p:cNvPr>
          <p:cNvSpPr/>
          <p:nvPr/>
        </p:nvSpPr>
        <p:spPr>
          <a:xfrm flipH="1">
            <a:off x="4920762" y="1601489"/>
            <a:ext cx="152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684B2-A70E-4278-B436-2312B6A367C9}"/>
              </a:ext>
            </a:extLst>
          </p:cNvPr>
          <p:cNvSpPr/>
          <p:nvPr/>
        </p:nvSpPr>
        <p:spPr>
          <a:xfrm>
            <a:off x="3171090" y="1601488"/>
            <a:ext cx="1295401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9EEDB-C1DA-43D6-9298-2136AF5AA11B}"/>
              </a:ext>
            </a:extLst>
          </p:cNvPr>
          <p:cNvSpPr/>
          <p:nvPr/>
        </p:nvSpPr>
        <p:spPr>
          <a:xfrm>
            <a:off x="4884127" y="1601488"/>
            <a:ext cx="259375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01B95F-F44A-4AF6-B7C6-D2DA74058C20}"/>
              </a:ext>
            </a:extLst>
          </p:cNvPr>
          <p:cNvSpPr/>
          <p:nvPr/>
        </p:nvSpPr>
        <p:spPr>
          <a:xfrm>
            <a:off x="5312746" y="1601488"/>
            <a:ext cx="663093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C7E5E-A946-4C1A-AA4B-BBE3FE340903}"/>
              </a:ext>
            </a:extLst>
          </p:cNvPr>
          <p:cNvSpPr/>
          <p:nvPr/>
        </p:nvSpPr>
        <p:spPr>
          <a:xfrm>
            <a:off x="6855071" y="1601488"/>
            <a:ext cx="416169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E993A3-A6C1-4C3E-94E6-D85A07F7962A}"/>
              </a:ext>
            </a:extLst>
          </p:cNvPr>
          <p:cNvSpPr/>
          <p:nvPr/>
        </p:nvSpPr>
        <p:spPr>
          <a:xfrm>
            <a:off x="2708030" y="1605707"/>
            <a:ext cx="46306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6EFFF-28B6-4CD9-A817-BBA710351485}"/>
              </a:ext>
            </a:extLst>
          </p:cNvPr>
          <p:cNvSpPr/>
          <p:nvPr/>
        </p:nvSpPr>
        <p:spPr>
          <a:xfrm>
            <a:off x="4467951" y="1597271"/>
            <a:ext cx="41616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0F51DC-73EA-45EA-A27B-9DBD0132AEBA}"/>
              </a:ext>
            </a:extLst>
          </p:cNvPr>
          <p:cNvSpPr/>
          <p:nvPr/>
        </p:nvSpPr>
        <p:spPr>
          <a:xfrm>
            <a:off x="5150094" y="1597271"/>
            <a:ext cx="15092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FB66B-1DE5-4D81-A666-08F57EC644B1}"/>
              </a:ext>
            </a:extLst>
          </p:cNvPr>
          <p:cNvSpPr/>
          <p:nvPr/>
        </p:nvSpPr>
        <p:spPr>
          <a:xfrm>
            <a:off x="5969975" y="1597271"/>
            <a:ext cx="885096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938D92-B7FE-49E4-8226-FD400FF8592B}"/>
              </a:ext>
            </a:extLst>
          </p:cNvPr>
          <p:cNvSpPr/>
          <p:nvPr/>
        </p:nvSpPr>
        <p:spPr>
          <a:xfrm>
            <a:off x="7273435" y="1597270"/>
            <a:ext cx="1542318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CEEFA2-B3EC-439B-B5C7-909ADA83F510}"/>
              </a:ext>
            </a:extLst>
          </p:cNvPr>
          <p:cNvSpPr/>
          <p:nvPr/>
        </p:nvSpPr>
        <p:spPr>
          <a:xfrm>
            <a:off x="10498015" y="1326934"/>
            <a:ext cx="1592782" cy="131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X is most recently allocated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59A39-8B8D-43F7-90D3-6B89A6C218A7}"/>
              </a:ext>
            </a:extLst>
          </p:cNvPr>
          <p:cNvSpPr/>
          <p:nvPr/>
        </p:nvSpPr>
        <p:spPr>
          <a:xfrm flipH="1">
            <a:off x="5427787" y="2527965"/>
            <a:ext cx="407375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372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F892-571B-4FDE-8F9A-599AD57B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Warmup Polls</a:t>
            </a:r>
          </a:p>
        </p:txBody>
      </p:sp>
    </p:spTree>
    <p:extLst>
      <p:ext uri="{BB962C8B-B14F-4D97-AF65-F5344CB8AC3E}">
        <p14:creationId xmlns:p14="http://schemas.microsoft.com/office/powerpoint/2010/main" val="3195039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BB2-F848-49CA-9349-4FBBD030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98" y="138214"/>
            <a:ext cx="7729728" cy="1188720"/>
          </a:xfrm>
        </p:spPr>
        <p:txBody>
          <a:bodyPr/>
          <a:lstStyle/>
          <a:p>
            <a:r>
              <a:rPr lang="en-US" dirty="0"/>
              <a:t>Next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521B-77B7-49B3-90A5-F6333D20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94184"/>
            <a:ext cx="7729728" cy="2834054"/>
          </a:xfrm>
        </p:spPr>
        <p:txBody>
          <a:bodyPr>
            <a:normAutofit/>
          </a:bodyPr>
          <a:lstStyle/>
          <a:p>
            <a:r>
              <a:rPr lang="en-US" dirty="0"/>
              <a:t>Where would this memory go if we tried to allocate it using </a:t>
            </a:r>
            <a:r>
              <a:rPr lang="en-US" b="1" dirty="0"/>
              <a:t>Next-fit</a:t>
            </a:r>
            <a:r>
              <a:rPr lang="en-US" dirty="0"/>
              <a:t>?</a:t>
            </a:r>
          </a:p>
          <a:p>
            <a:r>
              <a:rPr lang="en-US" dirty="0"/>
              <a:t>We need 54 Bytes.</a:t>
            </a:r>
          </a:p>
          <a:p>
            <a:pPr lvl="1"/>
            <a:r>
              <a:rPr lang="en-US" dirty="0"/>
              <a:t>A is 60 Bytes</a:t>
            </a:r>
          </a:p>
          <a:p>
            <a:pPr lvl="1"/>
            <a:r>
              <a:rPr lang="en-US" dirty="0"/>
              <a:t>B is 58 Bytes</a:t>
            </a:r>
          </a:p>
          <a:p>
            <a:pPr lvl="1"/>
            <a:r>
              <a:rPr lang="en-US" dirty="0"/>
              <a:t>C is 28 Bytes</a:t>
            </a:r>
          </a:p>
          <a:p>
            <a:pPr lvl="1"/>
            <a:r>
              <a:rPr lang="en-US" dirty="0"/>
              <a:t>D is 80 Bytes</a:t>
            </a:r>
          </a:p>
          <a:p>
            <a:pPr lvl="1"/>
            <a:r>
              <a:rPr lang="en-US" dirty="0"/>
              <a:t>E is 128 Bytes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317D67-A70B-4D03-8B54-44E6C0CE8722}"/>
              </a:ext>
            </a:extLst>
          </p:cNvPr>
          <p:cNvGrpSpPr/>
          <p:nvPr/>
        </p:nvGrpSpPr>
        <p:grpSpPr>
          <a:xfrm>
            <a:off x="1415562" y="1601488"/>
            <a:ext cx="8686800" cy="762001"/>
            <a:chOff x="228600" y="1028699"/>
            <a:chExt cx="8686800" cy="762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DC017-FAAC-43DC-9DC2-ACE3BDEB2628}"/>
                </a:ext>
              </a:extLst>
            </p:cNvPr>
            <p:cNvSpPr/>
            <p:nvPr/>
          </p:nvSpPr>
          <p:spPr>
            <a:xfrm>
              <a:off x="228600" y="1028700"/>
              <a:ext cx="86868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78B20F-6A61-4890-A8F1-BA2C3E33F184}"/>
                </a:ext>
              </a:extLst>
            </p:cNvPr>
            <p:cNvSpPr/>
            <p:nvPr/>
          </p:nvSpPr>
          <p:spPr>
            <a:xfrm>
              <a:off x="228600" y="1028699"/>
              <a:ext cx="12954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A3512C-3293-43BA-927E-706CE1099DC5}"/>
                </a:ext>
              </a:extLst>
            </p:cNvPr>
            <p:cNvSpPr/>
            <p:nvPr/>
          </p:nvSpPr>
          <p:spPr>
            <a:xfrm>
              <a:off x="914400" y="1028700"/>
              <a:ext cx="6096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2FD4B2-E861-4E94-A57D-FFBE8BB9DC5F}"/>
                </a:ext>
              </a:extLst>
            </p:cNvPr>
            <p:cNvSpPr/>
            <p:nvPr/>
          </p:nvSpPr>
          <p:spPr>
            <a:xfrm>
              <a:off x="5712070" y="1028699"/>
              <a:ext cx="3722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19A9B-35B2-405F-AF3E-55C8408B2122}"/>
                </a:ext>
              </a:extLst>
            </p:cNvPr>
            <p:cNvSpPr/>
            <p:nvPr/>
          </p:nvSpPr>
          <p:spPr>
            <a:xfrm>
              <a:off x="2813540" y="1028699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EA4AA6-81EE-4037-9D1E-A7CDEFFBA3A3}"/>
                </a:ext>
              </a:extLst>
            </p:cNvPr>
            <p:cNvSpPr/>
            <p:nvPr/>
          </p:nvSpPr>
          <p:spPr>
            <a:xfrm>
              <a:off x="4495800" y="1028700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DB4DE-F604-4FBC-8515-DA7F97608955}"/>
                </a:ext>
              </a:extLst>
            </p:cNvPr>
            <p:cNvSpPr/>
            <p:nvPr/>
          </p:nvSpPr>
          <p:spPr>
            <a:xfrm>
              <a:off x="7640514" y="1028700"/>
              <a:ext cx="12507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CA0DF-1EC8-4A8C-8CFB-368F6CB733C5}"/>
              </a:ext>
            </a:extLst>
          </p:cNvPr>
          <p:cNvSpPr/>
          <p:nvPr/>
        </p:nvSpPr>
        <p:spPr>
          <a:xfrm flipH="1">
            <a:off x="4920762" y="1601489"/>
            <a:ext cx="152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684B2-A70E-4278-B436-2312B6A367C9}"/>
              </a:ext>
            </a:extLst>
          </p:cNvPr>
          <p:cNvSpPr/>
          <p:nvPr/>
        </p:nvSpPr>
        <p:spPr>
          <a:xfrm>
            <a:off x="3171090" y="1601488"/>
            <a:ext cx="1295401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9EEDB-C1DA-43D6-9298-2136AF5AA11B}"/>
              </a:ext>
            </a:extLst>
          </p:cNvPr>
          <p:cNvSpPr/>
          <p:nvPr/>
        </p:nvSpPr>
        <p:spPr>
          <a:xfrm>
            <a:off x="4884127" y="1601488"/>
            <a:ext cx="259375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01B95F-F44A-4AF6-B7C6-D2DA74058C20}"/>
              </a:ext>
            </a:extLst>
          </p:cNvPr>
          <p:cNvSpPr/>
          <p:nvPr/>
        </p:nvSpPr>
        <p:spPr>
          <a:xfrm>
            <a:off x="5312746" y="1601488"/>
            <a:ext cx="663093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C7E5E-A946-4C1A-AA4B-BBE3FE340903}"/>
              </a:ext>
            </a:extLst>
          </p:cNvPr>
          <p:cNvSpPr/>
          <p:nvPr/>
        </p:nvSpPr>
        <p:spPr>
          <a:xfrm>
            <a:off x="6855071" y="1601488"/>
            <a:ext cx="416169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E993A3-A6C1-4C3E-94E6-D85A07F7962A}"/>
              </a:ext>
            </a:extLst>
          </p:cNvPr>
          <p:cNvSpPr/>
          <p:nvPr/>
        </p:nvSpPr>
        <p:spPr>
          <a:xfrm>
            <a:off x="2708030" y="1605707"/>
            <a:ext cx="46306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6EFFF-28B6-4CD9-A817-BBA710351485}"/>
              </a:ext>
            </a:extLst>
          </p:cNvPr>
          <p:cNvSpPr/>
          <p:nvPr/>
        </p:nvSpPr>
        <p:spPr>
          <a:xfrm>
            <a:off x="4467951" y="1597271"/>
            <a:ext cx="41616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0F51DC-73EA-45EA-A27B-9DBD0132AEBA}"/>
              </a:ext>
            </a:extLst>
          </p:cNvPr>
          <p:cNvSpPr/>
          <p:nvPr/>
        </p:nvSpPr>
        <p:spPr>
          <a:xfrm>
            <a:off x="5150094" y="1597271"/>
            <a:ext cx="15092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FB66B-1DE5-4D81-A666-08F57EC644B1}"/>
              </a:ext>
            </a:extLst>
          </p:cNvPr>
          <p:cNvSpPr/>
          <p:nvPr/>
        </p:nvSpPr>
        <p:spPr>
          <a:xfrm>
            <a:off x="5969975" y="1597271"/>
            <a:ext cx="885096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938D92-B7FE-49E4-8226-FD400FF8592B}"/>
              </a:ext>
            </a:extLst>
          </p:cNvPr>
          <p:cNvSpPr/>
          <p:nvPr/>
        </p:nvSpPr>
        <p:spPr>
          <a:xfrm>
            <a:off x="7273435" y="1597270"/>
            <a:ext cx="1542318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CEEFA2-B3EC-439B-B5C7-909ADA83F510}"/>
              </a:ext>
            </a:extLst>
          </p:cNvPr>
          <p:cNvSpPr/>
          <p:nvPr/>
        </p:nvSpPr>
        <p:spPr>
          <a:xfrm>
            <a:off x="10498015" y="1326934"/>
            <a:ext cx="1592782" cy="131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X is most recently allocated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59A39-8B8D-43F7-90D3-6B89A6C218A7}"/>
              </a:ext>
            </a:extLst>
          </p:cNvPr>
          <p:cNvSpPr/>
          <p:nvPr/>
        </p:nvSpPr>
        <p:spPr>
          <a:xfrm flipH="1">
            <a:off x="5978028" y="1597270"/>
            <a:ext cx="407375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9298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BB2-F848-49CA-9349-4FBBD030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98" y="138214"/>
            <a:ext cx="7729728" cy="1188720"/>
          </a:xfrm>
        </p:spPr>
        <p:txBody>
          <a:bodyPr/>
          <a:lstStyle/>
          <a:p>
            <a:r>
              <a:rPr lang="en-US" dirty="0"/>
              <a:t>Best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521B-77B7-49B3-90A5-F6333D20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94184"/>
            <a:ext cx="7729728" cy="2834054"/>
          </a:xfrm>
        </p:spPr>
        <p:txBody>
          <a:bodyPr>
            <a:normAutofit/>
          </a:bodyPr>
          <a:lstStyle/>
          <a:p>
            <a:r>
              <a:rPr lang="en-US" dirty="0"/>
              <a:t>Where would this memory go if we tried to allocate it using </a:t>
            </a:r>
            <a:r>
              <a:rPr lang="en-US" b="1" dirty="0"/>
              <a:t>Best-fit</a:t>
            </a:r>
            <a:r>
              <a:rPr lang="en-US" dirty="0"/>
              <a:t>?</a:t>
            </a:r>
          </a:p>
          <a:p>
            <a:r>
              <a:rPr lang="en-US" dirty="0"/>
              <a:t>We need 54 Bytes.</a:t>
            </a:r>
          </a:p>
          <a:p>
            <a:pPr lvl="1"/>
            <a:r>
              <a:rPr lang="en-US" dirty="0"/>
              <a:t>A is 60 Bytes</a:t>
            </a:r>
          </a:p>
          <a:p>
            <a:pPr lvl="1"/>
            <a:r>
              <a:rPr lang="en-US" dirty="0"/>
              <a:t>B is 58 Bytes</a:t>
            </a:r>
          </a:p>
          <a:p>
            <a:pPr lvl="1"/>
            <a:r>
              <a:rPr lang="en-US" dirty="0"/>
              <a:t>C is 28 Bytes</a:t>
            </a:r>
          </a:p>
          <a:p>
            <a:pPr lvl="1"/>
            <a:r>
              <a:rPr lang="en-US" dirty="0"/>
              <a:t>D is 80 Bytes</a:t>
            </a:r>
          </a:p>
          <a:p>
            <a:pPr lvl="1"/>
            <a:r>
              <a:rPr lang="en-US" dirty="0"/>
              <a:t>E is 128 Bytes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317D67-A70B-4D03-8B54-44E6C0CE8722}"/>
              </a:ext>
            </a:extLst>
          </p:cNvPr>
          <p:cNvGrpSpPr/>
          <p:nvPr/>
        </p:nvGrpSpPr>
        <p:grpSpPr>
          <a:xfrm>
            <a:off x="1415562" y="1601488"/>
            <a:ext cx="8686800" cy="762001"/>
            <a:chOff x="228600" y="1028699"/>
            <a:chExt cx="8686800" cy="762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DC017-FAAC-43DC-9DC2-ACE3BDEB2628}"/>
                </a:ext>
              </a:extLst>
            </p:cNvPr>
            <p:cNvSpPr/>
            <p:nvPr/>
          </p:nvSpPr>
          <p:spPr>
            <a:xfrm>
              <a:off x="228600" y="1028700"/>
              <a:ext cx="86868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78B20F-6A61-4890-A8F1-BA2C3E33F184}"/>
                </a:ext>
              </a:extLst>
            </p:cNvPr>
            <p:cNvSpPr/>
            <p:nvPr/>
          </p:nvSpPr>
          <p:spPr>
            <a:xfrm>
              <a:off x="228600" y="1028699"/>
              <a:ext cx="12954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A3512C-3293-43BA-927E-706CE1099DC5}"/>
                </a:ext>
              </a:extLst>
            </p:cNvPr>
            <p:cNvSpPr/>
            <p:nvPr/>
          </p:nvSpPr>
          <p:spPr>
            <a:xfrm>
              <a:off x="914400" y="1028700"/>
              <a:ext cx="6096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2FD4B2-E861-4E94-A57D-FFBE8BB9DC5F}"/>
                </a:ext>
              </a:extLst>
            </p:cNvPr>
            <p:cNvSpPr/>
            <p:nvPr/>
          </p:nvSpPr>
          <p:spPr>
            <a:xfrm>
              <a:off x="5712070" y="1028699"/>
              <a:ext cx="3722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19A9B-35B2-405F-AF3E-55C8408B2122}"/>
                </a:ext>
              </a:extLst>
            </p:cNvPr>
            <p:cNvSpPr/>
            <p:nvPr/>
          </p:nvSpPr>
          <p:spPr>
            <a:xfrm>
              <a:off x="2813540" y="1028699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EA4AA6-81EE-4037-9D1E-A7CDEFFBA3A3}"/>
                </a:ext>
              </a:extLst>
            </p:cNvPr>
            <p:cNvSpPr/>
            <p:nvPr/>
          </p:nvSpPr>
          <p:spPr>
            <a:xfrm>
              <a:off x="4495800" y="1028700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DB4DE-F604-4FBC-8515-DA7F97608955}"/>
                </a:ext>
              </a:extLst>
            </p:cNvPr>
            <p:cNvSpPr/>
            <p:nvPr/>
          </p:nvSpPr>
          <p:spPr>
            <a:xfrm>
              <a:off x="7640514" y="1028700"/>
              <a:ext cx="12507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CA0DF-1EC8-4A8C-8CFB-368F6CB733C5}"/>
              </a:ext>
            </a:extLst>
          </p:cNvPr>
          <p:cNvSpPr/>
          <p:nvPr/>
        </p:nvSpPr>
        <p:spPr>
          <a:xfrm flipH="1">
            <a:off x="4920762" y="1601489"/>
            <a:ext cx="152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684B2-A70E-4278-B436-2312B6A367C9}"/>
              </a:ext>
            </a:extLst>
          </p:cNvPr>
          <p:cNvSpPr/>
          <p:nvPr/>
        </p:nvSpPr>
        <p:spPr>
          <a:xfrm>
            <a:off x="3171090" y="1601488"/>
            <a:ext cx="1295401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9EEDB-C1DA-43D6-9298-2136AF5AA11B}"/>
              </a:ext>
            </a:extLst>
          </p:cNvPr>
          <p:cNvSpPr/>
          <p:nvPr/>
        </p:nvSpPr>
        <p:spPr>
          <a:xfrm>
            <a:off x="4884127" y="1601488"/>
            <a:ext cx="259375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01B95F-F44A-4AF6-B7C6-D2DA74058C20}"/>
              </a:ext>
            </a:extLst>
          </p:cNvPr>
          <p:cNvSpPr/>
          <p:nvPr/>
        </p:nvSpPr>
        <p:spPr>
          <a:xfrm>
            <a:off x="5312746" y="1601488"/>
            <a:ext cx="663093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C7E5E-A946-4C1A-AA4B-BBE3FE340903}"/>
              </a:ext>
            </a:extLst>
          </p:cNvPr>
          <p:cNvSpPr/>
          <p:nvPr/>
        </p:nvSpPr>
        <p:spPr>
          <a:xfrm>
            <a:off x="6855071" y="1601488"/>
            <a:ext cx="416169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E993A3-A6C1-4C3E-94E6-D85A07F7962A}"/>
              </a:ext>
            </a:extLst>
          </p:cNvPr>
          <p:cNvSpPr/>
          <p:nvPr/>
        </p:nvSpPr>
        <p:spPr>
          <a:xfrm>
            <a:off x="2708030" y="1605707"/>
            <a:ext cx="46306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6EFFF-28B6-4CD9-A817-BBA710351485}"/>
              </a:ext>
            </a:extLst>
          </p:cNvPr>
          <p:cNvSpPr/>
          <p:nvPr/>
        </p:nvSpPr>
        <p:spPr>
          <a:xfrm>
            <a:off x="4467951" y="1597271"/>
            <a:ext cx="41616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0F51DC-73EA-45EA-A27B-9DBD0132AEBA}"/>
              </a:ext>
            </a:extLst>
          </p:cNvPr>
          <p:cNvSpPr/>
          <p:nvPr/>
        </p:nvSpPr>
        <p:spPr>
          <a:xfrm>
            <a:off x="5150094" y="1597271"/>
            <a:ext cx="15092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FB66B-1DE5-4D81-A666-08F57EC644B1}"/>
              </a:ext>
            </a:extLst>
          </p:cNvPr>
          <p:cNvSpPr/>
          <p:nvPr/>
        </p:nvSpPr>
        <p:spPr>
          <a:xfrm>
            <a:off x="5969975" y="1597271"/>
            <a:ext cx="885096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938D92-B7FE-49E4-8226-FD400FF8592B}"/>
              </a:ext>
            </a:extLst>
          </p:cNvPr>
          <p:cNvSpPr/>
          <p:nvPr/>
        </p:nvSpPr>
        <p:spPr>
          <a:xfrm>
            <a:off x="7273435" y="1597270"/>
            <a:ext cx="1542318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CEEFA2-B3EC-439B-B5C7-909ADA83F510}"/>
              </a:ext>
            </a:extLst>
          </p:cNvPr>
          <p:cNvSpPr/>
          <p:nvPr/>
        </p:nvSpPr>
        <p:spPr>
          <a:xfrm>
            <a:off x="10498015" y="1326934"/>
            <a:ext cx="1592782" cy="131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X is most recently allocated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59A39-8B8D-43F7-90D3-6B89A6C218A7}"/>
              </a:ext>
            </a:extLst>
          </p:cNvPr>
          <p:cNvSpPr/>
          <p:nvPr/>
        </p:nvSpPr>
        <p:spPr>
          <a:xfrm flipH="1">
            <a:off x="5440604" y="2527965"/>
            <a:ext cx="407375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8942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BB2-F848-49CA-9349-4FBBD030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98" y="138214"/>
            <a:ext cx="7729728" cy="1188720"/>
          </a:xfrm>
        </p:spPr>
        <p:txBody>
          <a:bodyPr/>
          <a:lstStyle/>
          <a:p>
            <a:r>
              <a:rPr lang="en-US" dirty="0"/>
              <a:t>Best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521B-77B7-49B3-90A5-F6333D20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94184"/>
            <a:ext cx="7729728" cy="2834054"/>
          </a:xfrm>
        </p:spPr>
        <p:txBody>
          <a:bodyPr>
            <a:normAutofit/>
          </a:bodyPr>
          <a:lstStyle/>
          <a:p>
            <a:r>
              <a:rPr lang="en-US" dirty="0"/>
              <a:t>Where would this memory go if we tried to allocate it using </a:t>
            </a:r>
            <a:r>
              <a:rPr lang="en-US" b="1" dirty="0"/>
              <a:t>Best-fit</a:t>
            </a:r>
            <a:r>
              <a:rPr lang="en-US" dirty="0"/>
              <a:t>?</a:t>
            </a:r>
          </a:p>
          <a:p>
            <a:r>
              <a:rPr lang="en-US" dirty="0"/>
              <a:t>We need 54 Bytes.</a:t>
            </a:r>
          </a:p>
          <a:p>
            <a:pPr lvl="1"/>
            <a:r>
              <a:rPr lang="en-US" dirty="0"/>
              <a:t>A is 60 Bytes</a:t>
            </a:r>
          </a:p>
          <a:p>
            <a:pPr lvl="1"/>
            <a:r>
              <a:rPr lang="en-US" dirty="0"/>
              <a:t>B is 58 Bytes</a:t>
            </a:r>
          </a:p>
          <a:p>
            <a:pPr lvl="1"/>
            <a:r>
              <a:rPr lang="en-US" dirty="0"/>
              <a:t>C is 28 Bytes</a:t>
            </a:r>
          </a:p>
          <a:p>
            <a:pPr lvl="1"/>
            <a:r>
              <a:rPr lang="en-US" dirty="0"/>
              <a:t>D is 80 Bytes</a:t>
            </a:r>
          </a:p>
          <a:p>
            <a:pPr lvl="1"/>
            <a:r>
              <a:rPr lang="en-US" dirty="0"/>
              <a:t>E is 128 Bytes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317D67-A70B-4D03-8B54-44E6C0CE8722}"/>
              </a:ext>
            </a:extLst>
          </p:cNvPr>
          <p:cNvGrpSpPr/>
          <p:nvPr/>
        </p:nvGrpSpPr>
        <p:grpSpPr>
          <a:xfrm>
            <a:off x="1415562" y="1601488"/>
            <a:ext cx="8686800" cy="762001"/>
            <a:chOff x="228600" y="1028699"/>
            <a:chExt cx="8686800" cy="762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DC017-FAAC-43DC-9DC2-ACE3BDEB2628}"/>
                </a:ext>
              </a:extLst>
            </p:cNvPr>
            <p:cNvSpPr/>
            <p:nvPr/>
          </p:nvSpPr>
          <p:spPr>
            <a:xfrm>
              <a:off x="228600" y="1028700"/>
              <a:ext cx="86868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78B20F-6A61-4890-A8F1-BA2C3E33F184}"/>
                </a:ext>
              </a:extLst>
            </p:cNvPr>
            <p:cNvSpPr/>
            <p:nvPr/>
          </p:nvSpPr>
          <p:spPr>
            <a:xfrm>
              <a:off x="228600" y="1028699"/>
              <a:ext cx="12954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A3512C-3293-43BA-927E-706CE1099DC5}"/>
                </a:ext>
              </a:extLst>
            </p:cNvPr>
            <p:cNvSpPr/>
            <p:nvPr/>
          </p:nvSpPr>
          <p:spPr>
            <a:xfrm>
              <a:off x="914400" y="1028700"/>
              <a:ext cx="6096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2FD4B2-E861-4E94-A57D-FFBE8BB9DC5F}"/>
                </a:ext>
              </a:extLst>
            </p:cNvPr>
            <p:cNvSpPr/>
            <p:nvPr/>
          </p:nvSpPr>
          <p:spPr>
            <a:xfrm>
              <a:off x="5712070" y="1028699"/>
              <a:ext cx="3722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19A9B-35B2-405F-AF3E-55C8408B2122}"/>
                </a:ext>
              </a:extLst>
            </p:cNvPr>
            <p:cNvSpPr/>
            <p:nvPr/>
          </p:nvSpPr>
          <p:spPr>
            <a:xfrm>
              <a:off x="2813540" y="1028699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EA4AA6-81EE-4037-9D1E-A7CDEFFBA3A3}"/>
                </a:ext>
              </a:extLst>
            </p:cNvPr>
            <p:cNvSpPr/>
            <p:nvPr/>
          </p:nvSpPr>
          <p:spPr>
            <a:xfrm>
              <a:off x="4495800" y="1028700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DB4DE-F604-4FBC-8515-DA7F97608955}"/>
                </a:ext>
              </a:extLst>
            </p:cNvPr>
            <p:cNvSpPr/>
            <p:nvPr/>
          </p:nvSpPr>
          <p:spPr>
            <a:xfrm>
              <a:off x="7640514" y="1028700"/>
              <a:ext cx="12507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CA0DF-1EC8-4A8C-8CFB-368F6CB733C5}"/>
              </a:ext>
            </a:extLst>
          </p:cNvPr>
          <p:cNvSpPr/>
          <p:nvPr/>
        </p:nvSpPr>
        <p:spPr>
          <a:xfrm flipH="1">
            <a:off x="4920762" y="1601489"/>
            <a:ext cx="152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684B2-A70E-4278-B436-2312B6A367C9}"/>
              </a:ext>
            </a:extLst>
          </p:cNvPr>
          <p:cNvSpPr/>
          <p:nvPr/>
        </p:nvSpPr>
        <p:spPr>
          <a:xfrm>
            <a:off x="3171090" y="1601488"/>
            <a:ext cx="1295401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9EEDB-C1DA-43D6-9298-2136AF5AA11B}"/>
              </a:ext>
            </a:extLst>
          </p:cNvPr>
          <p:cNvSpPr/>
          <p:nvPr/>
        </p:nvSpPr>
        <p:spPr>
          <a:xfrm>
            <a:off x="4884127" y="1601488"/>
            <a:ext cx="259375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01B95F-F44A-4AF6-B7C6-D2DA74058C20}"/>
              </a:ext>
            </a:extLst>
          </p:cNvPr>
          <p:cNvSpPr/>
          <p:nvPr/>
        </p:nvSpPr>
        <p:spPr>
          <a:xfrm>
            <a:off x="5312746" y="1601488"/>
            <a:ext cx="663093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C7E5E-A946-4C1A-AA4B-BBE3FE340903}"/>
              </a:ext>
            </a:extLst>
          </p:cNvPr>
          <p:cNvSpPr/>
          <p:nvPr/>
        </p:nvSpPr>
        <p:spPr>
          <a:xfrm>
            <a:off x="6855071" y="1601488"/>
            <a:ext cx="416169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E993A3-A6C1-4C3E-94E6-D85A07F7962A}"/>
              </a:ext>
            </a:extLst>
          </p:cNvPr>
          <p:cNvSpPr/>
          <p:nvPr/>
        </p:nvSpPr>
        <p:spPr>
          <a:xfrm>
            <a:off x="2708030" y="1605707"/>
            <a:ext cx="46306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6EFFF-28B6-4CD9-A817-BBA710351485}"/>
              </a:ext>
            </a:extLst>
          </p:cNvPr>
          <p:cNvSpPr/>
          <p:nvPr/>
        </p:nvSpPr>
        <p:spPr>
          <a:xfrm>
            <a:off x="4467951" y="1597271"/>
            <a:ext cx="41616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0F51DC-73EA-45EA-A27B-9DBD0132AEBA}"/>
              </a:ext>
            </a:extLst>
          </p:cNvPr>
          <p:cNvSpPr/>
          <p:nvPr/>
        </p:nvSpPr>
        <p:spPr>
          <a:xfrm>
            <a:off x="5150094" y="1597271"/>
            <a:ext cx="15092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FB66B-1DE5-4D81-A666-08F57EC644B1}"/>
              </a:ext>
            </a:extLst>
          </p:cNvPr>
          <p:cNvSpPr/>
          <p:nvPr/>
        </p:nvSpPr>
        <p:spPr>
          <a:xfrm>
            <a:off x="5969975" y="1597271"/>
            <a:ext cx="885096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938D92-B7FE-49E4-8226-FD400FF8592B}"/>
              </a:ext>
            </a:extLst>
          </p:cNvPr>
          <p:cNvSpPr/>
          <p:nvPr/>
        </p:nvSpPr>
        <p:spPr>
          <a:xfrm>
            <a:off x="7273435" y="1597270"/>
            <a:ext cx="1542318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CEEFA2-B3EC-439B-B5C7-909ADA83F510}"/>
              </a:ext>
            </a:extLst>
          </p:cNvPr>
          <p:cNvSpPr/>
          <p:nvPr/>
        </p:nvSpPr>
        <p:spPr>
          <a:xfrm>
            <a:off x="10498015" y="1326934"/>
            <a:ext cx="1592782" cy="131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X is most recently allocated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59A39-8B8D-43F7-90D3-6B89A6C218A7}"/>
              </a:ext>
            </a:extLst>
          </p:cNvPr>
          <p:cNvSpPr/>
          <p:nvPr/>
        </p:nvSpPr>
        <p:spPr>
          <a:xfrm flipH="1">
            <a:off x="4463557" y="1605707"/>
            <a:ext cx="372207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1028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BB2-F848-49CA-9349-4FBBD030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98" y="138214"/>
            <a:ext cx="7729728" cy="1188720"/>
          </a:xfrm>
        </p:spPr>
        <p:txBody>
          <a:bodyPr/>
          <a:lstStyle/>
          <a:p>
            <a:r>
              <a:rPr lang="en-US" dirty="0"/>
              <a:t>Worst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521B-77B7-49B3-90A5-F6333D20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94184"/>
            <a:ext cx="7729728" cy="2834054"/>
          </a:xfrm>
        </p:spPr>
        <p:txBody>
          <a:bodyPr>
            <a:normAutofit/>
          </a:bodyPr>
          <a:lstStyle/>
          <a:p>
            <a:r>
              <a:rPr lang="en-US" dirty="0"/>
              <a:t>Where would this memory go if we tried to allocate it using </a:t>
            </a:r>
            <a:r>
              <a:rPr lang="en-US" b="1" dirty="0"/>
              <a:t>Worst-fit</a:t>
            </a:r>
            <a:r>
              <a:rPr lang="en-US" dirty="0"/>
              <a:t>?</a:t>
            </a:r>
          </a:p>
          <a:p>
            <a:r>
              <a:rPr lang="en-US" dirty="0"/>
              <a:t>We need 54 Bytes.</a:t>
            </a:r>
          </a:p>
          <a:p>
            <a:pPr lvl="1"/>
            <a:r>
              <a:rPr lang="en-US" dirty="0"/>
              <a:t>A is 60 Bytes</a:t>
            </a:r>
          </a:p>
          <a:p>
            <a:pPr lvl="1"/>
            <a:r>
              <a:rPr lang="en-US" dirty="0"/>
              <a:t>B is 58 Bytes</a:t>
            </a:r>
          </a:p>
          <a:p>
            <a:pPr lvl="1"/>
            <a:r>
              <a:rPr lang="en-US" dirty="0"/>
              <a:t>C is 28 Bytes</a:t>
            </a:r>
          </a:p>
          <a:p>
            <a:pPr lvl="1"/>
            <a:r>
              <a:rPr lang="en-US" dirty="0"/>
              <a:t>D is 80 Bytes</a:t>
            </a:r>
          </a:p>
          <a:p>
            <a:pPr lvl="1"/>
            <a:r>
              <a:rPr lang="en-US" dirty="0"/>
              <a:t>E is 128 Bytes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317D67-A70B-4D03-8B54-44E6C0CE8722}"/>
              </a:ext>
            </a:extLst>
          </p:cNvPr>
          <p:cNvGrpSpPr/>
          <p:nvPr/>
        </p:nvGrpSpPr>
        <p:grpSpPr>
          <a:xfrm>
            <a:off x="1415562" y="1601488"/>
            <a:ext cx="8686800" cy="762001"/>
            <a:chOff x="228600" y="1028699"/>
            <a:chExt cx="8686800" cy="762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DC017-FAAC-43DC-9DC2-ACE3BDEB2628}"/>
                </a:ext>
              </a:extLst>
            </p:cNvPr>
            <p:cNvSpPr/>
            <p:nvPr/>
          </p:nvSpPr>
          <p:spPr>
            <a:xfrm>
              <a:off x="228600" y="1028700"/>
              <a:ext cx="86868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78B20F-6A61-4890-A8F1-BA2C3E33F184}"/>
                </a:ext>
              </a:extLst>
            </p:cNvPr>
            <p:cNvSpPr/>
            <p:nvPr/>
          </p:nvSpPr>
          <p:spPr>
            <a:xfrm>
              <a:off x="228600" y="1028699"/>
              <a:ext cx="12954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A3512C-3293-43BA-927E-706CE1099DC5}"/>
                </a:ext>
              </a:extLst>
            </p:cNvPr>
            <p:cNvSpPr/>
            <p:nvPr/>
          </p:nvSpPr>
          <p:spPr>
            <a:xfrm>
              <a:off x="914400" y="1028700"/>
              <a:ext cx="6096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2FD4B2-E861-4E94-A57D-FFBE8BB9DC5F}"/>
                </a:ext>
              </a:extLst>
            </p:cNvPr>
            <p:cNvSpPr/>
            <p:nvPr/>
          </p:nvSpPr>
          <p:spPr>
            <a:xfrm>
              <a:off x="5712070" y="1028699"/>
              <a:ext cx="3722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19A9B-35B2-405F-AF3E-55C8408B2122}"/>
                </a:ext>
              </a:extLst>
            </p:cNvPr>
            <p:cNvSpPr/>
            <p:nvPr/>
          </p:nvSpPr>
          <p:spPr>
            <a:xfrm>
              <a:off x="2813540" y="1028699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EA4AA6-81EE-4037-9D1E-A7CDEFFBA3A3}"/>
                </a:ext>
              </a:extLst>
            </p:cNvPr>
            <p:cNvSpPr/>
            <p:nvPr/>
          </p:nvSpPr>
          <p:spPr>
            <a:xfrm>
              <a:off x="4495800" y="1028700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DB4DE-F604-4FBC-8515-DA7F97608955}"/>
                </a:ext>
              </a:extLst>
            </p:cNvPr>
            <p:cNvSpPr/>
            <p:nvPr/>
          </p:nvSpPr>
          <p:spPr>
            <a:xfrm>
              <a:off x="7640514" y="1028700"/>
              <a:ext cx="12507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CA0DF-1EC8-4A8C-8CFB-368F6CB733C5}"/>
              </a:ext>
            </a:extLst>
          </p:cNvPr>
          <p:cNvSpPr/>
          <p:nvPr/>
        </p:nvSpPr>
        <p:spPr>
          <a:xfrm flipH="1">
            <a:off x="4920762" y="1601489"/>
            <a:ext cx="152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684B2-A70E-4278-B436-2312B6A367C9}"/>
              </a:ext>
            </a:extLst>
          </p:cNvPr>
          <p:cNvSpPr/>
          <p:nvPr/>
        </p:nvSpPr>
        <p:spPr>
          <a:xfrm>
            <a:off x="3171090" y="1601488"/>
            <a:ext cx="1295401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9EEDB-C1DA-43D6-9298-2136AF5AA11B}"/>
              </a:ext>
            </a:extLst>
          </p:cNvPr>
          <p:cNvSpPr/>
          <p:nvPr/>
        </p:nvSpPr>
        <p:spPr>
          <a:xfrm>
            <a:off x="4884127" y="1601488"/>
            <a:ext cx="259375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01B95F-F44A-4AF6-B7C6-D2DA74058C20}"/>
              </a:ext>
            </a:extLst>
          </p:cNvPr>
          <p:cNvSpPr/>
          <p:nvPr/>
        </p:nvSpPr>
        <p:spPr>
          <a:xfrm>
            <a:off x="5312746" y="1601488"/>
            <a:ext cx="663093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C7E5E-A946-4C1A-AA4B-BBE3FE340903}"/>
              </a:ext>
            </a:extLst>
          </p:cNvPr>
          <p:cNvSpPr/>
          <p:nvPr/>
        </p:nvSpPr>
        <p:spPr>
          <a:xfrm>
            <a:off x="6855071" y="1601488"/>
            <a:ext cx="416169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E993A3-A6C1-4C3E-94E6-D85A07F7962A}"/>
              </a:ext>
            </a:extLst>
          </p:cNvPr>
          <p:cNvSpPr/>
          <p:nvPr/>
        </p:nvSpPr>
        <p:spPr>
          <a:xfrm>
            <a:off x="2708030" y="1605707"/>
            <a:ext cx="46306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6EFFF-28B6-4CD9-A817-BBA710351485}"/>
              </a:ext>
            </a:extLst>
          </p:cNvPr>
          <p:cNvSpPr/>
          <p:nvPr/>
        </p:nvSpPr>
        <p:spPr>
          <a:xfrm>
            <a:off x="4467951" y="1597271"/>
            <a:ext cx="41616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0F51DC-73EA-45EA-A27B-9DBD0132AEBA}"/>
              </a:ext>
            </a:extLst>
          </p:cNvPr>
          <p:cNvSpPr/>
          <p:nvPr/>
        </p:nvSpPr>
        <p:spPr>
          <a:xfrm>
            <a:off x="5150094" y="1597271"/>
            <a:ext cx="15092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FB66B-1DE5-4D81-A666-08F57EC644B1}"/>
              </a:ext>
            </a:extLst>
          </p:cNvPr>
          <p:cNvSpPr/>
          <p:nvPr/>
        </p:nvSpPr>
        <p:spPr>
          <a:xfrm>
            <a:off x="5969975" y="1597271"/>
            <a:ext cx="885096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938D92-B7FE-49E4-8226-FD400FF8592B}"/>
              </a:ext>
            </a:extLst>
          </p:cNvPr>
          <p:cNvSpPr/>
          <p:nvPr/>
        </p:nvSpPr>
        <p:spPr>
          <a:xfrm>
            <a:off x="7273435" y="1597270"/>
            <a:ext cx="1542318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CEEFA2-B3EC-439B-B5C7-909ADA83F510}"/>
              </a:ext>
            </a:extLst>
          </p:cNvPr>
          <p:cNvSpPr/>
          <p:nvPr/>
        </p:nvSpPr>
        <p:spPr>
          <a:xfrm>
            <a:off x="10498015" y="1326934"/>
            <a:ext cx="1592782" cy="131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X is most recently allocated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59A39-8B8D-43F7-90D3-6B89A6C218A7}"/>
              </a:ext>
            </a:extLst>
          </p:cNvPr>
          <p:cNvSpPr/>
          <p:nvPr/>
        </p:nvSpPr>
        <p:spPr>
          <a:xfrm flipH="1">
            <a:off x="5440604" y="2527965"/>
            <a:ext cx="407375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0036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BB2-F848-49CA-9349-4FBBD030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98" y="138214"/>
            <a:ext cx="7729728" cy="1188720"/>
          </a:xfrm>
        </p:spPr>
        <p:txBody>
          <a:bodyPr/>
          <a:lstStyle/>
          <a:p>
            <a:r>
              <a:rPr lang="en-US" dirty="0"/>
              <a:t>Worst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521B-77B7-49B3-90A5-F6333D20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94184"/>
            <a:ext cx="7729728" cy="2834054"/>
          </a:xfrm>
        </p:spPr>
        <p:txBody>
          <a:bodyPr>
            <a:normAutofit/>
          </a:bodyPr>
          <a:lstStyle/>
          <a:p>
            <a:r>
              <a:rPr lang="en-US" dirty="0"/>
              <a:t>Where would this memory go if we tried to allocate it using </a:t>
            </a:r>
            <a:r>
              <a:rPr lang="en-US" b="1" dirty="0"/>
              <a:t>Worst-fit</a:t>
            </a:r>
            <a:r>
              <a:rPr lang="en-US" dirty="0"/>
              <a:t>?</a:t>
            </a:r>
          </a:p>
          <a:p>
            <a:r>
              <a:rPr lang="en-US" dirty="0"/>
              <a:t>We need 54 Bytes.</a:t>
            </a:r>
          </a:p>
          <a:p>
            <a:pPr lvl="1"/>
            <a:r>
              <a:rPr lang="en-US" dirty="0"/>
              <a:t>A is 60 Bytes</a:t>
            </a:r>
          </a:p>
          <a:p>
            <a:pPr lvl="1"/>
            <a:r>
              <a:rPr lang="en-US" dirty="0"/>
              <a:t>B is 58 Bytes</a:t>
            </a:r>
          </a:p>
          <a:p>
            <a:pPr lvl="1"/>
            <a:r>
              <a:rPr lang="en-US" dirty="0"/>
              <a:t>C is 28 Bytes</a:t>
            </a:r>
          </a:p>
          <a:p>
            <a:pPr lvl="1"/>
            <a:r>
              <a:rPr lang="en-US" dirty="0"/>
              <a:t>D is 80 Bytes</a:t>
            </a:r>
          </a:p>
          <a:p>
            <a:pPr lvl="1"/>
            <a:r>
              <a:rPr lang="en-US" dirty="0"/>
              <a:t>E is 128 Bytes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317D67-A70B-4D03-8B54-44E6C0CE8722}"/>
              </a:ext>
            </a:extLst>
          </p:cNvPr>
          <p:cNvGrpSpPr/>
          <p:nvPr/>
        </p:nvGrpSpPr>
        <p:grpSpPr>
          <a:xfrm>
            <a:off x="1415562" y="1601488"/>
            <a:ext cx="8686800" cy="762001"/>
            <a:chOff x="228600" y="1028699"/>
            <a:chExt cx="8686800" cy="762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DC017-FAAC-43DC-9DC2-ACE3BDEB2628}"/>
                </a:ext>
              </a:extLst>
            </p:cNvPr>
            <p:cNvSpPr/>
            <p:nvPr/>
          </p:nvSpPr>
          <p:spPr>
            <a:xfrm>
              <a:off x="228600" y="1028700"/>
              <a:ext cx="86868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78B20F-6A61-4890-A8F1-BA2C3E33F184}"/>
                </a:ext>
              </a:extLst>
            </p:cNvPr>
            <p:cNvSpPr/>
            <p:nvPr/>
          </p:nvSpPr>
          <p:spPr>
            <a:xfrm>
              <a:off x="228600" y="1028699"/>
              <a:ext cx="12954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A3512C-3293-43BA-927E-706CE1099DC5}"/>
                </a:ext>
              </a:extLst>
            </p:cNvPr>
            <p:cNvSpPr/>
            <p:nvPr/>
          </p:nvSpPr>
          <p:spPr>
            <a:xfrm>
              <a:off x="914400" y="1028700"/>
              <a:ext cx="6096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2FD4B2-E861-4E94-A57D-FFBE8BB9DC5F}"/>
                </a:ext>
              </a:extLst>
            </p:cNvPr>
            <p:cNvSpPr/>
            <p:nvPr/>
          </p:nvSpPr>
          <p:spPr>
            <a:xfrm>
              <a:off x="5712070" y="1028699"/>
              <a:ext cx="3722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19A9B-35B2-405F-AF3E-55C8408B2122}"/>
                </a:ext>
              </a:extLst>
            </p:cNvPr>
            <p:cNvSpPr/>
            <p:nvPr/>
          </p:nvSpPr>
          <p:spPr>
            <a:xfrm>
              <a:off x="2813540" y="1028699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EA4AA6-81EE-4037-9D1E-A7CDEFFBA3A3}"/>
                </a:ext>
              </a:extLst>
            </p:cNvPr>
            <p:cNvSpPr/>
            <p:nvPr/>
          </p:nvSpPr>
          <p:spPr>
            <a:xfrm>
              <a:off x="4495800" y="1028700"/>
              <a:ext cx="3048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DB4DE-F604-4FBC-8515-DA7F97608955}"/>
                </a:ext>
              </a:extLst>
            </p:cNvPr>
            <p:cNvSpPr/>
            <p:nvPr/>
          </p:nvSpPr>
          <p:spPr>
            <a:xfrm>
              <a:off x="7640514" y="1028700"/>
              <a:ext cx="1250708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CA0DF-1EC8-4A8C-8CFB-368F6CB733C5}"/>
              </a:ext>
            </a:extLst>
          </p:cNvPr>
          <p:cNvSpPr/>
          <p:nvPr/>
        </p:nvSpPr>
        <p:spPr>
          <a:xfrm flipH="1">
            <a:off x="4920762" y="1601489"/>
            <a:ext cx="152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684B2-A70E-4278-B436-2312B6A367C9}"/>
              </a:ext>
            </a:extLst>
          </p:cNvPr>
          <p:cNvSpPr/>
          <p:nvPr/>
        </p:nvSpPr>
        <p:spPr>
          <a:xfrm>
            <a:off x="3171090" y="1601488"/>
            <a:ext cx="1295401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9EEDB-C1DA-43D6-9298-2136AF5AA11B}"/>
              </a:ext>
            </a:extLst>
          </p:cNvPr>
          <p:cNvSpPr/>
          <p:nvPr/>
        </p:nvSpPr>
        <p:spPr>
          <a:xfrm>
            <a:off x="4884127" y="1601488"/>
            <a:ext cx="259375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01B95F-F44A-4AF6-B7C6-D2DA74058C20}"/>
              </a:ext>
            </a:extLst>
          </p:cNvPr>
          <p:cNvSpPr/>
          <p:nvPr/>
        </p:nvSpPr>
        <p:spPr>
          <a:xfrm>
            <a:off x="5312746" y="1601488"/>
            <a:ext cx="663093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C7E5E-A946-4C1A-AA4B-BBE3FE340903}"/>
              </a:ext>
            </a:extLst>
          </p:cNvPr>
          <p:cNvSpPr/>
          <p:nvPr/>
        </p:nvSpPr>
        <p:spPr>
          <a:xfrm>
            <a:off x="6855071" y="1601488"/>
            <a:ext cx="416169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E993A3-A6C1-4C3E-94E6-D85A07F7962A}"/>
              </a:ext>
            </a:extLst>
          </p:cNvPr>
          <p:cNvSpPr/>
          <p:nvPr/>
        </p:nvSpPr>
        <p:spPr>
          <a:xfrm>
            <a:off x="2708030" y="1605707"/>
            <a:ext cx="46306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6EFFF-28B6-4CD9-A817-BBA710351485}"/>
              </a:ext>
            </a:extLst>
          </p:cNvPr>
          <p:cNvSpPr/>
          <p:nvPr/>
        </p:nvSpPr>
        <p:spPr>
          <a:xfrm>
            <a:off x="4467951" y="1597271"/>
            <a:ext cx="41616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0F51DC-73EA-45EA-A27B-9DBD0132AEBA}"/>
              </a:ext>
            </a:extLst>
          </p:cNvPr>
          <p:cNvSpPr/>
          <p:nvPr/>
        </p:nvSpPr>
        <p:spPr>
          <a:xfrm>
            <a:off x="5150094" y="1597271"/>
            <a:ext cx="15092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FB66B-1DE5-4D81-A666-08F57EC644B1}"/>
              </a:ext>
            </a:extLst>
          </p:cNvPr>
          <p:cNvSpPr/>
          <p:nvPr/>
        </p:nvSpPr>
        <p:spPr>
          <a:xfrm>
            <a:off x="5969975" y="1597271"/>
            <a:ext cx="885096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938D92-B7FE-49E4-8226-FD400FF8592B}"/>
              </a:ext>
            </a:extLst>
          </p:cNvPr>
          <p:cNvSpPr/>
          <p:nvPr/>
        </p:nvSpPr>
        <p:spPr>
          <a:xfrm>
            <a:off x="7273435" y="1597270"/>
            <a:ext cx="1542318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CEEFA2-B3EC-439B-B5C7-909ADA83F510}"/>
              </a:ext>
            </a:extLst>
          </p:cNvPr>
          <p:cNvSpPr/>
          <p:nvPr/>
        </p:nvSpPr>
        <p:spPr>
          <a:xfrm>
            <a:off x="10498015" y="1326934"/>
            <a:ext cx="1592782" cy="131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X is most recently allocated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59A39-8B8D-43F7-90D3-6B89A6C218A7}"/>
              </a:ext>
            </a:extLst>
          </p:cNvPr>
          <p:cNvSpPr/>
          <p:nvPr/>
        </p:nvSpPr>
        <p:spPr>
          <a:xfrm flipH="1">
            <a:off x="7278566" y="1605707"/>
            <a:ext cx="407375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6054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17F0-3649-4B71-93D5-45AB9313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55AE-2C46-4CC1-9CDE-752AF970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2 will give you some wonderful experience with how linked-chain memory allocators work.</a:t>
            </a:r>
          </a:p>
        </p:txBody>
      </p:sp>
    </p:spTree>
    <p:extLst>
      <p:ext uri="{BB962C8B-B14F-4D97-AF65-F5344CB8AC3E}">
        <p14:creationId xmlns:p14="http://schemas.microsoft.com/office/powerpoint/2010/main" val="582029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288E-885D-47B2-A01D-0F3CCCD7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Any Other Questions for the Good of the Group?</a:t>
            </a:r>
          </a:p>
        </p:txBody>
      </p:sp>
    </p:spTree>
    <p:extLst>
      <p:ext uri="{BB962C8B-B14F-4D97-AF65-F5344CB8AC3E}">
        <p14:creationId xmlns:p14="http://schemas.microsoft.com/office/powerpoint/2010/main" val="148464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AB34-CE83-403C-B179-8DCFA1E1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and 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5527-CA3E-47E7-914D-71147F5F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Isn’t it annoying when your program doesn’t do what you want it to do?</a:t>
            </a:r>
          </a:p>
          <a:p>
            <a:r>
              <a:rPr lang="en-US" dirty="0"/>
              <a:t>We have to </a:t>
            </a:r>
            <a:r>
              <a:rPr lang="en-US" b="1" dirty="0"/>
              <a:t>debug</a:t>
            </a:r>
            <a:r>
              <a:rPr lang="en-US" dirty="0"/>
              <a:t> it to figure out what’s going wrong.</a:t>
            </a:r>
          </a:p>
          <a:p>
            <a:r>
              <a:rPr lang="en-US" dirty="0"/>
              <a:t>Currently, you’ve probably been doing a lot of debugging with print statements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(“Made it to function B!, x is %d”, x)</a:t>
            </a:r>
          </a:p>
          <a:p>
            <a:r>
              <a:rPr lang="en-US" dirty="0">
                <a:cs typeface="Consolas" panose="020B0609020204030204" pitchFamily="49" charset="0"/>
              </a:rPr>
              <a:t>We can do better!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4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AB34-CE83-403C-B179-8DCFA1E1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and 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5527-CA3E-47E7-914D-71147F5F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debugger</a:t>
            </a:r>
            <a:r>
              <a:rPr lang="en-US" dirty="0"/>
              <a:t> is a tool we can use to “watch your program fail in slow motion” (Jarrett’s words)</a:t>
            </a:r>
          </a:p>
          <a:p>
            <a:r>
              <a:rPr lang="en-US" dirty="0"/>
              <a:t>We can see where it’s breaking, how it’s breaking, and other information about our program as it breaks</a:t>
            </a:r>
          </a:p>
          <a:p>
            <a:r>
              <a:rPr lang="en-US" dirty="0"/>
              <a:t>You may have used an IDE’s built-in debugger before, such as in Visual Studio or Eclipse</a:t>
            </a:r>
          </a:p>
          <a:p>
            <a:pPr lvl="1"/>
            <a:r>
              <a:rPr lang="en-US" dirty="0"/>
              <a:t>Have you set breakpoints, stepped through lines of code, viewed local variables live, or viewed the current stack?  -- If so, you’ve used a debugger!</a:t>
            </a:r>
          </a:p>
          <a:p>
            <a:r>
              <a:rPr lang="en-US" dirty="0"/>
              <a:t>We’ll 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US" dirty="0"/>
              <a:t> in this class for debugging</a:t>
            </a:r>
          </a:p>
        </p:txBody>
      </p:sp>
    </p:spTree>
    <p:extLst>
      <p:ext uri="{BB962C8B-B14F-4D97-AF65-F5344CB8AC3E}">
        <p14:creationId xmlns:p14="http://schemas.microsoft.com/office/powerpoint/2010/main" val="167659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9BDF-10DB-4C49-955F-29B3BDB8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988"/>
            <a:ext cx="7729728" cy="1188720"/>
          </a:xfrm>
        </p:spPr>
        <p:txBody>
          <a:bodyPr/>
          <a:lstStyle/>
          <a:p>
            <a:r>
              <a:rPr lang="en-US" dirty="0"/>
              <a:t>Super Simple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E2716-7E3B-48A7-936A-AB7D4C30C02D}"/>
              </a:ext>
            </a:extLst>
          </p:cNvPr>
          <p:cNvSpPr/>
          <p:nvPr/>
        </p:nvSpPr>
        <p:spPr>
          <a:xfrm>
            <a:off x="3286539" y="1666606"/>
            <a:ext cx="6096000" cy="50783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stdlib.h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add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= malloc(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(int))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 = *x +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sum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add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"Sum is: %d"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sum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add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56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3C70-1D07-4832-867D-05E63A9D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Run it…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A45776-105A-4429-A725-E2CCB63DACAF}"/>
              </a:ext>
            </a:extLst>
          </p:cNvPr>
          <p:cNvSpPr/>
          <p:nvPr/>
        </p:nvSpPr>
        <p:spPr>
          <a:xfrm>
            <a:off x="2650434" y="3429000"/>
            <a:ext cx="9541565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thoth</a:t>
            </a:r>
            <a:r>
              <a:rPr lang="en-US" sz="2400" dirty="0">
                <a:solidFill>
                  <a:schemeClr val="bg1"/>
                </a:solidFill>
              </a:rPr>
              <a:t> ~/private/449/lab4]: </a:t>
            </a:r>
            <a:r>
              <a:rPr lang="en-US" sz="2400" dirty="0" err="1">
                <a:solidFill>
                  <a:schemeClr val="bg1"/>
                </a:solidFill>
              </a:rPr>
              <a:t>gcc</a:t>
            </a:r>
            <a:r>
              <a:rPr lang="en-US" sz="2400" dirty="0">
                <a:solidFill>
                  <a:schemeClr val="bg1"/>
                </a:solidFill>
              </a:rPr>
              <a:t> -g -o simple </a:t>
            </a:r>
            <a:r>
              <a:rPr lang="en-US" sz="2400" dirty="0" err="1">
                <a:solidFill>
                  <a:schemeClr val="bg1"/>
                </a:solidFill>
              </a:rPr>
              <a:t>simple.c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simple.c</a:t>
            </a:r>
            <a:r>
              <a:rPr lang="en-US" sz="2400" dirty="0">
                <a:solidFill>
                  <a:schemeClr val="bg1"/>
                </a:solidFill>
              </a:rPr>
              <a:t>: In function ‘main’: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simple.c:11: warning: initialization makes pointer from integer without a cast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thoth</a:t>
            </a:r>
            <a:r>
              <a:rPr lang="en-US" sz="2400" dirty="0">
                <a:solidFill>
                  <a:schemeClr val="bg1"/>
                </a:solidFill>
              </a:rPr>
              <a:t> ~/private/449/lab4]: ./simple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Segmentation fault (core dumped)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D745D1-77A2-4BAA-BF77-DED7C9F7C669}"/>
              </a:ext>
            </a:extLst>
          </p:cNvPr>
          <p:cNvCxnSpPr>
            <a:cxnSpLocks/>
          </p:cNvCxnSpPr>
          <p:nvPr/>
        </p:nvCxnSpPr>
        <p:spPr>
          <a:xfrm rot="10800000">
            <a:off x="1888435" y="2534478"/>
            <a:ext cx="4840356" cy="964098"/>
          </a:xfrm>
          <a:prstGeom prst="bentConnector3">
            <a:avLst>
              <a:gd name="adj1" fmla="val -30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1D7E4-68D9-4580-80CD-683ECC7CAB88}"/>
              </a:ext>
            </a:extLst>
          </p:cNvPr>
          <p:cNvSpPr/>
          <p:nvPr/>
        </p:nvSpPr>
        <p:spPr>
          <a:xfrm>
            <a:off x="159026" y="2037522"/>
            <a:ext cx="1719470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–g flag to help debug later</a:t>
            </a:r>
          </a:p>
        </p:txBody>
      </p:sp>
    </p:spTree>
    <p:extLst>
      <p:ext uri="{BB962C8B-B14F-4D97-AF65-F5344CB8AC3E}">
        <p14:creationId xmlns:p14="http://schemas.microsoft.com/office/powerpoint/2010/main" val="19596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D564-3598-443B-8FA3-44500A11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GDB!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6864-52EE-4F1F-8BD9-A87D735B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D269D-1087-4E03-9F56-85152E75E69C}"/>
              </a:ext>
            </a:extLst>
          </p:cNvPr>
          <p:cNvSpPr/>
          <p:nvPr/>
        </p:nvSpPr>
        <p:spPr>
          <a:xfrm>
            <a:off x="3586498" y="2298529"/>
            <a:ext cx="5019003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thoth</a:t>
            </a:r>
            <a:r>
              <a:rPr lang="en-US" sz="2400" dirty="0">
                <a:solidFill>
                  <a:schemeClr val="bg1"/>
                </a:solidFill>
              </a:rPr>
              <a:t> ~/private/449/lab4]: </a:t>
            </a:r>
            <a:r>
              <a:rPr lang="en-US" sz="2400" dirty="0" err="1">
                <a:solidFill>
                  <a:schemeClr val="bg1"/>
                </a:solidFill>
              </a:rPr>
              <a:t>gdb</a:t>
            </a:r>
            <a:r>
              <a:rPr lang="en-US" sz="2400" dirty="0">
                <a:solidFill>
                  <a:schemeClr val="bg1"/>
                </a:solidFill>
              </a:rPr>
              <a:t> ./simple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14B2E-1891-4E2D-A143-B5670959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55" y="2298529"/>
            <a:ext cx="9016146" cy="32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F77A-E02E-4760-A5CF-B2E7C520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‘</a:t>
            </a:r>
            <a:r>
              <a:rPr lang="en-US" cap="none" dirty="0"/>
              <a:t>run</a:t>
            </a:r>
            <a:r>
              <a:rPr lang="en-US" dirty="0"/>
              <a:t>’ to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CDF14-3E8D-469E-A84B-F0F60473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BA9BA-92DC-4579-B27F-E42629C8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7" y="2638044"/>
            <a:ext cx="10844946" cy="27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579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315</TotalTime>
  <Words>1305</Words>
  <Application>Microsoft Office PowerPoint</Application>
  <PresentationFormat>Widescreen</PresentationFormat>
  <Paragraphs>233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Consolas</vt:lpstr>
      <vt:lpstr>Courier New</vt:lpstr>
      <vt:lpstr>Gill Sans MT</vt:lpstr>
      <vt:lpstr>Parcel</vt:lpstr>
      <vt:lpstr>Recitation 5</vt:lpstr>
      <vt:lpstr>Info</vt:lpstr>
      <vt:lpstr>Warmup Polls</vt:lpstr>
      <vt:lpstr>Debugging and GDB</vt:lpstr>
      <vt:lpstr>Debugging and GDB</vt:lpstr>
      <vt:lpstr>Super Simple Program</vt:lpstr>
      <vt:lpstr>When we Run it…</vt:lpstr>
      <vt:lpstr>Let’s use GDB!</vt:lpstr>
      <vt:lpstr>Type ‘run’ to run</vt:lpstr>
      <vt:lpstr>Let’s add a breakpoint!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look back at our code</vt:lpstr>
      <vt:lpstr>How Can We Fix This Code?</vt:lpstr>
      <vt:lpstr>How Can We Fix This Code?</vt:lpstr>
      <vt:lpstr>Quitting</vt:lpstr>
      <vt:lpstr>Lab 4</vt:lpstr>
      <vt:lpstr>Other Questions</vt:lpstr>
      <vt:lpstr>Which of these is not true of bitmaps (Memory Allocation)</vt:lpstr>
      <vt:lpstr>Which of these is not true of bitmaps (Memory Allocation)</vt:lpstr>
      <vt:lpstr>First Fit</vt:lpstr>
      <vt:lpstr>First Fit</vt:lpstr>
      <vt:lpstr>Next Fit</vt:lpstr>
      <vt:lpstr>Next Fit</vt:lpstr>
      <vt:lpstr>Best Fit</vt:lpstr>
      <vt:lpstr>Best Fit</vt:lpstr>
      <vt:lpstr>Worst Fit</vt:lpstr>
      <vt:lpstr>Worst Fit</vt:lpstr>
      <vt:lpstr>Project 2</vt:lpstr>
      <vt:lpstr>Any Other Questions for the Good of the Group?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CS449 Recitation</dc:title>
  <dc:creator>Rutkauskas, Jon</dc:creator>
  <cp:lastModifiedBy>Rutkauskas, Jon</cp:lastModifiedBy>
  <cp:revision>59</cp:revision>
  <dcterms:created xsi:type="dcterms:W3CDTF">2019-01-15T16:05:57Z</dcterms:created>
  <dcterms:modified xsi:type="dcterms:W3CDTF">2019-02-19T22:04:56Z</dcterms:modified>
</cp:coreProperties>
</file>