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15" r:id="rId4"/>
    <p:sldId id="258" r:id="rId5"/>
    <p:sldId id="310" r:id="rId6"/>
    <p:sldId id="311" r:id="rId7"/>
    <p:sldId id="312" r:id="rId8"/>
    <p:sldId id="313" r:id="rId9"/>
    <p:sldId id="314" r:id="rId10"/>
    <p:sldId id="316" r:id="rId11"/>
    <p:sldId id="318" r:id="rId12"/>
    <p:sldId id="319" r:id="rId13"/>
    <p:sldId id="321" r:id="rId14"/>
    <p:sldId id="322" r:id="rId15"/>
    <p:sldId id="3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D51515"/>
    <a:srgbClr val="F69200"/>
    <a:srgbClr val="D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sr68@pi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damchik/15-121/lectures/Linked%20Lists/linked%20lis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C410-1219-4D61-B2F7-B22942C2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6" y="974631"/>
            <a:ext cx="946390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Review Question:</a:t>
            </a:r>
            <a:br>
              <a:rPr lang="en-US" dirty="0"/>
            </a:br>
            <a:r>
              <a:rPr lang="en-US" dirty="0"/>
              <a:t>Which of these should </a:t>
            </a:r>
            <a:r>
              <a:rPr lang="en-US" b="1" dirty="0"/>
              <a:t>Not</a:t>
            </a:r>
            <a:r>
              <a:rPr lang="en-US" dirty="0"/>
              <a:t> go in a header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A2838-1B33-4605-925A-F1669DE9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99" y="2425147"/>
            <a:ext cx="2251800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C410-1219-4D61-B2F7-B22942C2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6" y="974631"/>
            <a:ext cx="946390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Review Question:</a:t>
            </a:r>
            <a:br>
              <a:rPr lang="en-US" dirty="0"/>
            </a:br>
            <a:r>
              <a:rPr lang="en-US" dirty="0"/>
              <a:t>Which of these should </a:t>
            </a:r>
            <a:r>
              <a:rPr lang="en-US" b="1" dirty="0"/>
              <a:t>Not</a:t>
            </a:r>
            <a:r>
              <a:rPr lang="en-US" dirty="0"/>
              <a:t> go in a header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A2838-1B33-4605-925A-F1669DE9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90" y="2305878"/>
            <a:ext cx="2251800" cy="41446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16958-17CC-44E3-933F-33E5D84B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22" y="2647983"/>
            <a:ext cx="7976351" cy="3494400"/>
          </a:xfrm>
        </p:spPr>
        <p:txBody>
          <a:bodyPr>
            <a:normAutofit/>
          </a:bodyPr>
          <a:lstStyle/>
          <a:p>
            <a:r>
              <a:rPr lang="en-US" sz="2000" dirty="0"/>
              <a:t>We shouldn’t put any variables, function definitions, or anything we want to keep private in headers</a:t>
            </a:r>
          </a:p>
          <a:p>
            <a:r>
              <a:rPr lang="en-US" sz="2000" dirty="0"/>
              <a:t>Headers are kind of similar (in form, not purpose) to interfaces in Java (Remember 445?)</a:t>
            </a:r>
          </a:p>
          <a:p>
            <a:pPr lvl="1"/>
            <a:r>
              <a:rPr lang="en-US" sz="1800" dirty="0"/>
              <a:t>No code, no data, just definitions  Though, you can have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structs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enums</a:t>
            </a:r>
            <a:r>
              <a:rPr lang="en-US" sz="1800" dirty="0"/>
              <a:t>,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#defines </a:t>
            </a:r>
            <a:r>
              <a:rPr lang="en-US" sz="1800" dirty="0"/>
              <a:t>in them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01D34C6F-DFB3-4EBC-9AEF-FE005D111266}"/>
              </a:ext>
            </a:extLst>
          </p:cNvPr>
          <p:cNvSpPr/>
          <p:nvPr/>
        </p:nvSpPr>
        <p:spPr>
          <a:xfrm>
            <a:off x="8965095" y="3465377"/>
            <a:ext cx="2663687" cy="974035"/>
          </a:xfrm>
          <a:prstGeom prst="mathMultiply">
            <a:avLst/>
          </a:prstGeom>
          <a:solidFill>
            <a:srgbClr val="D51515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BE61-0153-45F2-A58A-E46C13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Question:</a:t>
            </a:r>
            <a:br>
              <a:rPr lang="en-US" dirty="0"/>
            </a:br>
            <a:r>
              <a:rPr lang="en-US" dirty="0"/>
              <a:t>What does the preprocessor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647D-FE0C-4C78-88DB-700ABD9C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39055-A3DA-41BD-8527-3A7C6B64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543855"/>
            <a:ext cx="5772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BE61-0153-45F2-A58A-E46C13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Question:</a:t>
            </a:r>
            <a:br>
              <a:rPr lang="en-US" dirty="0"/>
            </a:br>
            <a:r>
              <a:rPr lang="en-US" dirty="0"/>
              <a:t>What does the preprocessor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647D-FE0C-4C78-88DB-700ABD9C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39055-A3DA-41BD-8527-3A7C6B64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543855"/>
            <a:ext cx="5772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BE61-0153-45F2-A58A-E46C13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Question:</a:t>
            </a:r>
            <a:br>
              <a:rPr lang="en-US" dirty="0"/>
            </a:br>
            <a:r>
              <a:rPr lang="en-US" dirty="0"/>
              <a:t>What does the preprocessor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647D-FE0C-4C78-88DB-700ABD9C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962835" cy="3101983"/>
          </a:xfrm>
        </p:spPr>
        <p:txBody>
          <a:bodyPr/>
          <a:lstStyle/>
          <a:p>
            <a:r>
              <a:rPr lang="en-US" dirty="0"/>
              <a:t>The preprocessor only does text substitution</a:t>
            </a:r>
          </a:p>
          <a:p>
            <a:r>
              <a:rPr lang="en-US" dirty="0"/>
              <a:t>Data type checking is done by the compiler</a:t>
            </a:r>
          </a:p>
          <a:p>
            <a:r>
              <a:rPr lang="en-US" dirty="0"/>
              <a:t>The linker links the external library CODE</a:t>
            </a:r>
          </a:p>
          <a:p>
            <a:pPr lvl="1"/>
            <a:r>
              <a:rPr lang="en-US" dirty="0"/>
              <a:t>Though the preprocessor will #include the header files for external libraries</a:t>
            </a:r>
          </a:p>
          <a:p>
            <a:r>
              <a:rPr lang="en-US" dirty="0"/>
              <a:t>The compiler produces machine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39055-A3DA-41BD-8527-3A7C6B64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82" y="2345947"/>
            <a:ext cx="5772150" cy="36861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83634F-4DEB-4FCF-AC4B-7F3EA5C8EB8D}"/>
              </a:ext>
            </a:extLst>
          </p:cNvPr>
          <p:cNvSpPr/>
          <p:nvPr/>
        </p:nvSpPr>
        <p:spPr>
          <a:xfrm>
            <a:off x="6379029" y="5170714"/>
            <a:ext cx="5772150" cy="861408"/>
          </a:xfrm>
          <a:prstGeom prst="ellipse">
            <a:avLst/>
          </a:prstGeom>
          <a:solidFill>
            <a:srgbClr val="A6B72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F9A8-FBBD-4221-A580-9ACE5C8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Review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410F-6D85-47CF-8BAA-C32EB772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me literally anything about course material – Old-fashioned style</a:t>
            </a:r>
          </a:p>
          <a:p>
            <a:r>
              <a:rPr lang="en-US" dirty="0"/>
              <a:t>Remember I was sitting in these very seats 2 years ago.</a:t>
            </a:r>
          </a:p>
          <a:p>
            <a:r>
              <a:rPr lang="en-US" dirty="0"/>
              <a:t>If you don’t care about the exam (</a:t>
            </a:r>
            <a:r>
              <a:rPr lang="en-US" i="1" dirty="0"/>
              <a:t>gasp!</a:t>
            </a:r>
            <a:r>
              <a:rPr lang="en-US" dirty="0"/>
              <a:t>) then you can work on Project 2.  I’ll be around after to answer questions with that.</a:t>
            </a:r>
          </a:p>
          <a:p>
            <a:r>
              <a:rPr lang="en-US" dirty="0"/>
              <a:t>Other good practice: I post all the questions from this class on </a:t>
            </a:r>
            <a:r>
              <a:rPr lang="en-US" dirty="0" err="1"/>
              <a:t>Github</a:t>
            </a:r>
            <a:r>
              <a:rPr lang="en-US" dirty="0"/>
              <a:t>; you can go back through and review them.</a:t>
            </a:r>
          </a:p>
        </p:txBody>
      </p:sp>
    </p:spTree>
    <p:extLst>
      <p:ext uri="{BB962C8B-B14F-4D97-AF65-F5344CB8AC3E}">
        <p14:creationId xmlns:p14="http://schemas.microsoft.com/office/powerpoint/2010/main" val="39612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 fontScale="92500"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</a:t>
            </a:r>
            <a:r>
              <a:rPr lang="en-US" sz="3600" dirty="0">
                <a:hlinkClick r:id="rId2"/>
              </a:rPr>
              <a:t>jsr68@pitt.edu</a:t>
            </a:r>
            <a:endParaRPr lang="en-US" sz="3600" dirty="0"/>
          </a:p>
          <a:p>
            <a:r>
              <a:rPr lang="en-US" sz="3600" dirty="0" err="1"/>
              <a:t>Github</a:t>
            </a:r>
            <a:r>
              <a:rPr lang="en-US" sz="3600" dirty="0"/>
              <a:t>: </a:t>
            </a:r>
            <a:r>
              <a:rPr lang="en-US" sz="2200" dirty="0"/>
              <a:t>https://github.com/jrutkauskas/spring2019-449-rec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D816-6D30-4D1B-A8AC-A14B5D99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EF1-18EA-4A3E-995A-76DD800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 is next week!  I won’t see you again before it (outside of OH), so we’ll spend some time today covering questions you may have, and I can also answer questions about Project 2</a:t>
            </a:r>
          </a:p>
        </p:txBody>
      </p:sp>
    </p:spTree>
    <p:extLst>
      <p:ext uri="{BB962C8B-B14F-4D97-AF65-F5344CB8AC3E}">
        <p14:creationId xmlns:p14="http://schemas.microsoft.com/office/powerpoint/2010/main" val="15724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Warmup Polls</a:t>
            </a:r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5A1B-10F3-4B1B-97CF-9FAB6518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Freebie For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5AB-F4B6-4580-8EE4-9EDC4999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code crashes in the delightfully colorful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bigdriver</a:t>
            </a:r>
            <a:r>
              <a:rPr lang="en-US" dirty="0"/>
              <a:t>, it can sometimes leave your terminal printing in strange colors</a:t>
            </a:r>
          </a:p>
          <a:p>
            <a:r>
              <a:rPr lang="en-US" dirty="0"/>
              <a:t>I have a quick C program that will reset your terminal to normal colors if this is a problem for you.</a:t>
            </a:r>
          </a:p>
          <a:p>
            <a:r>
              <a:rPr lang="en-US" dirty="0"/>
              <a:t>Posted on </a:t>
            </a:r>
            <a:r>
              <a:rPr lang="en-US" dirty="0" err="1"/>
              <a:t>Github</a:t>
            </a:r>
            <a:r>
              <a:rPr lang="en-US" dirty="0"/>
              <a:t> under Recitation 6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resetcolors.c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78E7-B228-4734-BB75-AD6C4C8E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3167B-4980-4C6A-A6BE-E7D233D98F5F}"/>
              </a:ext>
            </a:extLst>
          </p:cNvPr>
          <p:cNvSpPr/>
          <p:nvPr/>
        </p:nvSpPr>
        <p:spPr>
          <a:xfrm>
            <a:off x="3276599" y="2929954"/>
            <a:ext cx="563880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2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rgbClr val="804000"/>
                </a:solidFill>
                <a:latin typeface="Courier New" panose="02070309020205020404" pitchFamily="49" charset="0"/>
              </a:rPr>
              <a:t>&gt; </a:t>
            </a:r>
          </a:p>
          <a:p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"\e[0m"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EAD77-0373-4FF7-B15F-A932B1BD6ABD}"/>
              </a:ext>
            </a:extLst>
          </p:cNvPr>
          <p:cNvSpPr/>
          <p:nvPr/>
        </p:nvSpPr>
        <p:spPr>
          <a:xfrm>
            <a:off x="9332842" y="3238423"/>
            <a:ext cx="2580862" cy="1691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a (completely unnecessary) side note, these ANSI Escape Sequences can be pretty cool and </a:t>
            </a:r>
            <a:r>
              <a:rPr lang="en-US" b="1" dirty="0"/>
              <a:t>fun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5335F09-92A9-4464-8082-D7044DD945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7622" y="3429000"/>
            <a:ext cx="4045220" cy="655116"/>
          </a:xfrm>
          <a:prstGeom prst="bentConnector3">
            <a:avLst>
              <a:gd name="adj1" fmla="val 99877"/>
            </a:avLst>
          </a:prstGeom>
          <a:ln w="57150">
            <a:solidFill>
              <a:srgbClr val="F6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214D-7696-47BB-B442-136D665B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Project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4CFE-079D-447C-ABDA-7FBEC013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by midnight Wednesday.  Please make sure to get working on it.  </a:t>
            </a:r>
          </a:p>
          <a:p>
            <a:r>
              <a:rPr lang="en-US" dirty="0"/>
              <a:t>This is a debugging-heavy project and it’s hard to judge how much time you need.</a:t>
            </a:r>
          </a:p>
          <a:p>
            <a:r>
              <a:rPr lang="en-US" dirty="0"/>
              <a:t>Please don’t wait until the last minute and start panicking at 11:20pm (though we’ve all been there).</a:t>
            </a:r>
          </a:p>
          <a:p>
            <a:r>
              <a:rPr lang="en-US" dirty="0"/>
              <a:t>I won’t have office hours until Thursday but I’m available on Discord or by email!</a:t>
            </a:r>
          </a:p>
        </p:txBody>
      </p:sp>
    </p:spTree>
    <p:extLst>
      <p:ext uri="{BB962C8B-B14F-4D97-AF65-F5344CB8AC3E}">
        <p14:creationId xmlns:p14="http://schemas.microsoft.com/office/powerpoint/2010/main" val="287002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A4E2-7836-4B9B-B0CD-40F6DC27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Notes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A46-C972-4082-AD01-38EDDA92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5818"/>
            <a:ext cx="7729728" cy="4462670"/>
          </a:xfrm>
        </p:spPr>
        <p:txBody>
          <a:bodyPr>
            <a:normAutofit/>
          </a:bodyPr>
          <a:lstStyle/>
          <a:p>
            <a:r>
              <a:rPr lang="en-US" dirty="0"/>
              <a:t>Make sure you are using the </a:t>
            </a:r>
            <a:r>
              <a:rPr lang="en-US" dirty="0" err="1"/>
              <a:t>Makefile</a:t>
            </a:r>
            <a:r>
              <a:rPr lang="en-US" dirty="0"/>
              <a:t> and that it compiles your code correctly (it’s part of your grade)</a:t>
            </a:r>
          </a:p>
          <a:p>
            <a:r>
              <a:rPr lang="en-US" dirty="0"/>
              <a:t>Jarrett suggests this but I want to </a:t>
            </a:r>
            <a:r>
              <a:rPr lang="en-US" b="1" dirty="0"/>
              <a:t>double</a:t>
            </a:r>
            <a:r>
              <a:rPr lang="en-US" dirty="0"/>
              <a:t> suggest it:  Please make small functions to help out and help organize your code, </a:t>
            </a:r>
            <a:r>
              <a:rPr lang="en-US" i="1" dirty="0"/>
              <a:t>even if you only call them in one place.</a:t>
            </a:r>
            <a:endParaRPr lang="en-US" dirty="0"/>
          </a:p>
          <a:p>
            <a:pPr lvl="1"/>
            <a:r>
              <a:rPr lang="en-US" dirty="0"/>
              <a:t>E.g., functions for removing a block from the linked list, splitting a block, expanding the heap, coalescing blocks, coalescing with the block to the left, to the right… etc.  You get the picture</a:t>
            </a:r>
          </a:p>
          <a:p>
            <a:pPr lvl="1"/>
            <a:r>
              <a:rPr lang="en-US" dirty="0"/>
              <a:t>Makes it so much easier to test, debug, and keeps your code organized</a:t>
            </a:r>
          </a:p>
          <a:p>
            <a:r>
              <a:rPr lang="en-US" dirty="0"/>
              <a:t>If you’re really stuck with where something is going wrong, consider drawing some test cases out on paper and compare with what’s happening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Actually write your own tests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mydriver.c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3499-9840-4D02-B7DF-0FADF22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Chain/list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3326-7B58-4C94-8C8D-3CEF7499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85" y="2717557"/>
            <a:ext cx="8682029" cy="3101983"/>
          </a:xfrm>
        </p:spPr>
        <p:txBody>
          <a:bodyPr/>
          <a:lstStyle/>
          <a:p>
            <a:r>
              <a:rPr lang="en-US" dirty="0"/>
              <a:t>By the way, if you still have any confusion about how to properly deal with linked chains/lists, here’s a link to some lecture notes detailing the basic operations and some (java) code for implementation</a:t>
            </a:r>
          </a:p>
          <a:p>
            <a:r>
              <a:rPr lang="en-US" dirty="0">
                <a:hlinkClick r:id="rId2"/>
              </a:rPr>
              <a:t>https://www.cs.cmu.edu/~adamchik/15-121/lectures/Linked%20Lists/linked%20lists.html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628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489</TotalTime>
  <Words>636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Courier New</vt:lpstr>
      <vt:lpstr>Gill Sans MT</vt:lpstr>
      <vt:lpstr>Parcel</vt:lpstr>
      <vt:lpstr>Recitation 6</vt:lpstr>
      <vt:lpstr>Info</vt:lpstr>
      <vt:lpstr>Exam 1</vt:lpstr>
      <vt:lpstr>Warmup Polls</vt:lpstr>
      <vt:lpstr>Quick Freebie For Project 2</vt:lpstr>
      <vt:lpstr>Code</vt:lpstr>
      <vt:lpstr>So Project 2…</vt:lpstr>
      <vt:lpstr>Project Notes and Suggestions</vt:lpstr>
      <vt:lpstr>Linked Chain/list Help</vt:lpstr>
      <vt:lpstr>Quick Review Question: Which of these should Not go in a header file</vt:lpstr>
      <vt:lpstr>Quick Review Question: Which of these should Not go in a header file</vt:lpstr>
      <vt:lpstr>Quick Review Question: What does the preprocessor do?</vt:lpstr>
      <vt:lpstr>Quick Review Question: What does the preprocessor do?</vt:lpstr>
      <vt:lpstr>Quick Review Question: What does the preprocessor do?</vt:lpstr>
      <vt:lpstr>Exam Review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87</cp:revision>
  <dcterms:created xsi:type="dcterms:W3CDTF">2019-01-15T16:05:57Z</dcterms:created>
  <dcterms:modified xsi:type="dcterms:W3CDTF">2019-02-19T16:55:10Z</dcterms:modified>
</cp:coreProperties>
</file>