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315" r:id="rId4"/>
    <p:sldId id="258" r:id="rId5"/>
    <p:sldId id="328" r:id="rId6"/>
    <p:sldId id="329" r:id="rId7"/>
    <p:sldId id="325" r:id="rId8"/>
    <p:sldId id="330" r:id="rId9"/>
    <p:sldId id="353" r:id="rId10"/>
    <p:sldId id="355" r:id="rId11"/>
    <p:sldId id="354" r:id="rId12"/>
    <p:sldId id="358" r:id="rId13"/>
    <p:sldId id="359" r:id="rId14"/>
    <p:sldId id="356" r:id="rId15"/>
    <p:sldId id="331" r:id="rId16"/>
    <p:sldId id="332" r:id="rId17"/>
    <p:sldId id="333" r:id="rId18"/>
    <p:sldId id="334" r:id="rId19"/>
    <p:sldId id="351" r:id="rId20"/>
    <p:sldId id="352" r:id="rId21"/>
    <p:sldId id="335" r:id="rId22"/>
    <p:sldId id="336" r:id="rId23"/>
    <p:sldId id="337" r:id="rId24"/>
    <p:sldId id="338" r:id="rId25"/>
    <p:sldId id="339" r:id="rId26"/>
    <p:sldId id="348" r:id="rId27"/>
    <p:sldId id="340" r:id="rId28"/>
    <p:sldId id="341" r:id="rId29"/>
    <p:sldId id="349" r:id="rId30"/>
    <p:sldId id="342" r:id="rId31"/>
    <p:sldId id="343" r:id="rId32"/>
    <p:sldId id="344" r:id="rId33"/>
    <p:sldId id="345" r:id="rId34"/>
    <p:sldId id="350" r:id="rId35"/>
    <p:sldId id="346" r:id="rId36"/>
    <p:sldId id="347" r:id="rId37"/>
    <p:sldId id="35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B742"/>
    <a:srgbClr val="A6B727"/>
    <a:srgbClr val="D51515"/>
    <a:srgbClr val="F69200"/>
    <a:srgbClr val="D1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660"/>
  </p:normalViewPr>
  <p:slideViewPr>
    <p:cSldViewPr snapToGrid="0">
      <p:cViewPr varScale="1">
        <p:scale>
          <a:sx n="77" d="100"/>
          <a:sy n="77" d="100"/>
        </p:scale>
        <p:origin x="4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290385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56114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77C3C-A613-43D2-AE2D-B7CEABEBE5F0}"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126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77C3C-A613-43D2-AE2D-B7CEABEBE5F0}"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87314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17887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3877C3C-A613-43D2-AE2D-B7CEABEBE5F0}" type="datetimeFigureOut">
              <a:rPr lang="en-US" smtClean="0"/>
              <a:t>3/4/2019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41206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3877C3C-A613-43D2-AE2D-B7CEABEBE5F0}"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46856-69D9-496A-95E9-96DDA5BD55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872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77C3C-A613-43D2-AE2D-B7CEABEBE5F0}"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1401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77C3C-A613-43D2-AE2D-B7CEABEBE5F0}"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376085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877C3C-A613-43D2-AE2D-B7CEABEBE5F0}" type="datetimeFigureOut">
              <a:rPr lang="en-US" smtClean="0"/>
              <a:t>3/4/2019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102881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B3877C3C-A613-43D2-AE2D-B7CEABEBE5F0}" type="datetimeFigureOut">
              <a:rPr lang="en-US" smtClean="0"/>
              <a:t>3/4/2019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B546856-69D9-496A-95E9-96DDA5BD559C}" type="slidenum">
              <a:rPr lang="en-US" smtClean="0"/>
              <a:t>‹#›</a:t>
            </a:fld>
            <a:endParaRPr lang="en-US"/>
          </a:p>
        </p:txBody>
      </p:sp>
    </p:spTree>
    <p:extLst>
      <p:ext uri="{BB962C8B-B14F-4D97-AF65-F5344CB8AC3E}">
        <p14:creationId xmlns:p14="http://schemas.microsoft.com/office/powerpoint/2010/main" val="28024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3877C3C-A613-43D2-AE2D-B7CEABEBE5F0}" type="datetimeFigureOut">
              <a:rPr lang="en-US" smtClean="0"/>
              <a:t>3/4/2019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546856-69D9-496A-95E9-96DDA5BD559C}" type="slidenum">
              <a:rPr lang="en-US" smtClean="0"/>
              <a:t>‹#›</a:t>
            </a:fld>
            <a:endParaRPr lang="en-US"/>
          </a:p>
        </p:txBody>
      </p:sp>
    </p:spTree>
    <p:extLst>
      <p:ext uri="{BB962C8B-B14F-4D97-AF65-F5344CB8AC3E}">
        <p14:creationId xmlns:p14="http://schemas.microsoft.com/office/powerpoint/2010/main" val="35652158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sr68@pitt.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jarrettbillingsley.github.io/teaching/classes/cs0449/labs/lab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arrettbillingsley.github.io/teaching/classes/cs0449/projects/proj3_detai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0A3-390B-4084-BDF6-96C4E3B7EC07}"/>
              </a:ext>
            </a:extLst>
          </p:cNvPr>
          <p:cNvSpPr>
            <a:spLocks noGrp="1"/>
          </p:cNvSpPr>
          <p:nvPr>
            <p:ph type="ctrTitle"/>
          </p:nvPr>
        </p:nvSpPr>
        <p:spPr/>
        <p:txBody>
          <a:bodyPr/>
          <a:lstStyle/>
          <a:p>
            <a:r>
              <a:rPr lang="en-US" dirty="0"/>
              <a:t>Recitation 8</a:t>
            </a:r>
          </a:p>
        </p:txBody>
      </p:sp>
      <p:sp>
        <p:nvSpPr>
          <p:cNvPr id="3" name="Subtitle 2">
            <a:extLst>
              <a:ext uri="{FF2B5EF4-FFF2-40B4-BE49-F238E27FC236}">
                <a16:creationId xmlns:a16="http://schemas.microsoft.com/office/drawing/2014/main" id="{41B22237-E98D-4C35-A5F6-AF1A6B621D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118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C66603-B013-45B1-8529-FA99BB3B3BA2}"/>
              </a:ext>
            </a:extLst>
          </p:cNvPr>
          <p:cNvSpPr/>
          <p:nvPr/>
        </p:nvSpPr>
        <p:spPr>
          <a:xfrm>
            <a:off x="2700131" y="2678452"/>
            <a:ext cx="6096000" cy="267765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dirty="0">
                <a:solidFill>
                  <a:srgbClr val="8000FF"/>
                </a:solidFill>
                <a:latin typeface="Courier New" panose="02070309020205020404" pitchFamily="49" charset="0"/>
              </a:rPr>
              <a:t>int</a:t>
            </a:r>
            <a:r>
              <a:rPr lang="en-US" sz="2400" dirty="0">
                <a:solidFill>
                  <a:srgbClr val="000000"/>
                </a:solidFill>
                <a:latin typeface="Courier New" panose="02070309020205020404" pitchFamily="49" charset="0"/>
              </a:rPr>
              <a:t> fun</a:t>
            </a:r>
            <a:r>
              <a:rPr lang="en-US" sz="2400" b="1" dirty="0">
                <a:solidFill>
                  <a:srgbClr val="000080"/>
                </a:solidFill>
                <a:latin typeface="Courier New" panose="02070309020205020404" pitchFamily="49" charset="0"/>
              </a:rPr>
              <a:t>(</a:t>
            </a:r>
            <a:r>
              <a:rPr lang="en-US" sz="2400" dirty="0">
                <a:solidFill>
                  <a:srgbClr val="8000FF"/>
                </a:solidFill>
                <a:latin typeface="Courier New" panose="02070309020205020404" pitchFamily="49" charset="0"/>
              </a:rPr>
              <a:t>int</a:t>
            </a:r>
            <a:r>
              <a:rPr lang="en-US" sz="2400" dirty="0">
                <a:solidFill>
                  <a:srgbClr val="000000"/>
                </a:solidFill>
                <a:latin typeface="Courier New" panose="02070309020205020404" pitchFamily="49" charset="0"/>
              </a:rPr>
              <a:t> x</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b="1"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if</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 </a:t>
            </a:r>
            <a:r>
              <a:rPr lang="en-US" sz="2400" b="1" dirty="0">
                <a:solidFill>
                  <a:srgbClr val="000080"/>
                </a:solidFill>
                <a:latin typeface="Courier New" panose="02070309020205020404" pitchFamily="49" charset="0"/>
              </a:rPr>
              <a:t>&gt;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b="1"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return</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50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b="1"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else</a:t>
            </a:r>
            <a:r>
              <a:rPr lang="en-US" sz="2400" dirty="0">
                <a:solidFill>
                  <a:srgbClr val="000000"/>
                </a:solidFill>
                <a:latin typeface="Courier New" panose="02070309020205020404" pitchFamily="49" charset="0"/>
              </a:rPr>
              <a:t> </a:t>
            </a:r>
          </a:p>
          <a:p>
            <a:r>
              <a:rPr lang="en-US" sz="2400" b="1"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return</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b="1" dirty="0">
                <a:solidFill>
                  <a:srgbClr val="000080"/>
                </a:solidFill>
                <a:latin typeface="Courier New" panose="02070309020205020404" pitchFamily="49" charset="0"/>
              </a:rPr>
              <a:t>}</a:t>
            </a:r>
            <a:endParaRPr lang="en-US" sz="2400" dirty="0">
              <a:effectLst/>
            </a:endParaRPr>
          </a:p>
        </p:txBody>
      </p:sp>
      <p:sp>
        <p:nvSpPr>
          <p:cNvPr id="6" name="Title 5">
            <a:extLst>
              <a:ext uri="{FF2B5EF4-FFF2-40B4-BE49-F238E27FC236}">
                <a16:creationId xmlns:a16="http://schemas.microsoft.com/office/drawing/2014/main" id="{FF83D170-4D4F-4D5B-AEEA-B58819C2DAA4}"/>
              </a:ext>
            </a:extLst>
          </p:cNvPr>
          <p:cNvSpPr>
            <a:spLocks noGrp="1"/>
          </p:cNvSpPr>
          <p:nvPr>
            <p:ph type="title"/>
          </p:nvPr>
        </p:nvSpPr>
        <p:spPr/>
        <p:txBody>
          <a:bodyPr/>
          <a:lstStyle/>
          <a:p>
            <a:r>
              <a:rPr lang="en-US" dirty="0"/>
              <a:t>IT’s just this… </a:t>
            </a:r>
          </a:p>
        </p:txBody>
      </p:sp>
    </p:spTree>
    <p:extLst>
      <p:ext uri="{BB962C8B-B14F-4D97-AF65-F5344CB8AC3E}">
        <p14:creationId xmlns:p14="http://schemas.microsoft.com/office/powerpoint/2010/main" val="378857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D60683-E641-41FB-A0B4-DA3656565F09}"/>
              </a:ext>
            </a:extLst>
          </p:cNvPr>
          <p:cNvSpPr/>
          <p:nvPr/>
        </p:nvSpPr>
        <p:spPr>
          <a:xfrm>
            <a:off x="1114840" y="197346"/>
            <a:ext cx="10364857" cy="6463308"/>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gdb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disas</a:t>
            </a:r>
            <a:r>
              <a:rPr lang="en-US" dirty="0">
                <a:latin typeface="Consolas" panose="020B0609020204030204" pitchFamily="49" charset="0"/>
                <a:cs typeface="Consolas" panose="020B0609020204030204" pitchFamily="49" charset="0"/>
              </a:rPr>
              <a:t> /m fun</a:t>
            </a:r>
          </a:p>
          <a:p>
            <a:r>
              <a:rPr lang="en-US" dirty="0">
                <a:latin typeface="Consolas" panose="020B0609020204030204" pitchFamily="49" charset="0"/>
                <a:cs typeface="Consolas" panose="020B0609020204030204" pitchFamily="49" charset="0"/>
              </a:rPr>
              <a:t>Dump of assembler code for function fun:</a:t>
            </a:r>
          </a:p>
          <a:p>
            <a:r>
              <a:rPr lang="en-US" dirty="0">
                <a:latin typeface="Consolas" panose="020B0609020204030204" pitchFamily="49" charset="0"/>
                <a:cs typeface="Consolas" panose="020B0609020204030204" pitchFamily="49" charset="0"/>
              </a:rPr>
              <a:t>4       {</a:t>
            </a:r>
          </a:p>
          <a:p>
            <a:r>
              <a:rPr lang="en-US" dirty="0">
                <a:latin typeface="Consolas" panose="020B0609020204030204" pitchFamily="49" charset="0"/>
                <a:cs typeface="Consolas" panose="020B0609020204030204" pitchFamily="49" charset="0"/>
              </a:rPr>
              <a:t>   0x08048394 &lt;+0&gt;:     push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0x08048395 &lt;+1&gt;:     mov    </a:t>
            </a:r>
            <a:r>
              <a:rPr lang="en-US" dirty="0" err="1">
                <a:latin typeface="Consolas" panose="020B0609020204030204" pitchFamily="49" charset="0"/>
                <a:cs typeface="Consolas" panose="020B0609020204030204" pitchFamily="49" charset="0"/>
              </a:rPr>
              <a:t>ebp,esp</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5               if(x&gt;10)</a:t>
            </a:r>
          </a:p>
          <a:p>
            <a:r>
              <a:rPr lang="en-US" dirty="0">
                <a:latin typeface="Consolas" panose="020B0609020204030204" pitchFamily="49" charset="0"/>
                <a:cs typeface="Consolas" panose="020B0609020204030204" pitchFamily="49" charset="0"/>
              </a:rPr>
              <a:t>   0x08048397 &lt;+3&gt;: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DWORD PTR [ebp+0x8],0xa</a:t>
            </a:r>
          </a:p>
          <a:p>
            <a:r>
              <a:rPr lang="en-US" dirty="0">
                <a:latin typeface="Consolas" panose="020B0609020204030204" pitchFamily="49" charset="0"/>
                <a:cs typeface="Consolas" panose="020B0609020204030204" pitchFamily="49" charset="0"/>
              </a:rPr>
              <a:t>   0x0804839b &lt;+7&gt;: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0x80483a4 &lt;fun+16&gt;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6                       return 50;</a:t>
            </a:r>
          </a:p>
          <a:p>
            <a:r>
              <a:rPr lang="en-US" dirty="0">
                <a:latin typeface="Consolas" panose="020B0609020204030204" pitchFamily="49" charset="0"/>
                <a:cs typeface="Consolas" panose="020B0609020204030204" pitchFamily="49" charset="0"/>
              </a:rPr>
              <a:t>   0x0804839d &lt;+9&gt;:     mov    eax,0x32</a:t>
            </a:r>
          </a:p>
          <a:p>
            <a:r>
              <a:rPr lang="en-US" dirty="0">
                <a:latin typeface="Consolas" panose="020B0609020204030204" pitchFamily="49" charset="0"/>
                <a:cs typeface="Consolas" panose="020B0609020204030204" pitchFamily="49" charset="0"/>
              </a:rPr>
              <a:t>   0x080483a2 &lt;+14&gt;: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0x80483a9 &lt;fun+21&gt;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7               else</a:t>
            </a:r>
          </a:p>
          <a:p>
            <a:r>
              <a:rPr lang="en-US" dirty="0">
                <a:latin typeface="Consolas" panose="020B0609020204030204" pitchFamily="49" charset="0"/>
                <a:cs typeface="Consolas" panose="020B0609020204030204" pitchFamily="49" charset="0"/>
              </a:rPr>
              <a:t>8                       return 0;</a:t>
            </a:r>
          </a:p>
          <a:p>
            <a:r>
              <a:rPr lang="en-US" dirty="0">
                <a:latin typeface="Consolas" panose="020B0609020204030204" pitchFamily="49" charset="0"/>
                <a:cs typeface="Consolas" panose="020B0609020204030204" pitchFamily="49" charset="0"/>
              </a:rPr>
              <a:t>   0x080483a4 &lt;+16&gt;:    mov    eax,0x0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9       }</a:t>
            </a:r>
          </a:p>
          <a:p>
            <a:r>
              <a:rPr lang="en-US" dirty="0">
                <a:latin typeface="Consolas" panose="020B0609020204030204" pitchFamily="49" charset="0"/>
                <a:cs typeface="Consolas" panose="020B0609020204030204" pitchFamily="49" charset="0"/>
              </a:rPr>
              <a:t>   0x080483a9 &lt;+21&gt;:    pop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0x080483aa &lt;+22&gt;:    ret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End of assembler dump.</a:t>
            </a:r>
          </a:p>
        </p:txBody>
      </p:sp>
    </p:spTree>
    <p:extLst>
      <p:ext uri="{BB962C8B-B14F-4D97-AF65-F5344CB8AC3E}">
        <p14:creationId xmlns:p14="http://schemas.microsoft.com/office/powerpoint/2010/main" val="227892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D60683-E641-41FB-A0B4-DA3656565F09}"/>
              </a:ext>
            </a:extLst>
          </p:cNvPr>
          <p:cNvSpPr/>
          <p:nvPr/>
        </p:nvSpPr>
        <p:spPr>
          <a:xfrm>
            <a:off x="1114840" y="197346"/>
            <a:ext cx="10364857" cy="618630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gdb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disas</a:t>
            </a:r>
            <a:r>
              <a:rPr lang="en-US" dirty="0">
                <a:latin typeface="Consolas" panose="020B0609020204030204" pitchFamily="49" charset="0"/>
                <a:cs typeface="Consolas" panose="020B0609020204030204" pitchFamily="49" charset="0"/>
              </a:rPr>
              <a:t> /m fun</a:t>
            </a:r>
          </a:p>
          <a:p>
            <a:r>
              <a:rPr lang="en-US" dirty="0">
                <a:latin typeface="Consolas" panose="020B0609020204030204" pitchFamily="49" charset="0"/>
                <a:cs typeface="Consolas" panose="020B0609020204030204" pitchFamily="49" charset="0"/>
              </a:rPr>
              <a:t>Dump of assembler code for function fun:</a:t>
            </a:r>
          </a:p>
          <a:p>
            <a:r>
              <a:rPr lang="en-US" dirty="0">
                <a:latin typeface="Consolas" panose="020B0609020204030204" pitchFamily="49" charset="0"/>
                <a:cs typeface="Consolas" panose="020B0609020204030204" pitchFamily="49" charset="0"/>
              </a:rPr>
              <a:t>4       {</a:t>
            </a:r>
          </a:p>
          <a:p>
            <a:r>
              <a:rPr lang="en-US" dirty="0">
                <a:latin typeface="Consolas" panose="020B0609020204030204" pitchFamily="49" charset="0"/>
                <a:cs typeface="Consolas" panose="020B0609020204030204" pitchFamily="49" charset="0"/>
              </a:rPr>
              <a:t>   0x08048394 &lt;+0&gt;:     push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0x08048395 &lt;+1&gt;:     mov    </a:t>
            </a:r>
            <a:r>
              <a:rPr lang="en-US" dirty="0" err="1">
                <a:latin typeface="Consolas" panose="020B0609020204030204" pitchFamily="49" charset="0"/>
                <a:cs typeface="Consolas" panose="020B0609020204030204" pitchFamily="49" charset="0"/>
              </a:rPr>
              <a:t>ebp,esp</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5               if(x&gt;10)</a:t>
            </a:r>
          </a:p>
          <a:p>
            <a:r>
              <a:rPr lang="en-US" dirty="0">
                <a:latin typeface="Consolas" panose="020B0609020204030204" pitchFamily="49" charset="0"/>
                <a:cs typeface="Consolas" panose="020B0609020204030204" pitchFamily="49" charset="0"/>
              </a:rPr>
              <a:t>   0x08048397 &lt;+3&gt;: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DWORD PTR [ebp+0x8],0xa</a:t>
            </a:r>
          </a:p>
          <a:p>
            <a:r>
              <a:rPr lang="en-US" dirty="0">
                <a:latin typeface="Consolas" panose="020B0609020204030204" pitchFamily="49" charset="0"/>
                <a:cs typeface="Consolas" panose="020B0609020204030204" pitchFamily="49" charset="0"/>
              </a:rPr>
              <a:t>   0x0804839b &lt;+7&gt;: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0x80483a4 &lt;fun+16&gt;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6                       return 50;</a:t>
            </a:r>
          </a:p>
          <a:p>
            <a:r>
              <a:rPr lang="en-US" dirty="0">
                <a:latin typeface="Consolas" panose="020B0609020204030204" pitchFamily="49" charset="0"/>
                <a:cs typeface="Consolas" panose="020B0609020204030204" pitchFamily="49" charset="0"/>
              </a:rPr>
              <a:t>   0x0804839d &lt;+9&gt;:     mov    eax,0x32</a:t>
            </a:r>
          </a:p>
          <a:p>
            <a:r>
              <a:rPr lang="en-US" dirty="0">
                <a:latin typeface="Consolas" panose="020B0609020204030204" pitchFamily="49" charset="0"/>
                <a:cs typeface="Consolas" panose="020B0609020204030204" pitchFamily="49" charset="0"/>
              </a:rPr>
              <a:t>   0x080483a2 &lt;+14&gt;: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0x80483a9 &lt;fun+21&gt;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7               else</a:t>
            </a:r>
          </a:p>
          <a:p>
            <a:r>
              <a:rPr lang="en-US" dirty="0">
                <a:latin typeface="Consolas" panose="020B0609020204030204" pitchFamily="49" charset="0"/>
                <a:cs typeface="Consolas" panose="020B0609020204030204" pitchFamily="49" charset="0"/>
              </a:rPr>
              <a:t>8                       return 0;</a:t>
            </a:r>
          </a:p>
          <a:p>
            <a:r>
              <a:rPr lang="en-US" dirty="0">
                <a:latin typeface="Consolas" panose="020B0609020204030204" pitchFamily="49" charset="0"/>
                <a:cs typeface="Consolas" panose="020B0609020204030204" pitchFamily="49" charset="0"/>
              </a:rPr>
              <a:t>   0x080483a4 &lt;+16&gt;:    mov    eax,0x0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9       }</a:t>
            </a:r>
          </a:p>
          <a:p>
            <a:r>
              <a:rPr lang="en-US" dirty="0">
                <a:latin typeface="Consolas" panose="020B0609020204030204" pitchFamily="49" charset="0"/>
                <a:cs typeface="Consolas" panose="020B0609020204030204" pitchFamily="49" charset="0"/>
              </a:rPr>
              <a:t>   0x080483a9 &lt;+21&gt;:    pop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0x080483aa &lt;+22&gt;:    ret</a:t>
            </a:r>
          </a:p>
          <a:p>
            <a:endParaRPr lang="en-US" dirty="0">
              <a:latin typeface="Consolas" panose="020B0609020204030204" pitchFamily="49" charset="0"/>
              <a:cs typeface="Consolas" panose="020B0609020204030204" pitchFamily="49" charset="0"/>
            </a:endParaRPr>
          </a:p>
        </p:txBody>
      </p:sp>
      <p:pic>
        <p:nvPicPr>
          <p:cNvPr id="2" name="Picture 1">
            <a:extLst>
              <a:ext uri="{FF2B5EF4-FFF2-40B4-BE49-F238E27FC236}">
                <a16:creationId xmlns:a16="http://schemas.microsoft.com/office/drawing/2014/main" id="{F24FD4F7-DCCA-4481-8E56-827E8DB7746C}"/>
              </a:ext>
            </a:extLst>
          </p:cNvPr>
          <p:cNvPicPr>
            <a:picLocks noChangeAspect="1"/>
          </p:cNvPicPr>
          <p:nvPr/>
        </p:nvPicPr>
        <p:blipFill>
          <a:blip r:embed="rId2"/>
          <a:stretch>
            <a:fillRect/>
          </a:stretch>
        </p:blipFill>
        <p:spPr>
          <a:xfrm>
            <a:off x="1203903" y="2468398"/>
            <a:ext cx="7205870" cy="3791242"/>
          </a:xfrm>
          <a:prstGeom prst="rect">
            <a:avLst/>
          </a:prstGeom>
        </p:spPr>
      </p:pic>
      <p:sp>
        <p:nvSpPr>
          <p:cNvPr id="9" name="TextBox 8">
            <a:extLst>
              <a:ext uri="{FF2B5EF4-FFF2-40B4-BE49-F238E27FC236}">
                <a16:creationId xmlns:a16="http://schemas.microsoft.com/office/drawing/2014/main" id="{0CEC7ACD-9429-4960-BD54-E9EC20556712}"/>
              </a:ext>
            </a:extLst>
          </p:cNvPr>
          <p:cNvSpPr txBox="1"/>
          <p:nvPr/>
        </p:nvSpPr>
        <p:spPr>
          <a:xfrm>
            <a:off x="9139030" y="1023730"/>
            <a:ext cx="2948609" cy="2585323"/>
          </a:xfrm>
          <a:prstGeom prst="rect">
            <a:avLst/>
          </a:prstGeom>
          <a:noFill/>
        </p:spPr>
        <p:txBody>
          <a:bodyPr wrap="square" rtlCol="0">
            <a:spAutoFit/>
          </a:bodyPr>
          <a:lstStyle/>
          <a:p>
            <a:r>
              <a:rPr lang="en-US" dirty="0"/>
              <a:t>As we add local variables in our function, we will move </a:t>
            </a:r>
            <a:r>
              <a:rPr lang="en-US" dirty="0" err="1"/>
              <a:t>esp</a:t>
            </a:r>
            <a:r>
              <a:rPr lang="en-US" dirty="0"/>
              <a:t> down more.  </a:t>
            </a:r>
            <a:r>
              <a:rPr lang="en-US" dirty="0" err="1"/>
              <a:t>ebp</a:t>
            </a:r>
            <a:r>
              <a:rPr lang="en-US" dirty="0"/>
              <a:t> will stay in place there</a:t>
            </a:r>
          </a:p>
          <a:p>
            <a:endParaRPr lang="en-US" dirty="0"/>
          </a:p>
          <a:p>
            <a:r>
              <a:rPr lang="en-US" dirty="0" err="1"/>
              <a:t>ebp</a:t>
            </a:r>
            <a:r>
              <a:rPr lang="en-US" dirty="0"/>
              <a:t> + 0x8 is actually referencing the first argument passed to our function!</a:t>
            </a:r>
          </a:p>
          <a:p>
            <a:endParaRPr lang="en-US" dirty="0"/>
          </a:p>
        </p:txBody>
      </p:sp>
      <p:sp>
        <p:nvSpPr>
          <p:cNvPr id="10" name="Freeform: Shape 9">
            <a:extLst>
              <a:ext uri="{FF2B5EF4-FFF2-40B4-BE49-F238E27FC236}">
                <a16:creationId xmlns:a16="http://schemas.microsoft.com/office/drawing/2014/main" id="{ABD38B9F-D3FC-49A5-802D-25C2F6D89A8D}"/>
              </a:ext>
            </a:extLst>
          </p:cNvPr>
          <p:cNvSpPr/>
          <p:nvPr/>
        </p:nvSpPr>
        <p:spPr>
          <a:xfrm flipH="1">
            <a:off x="8459467" y="4848414"/>
            <a:ext cx="192933" cy="432141"/>
          </a:xfrm>
          <a:custGeom>
            <a:avLst/>
            <a:gdLst>
              <a:gd name="connsiteX0" fmla="*/ 285263 w 285263"/>
              <a:gd name="connsiteY0" fmla="*/ 881743 h 881743"/>
              <a:gd name="connsiteX1" fmla="*/ 34891 w 285263"/>
              <a:gd name="connsiteY1" fmla="*/ 642257 h 881743"/>
              <a:gd name="connsiteX2" fmla="*/ 24006 w 285263"/>
              <a:gd name="connsiteY2" fmla="*/ 261257 h 881743"/>
              <a:gd name="connsiteX3" fmla="*/ 241720 w 285263"/>
              <a:gd name="connsiteY3" fmla="*/ 0 h 881743"/>
            </a:gdLst>
            <a:ahLst/>
            <a:cxnLst>
              <a:cxn ang="0">
                <a:pos x="connsiteX0" y="connsiteY0"/>
              </a:cxn>
              <a:cxn ang="0">
                <a:pos x="connsiteX1" y="connsiteY1"/>
              </a:cxn>
              <a:cxn ang="0">
                <a:pos x="connsiteX2" y="connsiteY2"/>
              </a:cxn>
              <a:cxn ang="0">
                <a:pos x="connsiteX3" y="connsiteY3"/>
              </a:cxn>
            </a:cxnLst>
            <a:rect l="l" t="t" r="r" b="b"/>
            <a:pathLst>
              <a:path w="285263" h="881743">
                <a:moveTo>
                  <a:pt x="285263" y="881743"/>
                </a:moveTo>
                <a:cubicBezTo>
                  <a:pt x="181848" y="813707"/>
                  <a:pt x="78434" y="745671"/>
                  <a:pt x="34891" y="642257"/>
                </a:cubicBezTo>
                <a:cubicBezTo>
                  <a:pt x="-8652" y="538843"/>
                  <a:pt x="-10465" y="368300"/>
                  <a:pt x="24006" y="261257"/>
                </a:cubicBezTo>
                <a:cubicBezTo>
                  <a:pt x="58477" y="154214"/>
                  <a:pt x="150098" y="77107"/>
                  <a:pt x="241720" y="0"/>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A1788F7-EACA-41D7-9C80-BDDFFCAFB9C6}"/>
              </a:ext>
            </a:extLst>
          </p:cNvPr>
          <p:cNvSpPr/>
          <p:nvPr/>
        </p:nvSpPr>
        <p:spPr>
          <a:xfrm flipH="1">
            <a:off x="8498836" y="4298884"/>
            <a:ext cx="192933" cy="432141"/>
          </a:xfrm>
          <a:custGeom>
            <a:avLst/>
            <a:gdLst>
              <a:gd name="connsiteX0" fmla="*/ 285263 w 285263"/>
              <a:gd name="connsiteY0" fmla="*/ 881743 h 881743"/>
              <a:gd name="connsiteX1" fmla="*/ 34891 w 285263"/>
              <a:gd name="connsiteY1" fmla="*/ 642257 h 881743"/>
              <a:gd name="connsiteX2" fmla="*/ 24006 w 285263"/>
              <a:gd name="connsiteY2" fmla="*/ 261257 h 881743"/>
              <a:gd name="connsiteX3" fmla="*/ 241720 w 285263"/>
              <a:gd name="connsiteY3" fmla="*/ 0 h 881743"/>
            </a:gdLst>
            <a:ahLst/>
            <a:cxnLst>
              <a:cxn ang="0">
                <a:pos x="connsiteX0" y="connsiteY0"/>
              </a:cxn>
              <a:cxn ang="0">
                <a:pos x="connsiteX1" y="connsiteY1"/>
              </a:cxn>
              <a:cxn ang="0">
                <a:pos x="connsiteX2" y="connsiteY2"/>
              </a:cxn>
              <a:cxn ang="0">
                <a:pos x="connsiteX3" y="connsiteY3"/>
              </a:cxn>
            </a:cxnLst>
            <a:rect l="l" t="t" r="r" b="b"/>
            <a:pathLst>
              <a:path w="285263" h="881743">
                <a:moveTo>
                  <a:pt x="285263" y="881743"/>
                </a:moveTo>
                <a:cubicBezTo>
                  <a:pt x="181848" y="813707"/>
                  <a:pt x="78434" y="745671"/>
                  <a:pt x="34891" y="642257"/>
                </a:cubicBezTo>
                <a:cubicBezTo>
                  <a:pt x="-8652" y="538843"/>
                  <a:pt x="-10465" y="368300"/>
                  <a:pt x="24006" y="261257"/>
                </a:cubicBezTo>
                <a:cubicBezTo>
                  <a:pt x="58477" y="154214"/>
                  <a:pt x="150098" y="77107"/>
                  <a:pt x="241720" y="0"/>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825DEA-5E6A-4AEA-ADFD-BA30199D8363}"/>
              </a:ext>
            </a:extLst>
          </p:cNvPr>
          <p:cNvSpPr txBox="1"/>
          <p:nvPr/>
        </p:nvSpPr>
        <p:spPr>
          <a:xfrm>
            <a:off x="8786190" y="4650715"/>
            <a:ext cx="1272209" cy="369332"/>
          </a:xfrm>
          <a:prstGeom prst="rect">
            <a:avLst/>
          </a:prstGeom>
          <a:noFill/>
        </p:spPr>
        <p:txBody>
          <a:bodyPr wrap="square" rtlCol="0">
            <a:spAutoFit/>
          </a:bodyPr>
          <a:lstStyle/>
          <a:p>
            <a:r>
              <a:rPr lang="en-US" dirty="0" err="1"/>
              <a:t>ebp</a:t>
            </a:r>
            <a:r>
              <a:rPr lang="en-US" dirty="0"/>
              <a:t> + 0x4</a:t>
            </a:r>
          </a:p>
        </p:txBody>
      </p:sp>
      <p:sp>
        <p:nvSpPr>
          <p:cNvPr id="14" name="TextBox 13">
            <a:extLst>
              <a:ext uri="{FF2B5EF4-FFF2-40B4-BE49-F238E27FC236}">
                <a16:creationId xmlns:a16="http://schemas.microsoft.com/office/drawing/2014/main" id="{0055D420-6B54-45BA-9265-605F89CDA565}"/>
              </a:ext>
            </a:extLst>
          </p:cNvPr>
          <p:cNvSpPr txBox="1"/>
          <p:nvPr/>
        </p:nvSpPr>
        <p:spPr>
          <a:xfrm>
            <a:off x="8752283" y="4118504"/>
            <a:ext cx="1272209" cy="369332"/>
          </a:xfrm>
          <a:prstGeom prst="rect">
            <a:avLst/>
          </a:prstGeom>
          <a:noFill/>
        </p:spPr>
        <p:txBody>
          <a:bodyPr wrap="square" rtlCol="0">
            <a:spAutoFit/>
          </a:bodyPr>
          <a:lstStyle/>
          <a:p>
            <a:r>
              <a:rPr lang="en-US" dirty="0" err="1"/>
              <a:t>ebp</a:t>
            </a:r>
            <a:r>
              <a:rPr lang="en-US" dirty="0"/>
              <a:t> + 0x8</a:t>
            </a:r>
          </a:p>
        </p:txBody>
      </p:sp>
      <p:cxnSp>
        <p:nvCxnSpPr>
          <p:cNvPr id="18" name="Straight Connector 17">
            <a:extLst>
              <a:ext uri="{FF2B5EF4-FFF2-40B4-BE49-F238E27FC236}">
                <a16:creationId xmlns:a16="http://schemas.microsoft.com/office/drawing/2014/main" id="{00E6C8D7-F8D9-4B19-9FAC-237A64E10A75}"/>
              </a:ext>
            </a:extLst>
          </p:cNvPr>
          <p:cNvCxnSpPr/>
          <p:nvPr/>
        </p:nvCxnSpPr>
        <p:spPr>
          <a:xfrm flipH="1">
            <a:off x="6937513" y="1431235"/>
            <a:ext cx="218660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04C787-3961-4974-A8AA-A9C45489C889}"/>
              </a:ext>
            </a:extLst>
          </p:cNvPr>
          <p:cNvCxnSpPr/>
          <p:nvPr/>
        </p:nvCxnSpPr>
        <p:spPr>
          <a:xfrm>
            <a:off x="6937513" y="1431235"/>
            <a:ext cx="0" cy="60628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73779E-9614-425B-A2FE-90579B042490}"/>
              </a:ext>
            </a:extLst>
          </p:cNvPr>
          <p:cNvSpPr txBox="1"/>
          <p:nvPr/>
        </p:nvSpPr>
        <p:spPr>
          <a:xfrm>
            <a:off x="137543" y="2542833"/>
            <a:ext cx="918491" cy="369332"/>
          </a:xfrm>
          <a:prstGeom prst="rect">
            <a:avLst/>
          </a:prstGeom>
          <a:noFill/>
        </p:spPr>
        <p:txBody>
          <a:bodyPr wrap="square" rtlCol="0">
            <a:spAutoFit/>
          </a:bodyPr>
          <a:lstStyle/>
          <a:p>
            <a:r>
              <a:rPr lang="en-US" dirty="0"/>
              <a:t>Recall:</a:t>
            </a:r>
          </a:p>
        </p:txBody>
      </p:sp>
      <p:sp>
        <p:nvSpPr>
          <p:cNvPr id="22" name="TextBox 21">
            <a:extLst>
              <a:ext uri="{FF2B5EF4-FFF2-40B4-BE49-F238E27FC236}">
                <a16:creationId xmlns:a16="http://schemas.microsoft.com/office/drawing/2014/main" id="{C289DCB1-DCFA-4126-A708-04906F4CFEFA}"/>
              </a:ext>
            </a:extLst>
          </p:cNvPr>
          <p:cNvSpPr txBox="1"/>
          <p:nvPr/>
        </p:nvSpPr>
        <p:spPr>
          <a:xfrm>
            <a:off x="1203903" y="5913783"/>
            <a:ext cx="4809271" cy="338554"/>
          </a:xfrm>
          <a:prstGeom prst="rect">
            <a:avLst/>
          </a:prstGeom>
          <a:noFill/>
        </p:spPr>
        <p:txBody>
          <a:bodyPr wrap="square" rtlCol="0">
            <a:spAutoFit/>
          </a:bodyPr>
          <a:lstStyle/>
          <a:p>
            <a:r>
              <a:rPr lang="en-US" sz="1600" dirty="0"/>
              <a:t>Source: Lecture 12 – Programs – Calling Conventions</a:t>
            </a:r>
          </a:p>
        </p:txBody>
      </p:sp>
    </p:spTree>
    <p:extLst>
      <p:ext uri="{BB962C8B-B14F-4D97-AF65-F5344CB8AC3E}">
        <p14:creationId xmlns:p14="http://schemas.microsoft.com/office/powerpoint/2010/main" val="311224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D60683-E641-41FB-A0B4-DA3656565F09}"/>
              </a:ext>
            </a:extLst>
          </p:cNvPr>
          <p:cNvSpPr/>
          <p:nvPr/>
        </p:nvSpPr>
        <p:spPr>
          <a:xfrm>
            <a:off x="1114840" y="197346"/>
            <a:ext cx="10364857" cy="6463308"/>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gdb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disas</a:t>
            </a:r>
            <a:r>
              <a:rPr lang="en-US" dirty="0">
                <a:latin typeface="Consolas" panose="020B0609020204030204" pitchFamily="49" charset="0"/>
                <a:cs typeface="Consolas" panose="020B0609020204030204" pitchFamily="49" charset="0"/>
              </a:rPr>
              <a:t> /m fun</a:t>
            </a:r>
          </a:p>
          <a:p>
            <a:r>
              <a:rPr lang="en-US" dirty="0">
                <a:latin typeface="Consolas" panose="020B0609020204030204" pitchFamily="49" charset="0"/>
                <a:cs typeface="Consolas" panose="020B0609020204030204" pitchFamily="49" charset="0"/>
              </a:rPr>
              <a:t>Dump of assembler code for function fun:</a:t>
            </a:r>
          </a:p>
          <a:p>
            <a:r>
              <a:rPr lang="en-US" dirty="0">
                <a:latin typeface="Consolas" panose="020B0609020204030204" pitchFamily="49" charset="0"/>
                <a:cs typeface="Consolas" panose="020B0609020204030204" pitchFamily="49" charset="0"/>
              </a:rPr>
              <a:t>4       {</a:t>
            </a:r>
          </a:p>
          <a:p>
            <a:r>
              <a:rPr lang="en-US" dirty="0">
                <a:latin typeface="Consolas" panose="020B0609020204030204" pitchFamily="49" charset="0"/>
                <a:cs typeface="Consolas" panose="020B0609020204030204" pitchFamily="49" charset="0"/>
              </a:rPr>
              <a:t>   0x08048394 &lt;+0&gt;:     push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0x08048395 &lt;+1&gt;:     mov    </a:t>
            </a:r>
            <a:r>
              <a:rPr lang="en-US" dirty="0" err="1">
                <a:latin typeface="Consolas" panose="020B0609020204030204" pitchFamily="49" charset="0"/>
                <a:cs typeface="Consolas" panose="020B0609020204030204" pitchFamily="49" charset="0"/>
              </a:rPr>
              <a:t>ebp,esp</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5               if(x&gt;10)</a:t>
            </a:r>
          </a:p>
          <a:p>
            <a:r>
              <a:rPr lang="en-US" dirty="0">
                <a:latin typeface="Consolas" panose="020B0609020204030204" pitchFamily="49" charset="0"/>
                <a:cs typeface="Consolas" panose="020B0609020204030204" pitchFamily="49" charset="0"/>
              </a:rPr>
              <a:t>   0x08048397 &lt;+3&gt;: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DWORD PTR [ebp+0x8],0xa</a:t>
            </a:r>
          </a:p>
          <a:p>
            <a:r>
              <a:rPr lang="en-US" dirty="0">
                <a:latin typeface="Consolas" panose="020B0609020204030204" pitchFamily="49" charset="0"/>
                <a:cs typeface="Consolas" panose="020B0609020204030204" pitchFamily="49" charset="0"/>
              </a:rPr>
              <a:t>   0x0804839b &lt;+7&gt;: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0x80483a4 &lt;fun+16&gt;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6                       return 50;</a:t>
            </a:r>
          </a:p>
          <a:p>
            <a:r>
              <a:rPr lang="en-US" dirty="0">
                <a:latin typeface="Consolas" panose="020B0609020204030204" pitchFamily="49" charset="0"/>
                <a:cs typeface="Consolas" panose="020B0609020204030204" pitchFamily="49" charset="0"/>
              </a:rPr>
              <a:t>   0x0804839d &lt;+9&gt;:     mov    eax,0x32</a:t>
            </a:r>
          </a:p>
          <a:p>
            <a:r>
              <a:rPr lang="en-US" dirty="0">
                <a:latin typeface="Consolas" panose="020B0609020204030204" pitchFamily="49" charset="0"/>
                <a:cs typeface="Consolas" panose="020B0609020204030204" pitchFamily="49" charset="0"/>
              </a:rPr>
              <a:t>   0x080483a2 &lt;+14&gt;: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0x80483a9 &lt;fun+21&gt;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7               else</a:t>
            </a:r>
          </a:p>
          <a:p>
            <a:r>
              <a:rPr lang="en-US" dirty="0">
                <a:latin typeface="Consolas" panose="020B0609020204030204" pitchFamily="49" charset="0"/>
                <a:cs typeface="Consolas" panose="020B0609020204030204" pitchFamily="49" charset="0"/>
              </a:rPr>
              <a:t>8                       return 0;</a:t>
            </a:r>
          </a:p>
          <a:p>
            <a:r>
              <a:rPr lang="en-US" dirty="0">
                <a:latin typeface="Consolas" panose="020B0609020204030204" pitchFamily="49" charset="0"/>
                <a:cs typeface="Consolas" panose="020B0609020204030204" pitchFamily="49" charset="0"/>
              </a:rPr>
              <a:t>   0x080483a4 &lt;+16&gt;:    mov    eax,0x0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9       }</a:t>
            </a:r>
          </a:p>
          <a:p>
            <a:r>
              <a:rPr lang="en-US" dirty="0">
                <a:latin typeface="Consolas" panose="020B0609020204030204" pitchFamily="49" charset="0"/>
                <a:cs typeface="Consolas" panose="020B0609020204030204" pitchFamily="49" charset="0"/>
              </a:rPr>
              <a:t>   0x080483a9 &lt;+21&gt;:    pop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0x080483aa &lt;+22&gt;:    ret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End of assembler dump.</a:t>
            </a:r>
          </a:p>
        </p:txBody>
      </p:sp>
    </p:spTree>
    <p:extLst>
      <p:ext uri="{BB962C8B-B14F-4D97-AF65-F5344CB8AC3E}">
        <p14:creationId xmlns:p14="http://schemas.microsoft.com/office/powerpoint/2010/main" val="334457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19E0-D637-4E40-BBA1-F823B654D3E8}"/>
              </a:ext>
            </a:extLst>
          </p:cNvPr>
          <p:cNvSpPr>
            <a:spLocks noGrp="1"/>
          </p:cNvSpPr>
          <p:nvPr>
            <p:ph type="title"/>
          </p:nvPr>
        </p:nvSpPr>
        <p:spPr>
          <a:xfrm>
            <a:off x="2231136" y="2834640"/>
            <a:ext cx="7729728" cy="1188720"/>
          </a:xfrm>
        </p:spPr>
        <p:txBody>
          <a:bodyPr/>
          <a:lstStyle/>
          <a:p>
            <a:r>
              <a:rPr lang="en-US" dirty="0"/>
              <a:t>Assembly is ‘fun’?</a:t>
            </a:r>
          </a:p>
        </p:txBody>
      </p:sp>
    </p:spTree>
    <p:extLst>
      <p:ext uri="{BB962C8B-B14F-4D97-AF65-F5344CB8AC3E}">
        <p14:creationId xmlns:p14="http://schemas.microsoft.com/office/powerpoint/2010/main" val="2332897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20AF-0544-4ABB-85C7-A45D6D11A1DB}"/>
              </a:ext>
            </a:extLst>
          </p:cNvPr>
          <p:cNvSpPr>
            <a:spLocks noGrp="1"/>
          </p:cNvSpPr>
          <p:nvPr>
            <p:ph type="title"/>
          </p:nvPr>
        </p:nvSpPr>
        <p:spPr/>
        <p:txBody>
          <a:bodyPr/>
          <a:lstStyle/>
          <a:p>
            <a:r>
              <a:rPr lang="en-US" dirty="0"/>
              <a:t>Lab 5</a:t>
            </a:r>
          </a:p>
        </p:txBody>
      </p:sp>
      <p:sp>
        <p:nvSpPr>
          <p:cNvPr id="3" name="Content Placeholder 2">
            <a:extLst>
              <a:ext uri="{FF2B5EF4-FFF2-40B4-BE49-F238E27FC236}">
                <a16:creationId xmlns:a16="http://schemas.microsoft.com/office/drawing/2014/main" id="{CE588FE8-E8EB-4A9F-93D5-B059EA6D8820}"/>
              </a:ext>
            </a:extLst>
          </p:cNvPr>
          <p:cNvSpPr>
            <a:spLocks noGrp="1"/>
          </p:cNvSpPr>
          <p:nvPr>
            <p:ph idx="1"/>
          </p:nvPr>
        </p:nvSpPr>
        <p:spPr/>
        <p:txBody>
          <a:bodyPr/>
          <a:lstStyle/>
          <a:p>
            <a:r>
              <a:rPr lang="en-US" dirty="0"/>
              <a:t>Lab 5 is out and it’s on everyone’s favorite topic: </a:t>
            </a:r>
            <a:r>
              <a:rPr lang="en-US" i="1" dirty="0"/>
              <a:t>POINTERS!</a:t>
            </a:r>
            <a:endParaRPr lang="en-US" dirty="0"/>
          </a:p>
          <a:p>
            <a:r>
              <a:rPr lang="en-US" dirty="0"/>
              <a:t>Two functions to implement:</a:t>
            </a:r>
          </a:p>
          <a:p>
            <a:endParaRPr lang="en-US" dirty="0"/>
          </a:p>
        </p:txBody>
      </p:sp>
      <p:sp>
        <p:nvSpPr>
          <p:cNvPr id="4" name="Rectangle 3">
            <a:extLst>
              <a:ext uri="{FF2B5EF4-FFF2-40B4-BE49-F238E27FC236}">
                <a16:creationId xmlns:a16="http://schemas.microsoft.com/office/drawing/2014/main" id="{0D984283-BF6E-46CF-8E04-FB9F5228AD22}"/>
              </a:ext>
            </a:extLst>
          </p:cNvPr>
          <p:cNvSpPr/>
          <p:nvPr/>
        </p:nvSpPr>
        <p:spPr>
          <a:xfrm>
            <a:off x="266700" y="3747247"/>
            <a:ext cx="11658599" cy="2585323"/>
          </a:xfrm>
          <a:prstGeom prst="rect">
            <a:avLst/>
          </a:prstGeom>
          <a:solidFill>
            <a:schemeClr val="bg1"/>
          </a:solidFill>
        </p:spPr>
        <p:txBody>
          <a:bodyPr wrap="square">
            <a:spAutoFit/>
          </a:bodyPr>
          <a:lstStyle/>
          <a:p>
            <a:r>
              <a:rPr lang="en-US" spc="-100" dirty="0">
                <a:solidFill>
                  <a:srgbClr val="8000FF"/>
                </a:solidFill>
                <a:latin typeface="Courier New" panose="02070309020205020404" pitchFamily="49" charset="0"/>
              </a:rPr>
              <a:t>int</a:t>
            </a:r>
            <a:r>
              <a:rPr lang="en-US" spc="-100" dirty="0">
                <a:solidFill>
                  <a:srgbClr val="000000"/>
                </a:solidFill>
                <a:latin typeface="Courier New" panose="02070309020205020404" pitchFamily="49" charset="0"/>
              </a:rPr>
              <a:t> filter</a:t>
            </a:r>
            <a:r>
              <a:rPr lang="en-US" b="1" spc="-100" dirty="0">
                <a:solidFill>
                  <a:srgbClr val="000080"/>
                </a:solidFill>
                <a:latin typeface="Courier New" panose="02070309020205020404" pitchFamily="49" charset="0"/>
              </a:rPr>
              <a:t>(</a:t>
            </a:r>
            <a:r>
              <a:rPr lang="en-US" spc="-100" dirty="0">
                <a:solidFill>
                  <a:srgbClr val="8000FF"/>
                </a:solidFill>
                <a:latin typeface="Courier New" panose="02070309020205020404" pitchFamily="49" charset="0"/>
              </a:rPr>
              <a:t>void</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output</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r>
              <a:rPr lang="en-US" spc="-100" dirty="0">
                <a:solidFill>
                  <a:srgbClr val="8000FF"/>
                </a:solidFill>
                <a:latin typeface="Courier New" panose="02070309020205020404" pitchFamily="49" charset="0"/>
              </a:rPr>
              <a:t>const</a:t>
            </a:r>
            <a:r>
              <a:rPr lang="en-US" spc="-100" dirty="0">
                <a:solidFill>
                  <a:srgbClr val="000000"/>
                </a:solidFill>
                <a:latin typeface="Courier New" panose="02070309020205020404" pitchFamily="49" charset="0"/>
              </a:rPr>
              <a:t> </a:t>
            </a:r>
            <a:r>
              <a:rPr lang="en-US" spc="-100" dirty="0">
                <a:solidFill>
                  <a:srgbClr val="8000FF"/>
                </a:solidFill>
                <a:latin typeface="Courier New" panose="02070309020205020404" pitchFamily="49" charset="0"/>
              </a:rPr>
              <a:t>void</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input</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r>
              <a:rPr lang="en-US" spc="-100" dirty="0">
                <a:solidFill>
                  <a:srgbClr val="8000FF"/>
                </a:solidFill>
                <a:latin typeface="Courier New" panose="02070309020205020404" pitchFamily="49" charset="0"/>
              </a:rPr>
              <a:t>int</a:t>
            </a:r>
            <a:r>
              <a:rPr lang="en-US" spc="-100" dirty="0">
                <a:solidFill>
                  <a:srgbClr val="000000"/>
                </a:solidFill>
                <a:latin typeface="Courier New" panose="02070309020205020404" pitchFamily="49" charset="0"/>
              </a:rPr>
              <a:t> length</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r>
              <a:rPr lang="en-US" spc="-100" dirty="0">
                <a:solidFill>
                  <a:srgbClr val="8000FF"/>
                </a:solidFill>
                <a:latin typeface="Courier New" panose="02070309020205020404" pitchFamily="49" charset="0"/>
              </a:rPr>
              <a:t>int</a:t>
            </a:r>
            <a:r>
              <a:rPr lang="en-US" spc="-100" dirty="0">
                <a:solidFill>
                  <a:srgbClr val="000000"/>
                </a:solidFill>
                <a:latin typeface="Courier New" panose="02070309020205020404" pitchFamily="49" charset="0"/>
              </a:rPr>
              <a:t> </a:t>
            </a:r>
            <a:r>
              <a:rPr lang="en-US" spc="-100" dirty="0" err="1">
                <a:solidFill>
                  <a:srgbClr val="000000"/>
                </a:solidFill>
                <a:latin typeface="Courier New" panose="02070309020205020404" pitchFamily="49" charset="0"/>
              </a:rPr>
              <a:t>item_size</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PREDICATE </a:t>
            </a:r>
            <a:r>
              <a:rPr lang="en-US" spc="-100" dirty="0" err="1">
                <a:solidFill>
                  <a:srgbClr val="000000"/>
                </a:solidFill>
                <a:latin typeface="Courier New" panose="02070309020205020404" pitchFamily="49" charset="0"/>
              </a:rPr>
              <a:t>pred</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p>
          <a:p>
            <a:r>
              <a:rPr lang="en-US" b="1" spc="-100" dirty="0">
                <a:solidFill>
                  <a:srgbClr val="000080"/>
                </a:solidFill>
                <a:latin typeface="Courier New" panose="02070309020205020404" pitchFamily="49" charset="0"/>
              </a:rPr>
              <a:t>{</a:t>
            </a:r>
          </a:p>
          <a:p>
            <a:r>
              <a:rPr lang="en-US" b="1" spc="-100" dirty="0">
                <a:solidFill>
                  <a:srgbClr val="000080"/>
                </a:solidFill>
                <a:latin typeface="Courier New" panose="02070309020205020404" pitchFamily="49" charset="0"/>
              </a:rPr>
              <a:t>	</a:t>
            </a:r>
            <a:r>
              <a:rPr lang="en-US" spc="-100" dirty="0">
                <a:solidFill>
                  <a:srgbClr val="008000"/>
                </a:solidFill>
                <a:latin typeface="Courier New" panose="02070309020205020404" pitchFamily="49" charset="0"/>
              </a:rPr>
              <a:t>// FILL ME IN! </a:t>
            </a:r>
          </a:p>
          <a:p>
            <a:r>
              <a:rPr lang="en-US" b="1" spc="-100" dirty="0">
                <a:solidFill>
                  <a:srgbClr val="000080"/>
                </a:solidFill>
                <a:latin typeface="Courier New" panose="02070309020205020404" pitchFamily="49" charset="0"/>
              </a:rPr>
              <a:t>}</a:t>
            </a:r>
          </a:p>
          <a:p>
            <a:r>
              <a:rPr lang="en-US" spc="-100" dirty="0">
                <a:solidFill>
                  <a:srgbClr val="000000"/>
                </a:solidFill>
                <a:latin typeface="Courier New" panose="02070309020205020404" pitchFamily="49" charset="0"/>
              </a:rPr>
              <a:t> </a:t>
            </a:r>
          </a:p>
          <a:p>
            <a:r>
              <a:rPr lang="en-US" spc="-100" dirty="0">
                <a:solidFill>
                  <a:srgbClr val="8000FF"/>
                </a:solidFill>
                <a:latin typeface="Courier New" panose="02070309020205020404" pitchFamily="49" charset="0"/>
              </a:rPr>
              <a:t>int</a:t>
            </a:r>
            <a:r>
              <a:rPr lang="en-US" spc="-100" dirty="0">
                <a:solidFill>
                  <a:srgbClr val="000000"/>
                </a:solidFill>
                <a:latin typeface="Courier New" panose="02070309020205020404" pitchFamily="49" charset="0"/>
              </a:rPr>
              <a:t> less_than_50</a:t>
            </a:r>
            <a:r>
              <a:rPr lang="en-US" b="1" spc="-100" dirty="0">
                <a:solidFill>
                  <a:srgbClr val="000080"/>
                </a:solidFill>
                <a:latin typeface="Courier New" panose="02070309020205020404" pitchFamily="49" charset="0"/>
              </a:rPr>
              <a:t>(</a:t>
            </a:r>
            <a:r>
              <a:rPr lang="en-US" spc="-100" dirty="0">
                <a:solidFill>
                  <a:srgbClr val="8000FF"/>
                </a:solidFill>
                <a:latin typeface="Courier New" panose="02070309020205020404" pitchFamily="49" charset="0"/>
              </a:rPr>
              <a:t>const</a:t>
            </a:r>
            <a:r>
              <a:rPr lang="en-US" spc="-100" dirty="0">
                <a:solidFill>
                  <a:srgbClr val="000000"/>
                </a:solidFill>
                <a:latin typeface="Courier New" panose="02070309020205020404" pitchFamily="49" charset="0"/>
              </a:rPr>
              <a:t> </a:t>
            </a:r>
            <a:r>
              <a:rPr lang="en-US" spc="-100" dirty="0">
                <a:solidFill>
                  <a:srgbClr val="8000FF"/>
                </a:solidFill>
                <a:latin typeface="Courier New" panose="02070309020205020404" pitchFamily="49" charset="0"/>
              </a:rPr>
              <a:t>void</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p</a:t>
            </a:r>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p>
          <a:p>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p>
          <a:p>
            <a:r>
              <a:rPr lang="en-US" spc="-100" dirty="0">
                <a:solidFill>
                  <a:srgbClr val="000000"/>
                </a:solidFill>
                <a:latin typeface="Courier New" panose="02070309020205020404" pitchFamily="49" charset="0"/>
              </a:rPr>
              <a:t>	</a:t>
            </a:r>
            <a:r>
              <a:rPr lang="en-US" spc="-100" dirty="0">
                <a:solidFill>
                  <a:srgbClr val="008000"/>
                </a:solidFill>
                <a:latin typeface="Courier New" panose="02070309020205020404" pitchFamily="49" charset="0"/>
              </a:rPr>
              <a:t>// FILL ME IN! </a:t>
            </a:r>
          </a:p>
          <a:p>
            <a:r>
              <a:rPr lang="en-US" b="1" spc="-100" dirty="0">
                <a:solidFill>
                  <a:srgbClr val="000080"/>
                </a:solidFill>
                <a:latin typeface="Courier New" panose="02070309020205020404" pitchFamily="49" charset="0"/>
              </a:rPr>
              <a:t>}</a:t>
            </a:r>
            <a:r>
              <a:rPr lang="en-US" spc="-100"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250676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20AF-0544-4ABB-85C7-A45D6D11A1DB}"/>
              </a:ext>
            </a:extLst>
          </p:cNvPr>
          <p:cNvSpPr>
            <a:spLocks noGrp="1"/>
          </p:cNvSpPr>
          <p:nvPr>
            <p:ph type="title"/>
          </p:nvPr>
        </p:nvSpPr>
        <p:spPr/>
        <p:txBody>
          <a:bodyPr/>
          <a:lstStyle/>
          <a:p>
            <a:r>
              <a:rPr lang="en-US" dirty="0"/>
              <a:t>Lab 5</a:t>
            </a:r>
          </a:p>
        </p:txBody>
      </p:sp>
      <p:sp>
        <p:nvSpPr>
          <p:cNvPr id="3" name="Content Placeholder 2">
            <a:extLst>
              <a:ext uri="{FF2B5EF4-FFF2-40B4-BE49-F238E27FC236}">
                <a16:creationId xmlns:a16="http://schemas.microsoft.com/office/drawing/2014/main" id="{CE588FE8-E8EB-4A9F-93D5-B059EA6D8820}"/>
              </a:ext>
            </a:extLst>
          </p:cNvPr>
          <p:cNvSpPr>
            <a:spLocks noGrp="1"/>
          </p:cNvSpPr>
          <p:nvPr>
            <p:ph idx="1"/>
          </p:nvPr>
        </p:nvSpPr>
        <p:spPr/>
        <p:txBody>
          <a:bodyPr/>
          <a:lstStyle/>
          <a:p>
            <a:r>
              <a:rPr lang="en-US" dirty="0"/>
              <a:t>Start with less_than_50.  It’s your ‘predicate’ function.</a:t>
            </a:r>
          </a:p>
          <a:p>
            <a:pPr lvl="1"/>
            <a:r>
              <a:rPr lang="en-US" dirty="0"/>
              <a:t>Predicate functions are just “something that gives a yes-or-no answer.” </a:t>
            </a:r>
          </a:p>
          <a:p>
            <a:r>
              <a:rPr lang="en-US" dirty="0"/>
              <a:t>You return zero or nonzero based on whether the value of p is less than 50 or not.</a:t>
            </a:r>
          </a:p>
          <a:p>
            <a:pPr lvl="1"/>
            <a:r>
              <a:rPr lang="en-US" dirty="0"/>
              <a:t>If it’s less than 50, return </a:t>
            </a:r>
            <a:r>
              <a:rPr lang="en-US" i="1" dirty="0"/>
              <a:t>anything that isn’t zero</a:t>
            </a:r>
            <a:r>
              <a:rPr lang="en-US" dirty="0"/>
              <a:t>, otherwise, return 0</a:t>
            </a:r>
            <a:endParaRPr lang="en-US" i="1" dirty="0"/>
          </a:p>
          <a:p>
            <a:r>
              <a:rPr lang="en-US" dirty="0"/>
              <a:t>You’ll need to change that data type!  Void pointers are useless here.</a:t>
            </a:r>
          </a:p>
          <a:p>
            <a:r>
              <a:rPr lang="en-US" dirty="0"/>
              <a:t>This function will be used in filter to determine whether or not a value should be included in the output array.</a:t>
            </a:r>
          </a:p>
          <a:p>
            <a:endParaRPr lang="en-US" dirty="0"/>
          </a:p>
        </p:txBody>
      </p:sp>
      <p:sp>
        <p:nvSpPr>
          <p:cNvPr id="4" name="Rectangle 3">
            <a:extLst>
              <a:ext uri="{FF2B5EF4-FFF2-40B4-BE49-F238E27FC236}">
                <a16:creationId xmlns:a16="http://schemas.microsoft.com/office/drawing/2014/main" id="{0D984283-BF6E-46CF-8E04-FB9F5228AD22}"/>
              </a:ext>
            </a:extLst>
          </p:cNvPr>
          <p:cNvSpPr/>
          <p:nvPr/>
        </p:nvSpPr>
        <p:spPr>
          <a:xfrm>
            <a:off x="266700" y="87404"/>
            <a:ext cx="11658599" cy="2308324"/>
          </a:xfrm>
          <a:prstGeom prst="rect">
            <a:avLst/>
          </a:prstGeom>
          <a:solidFill>
            <a:schemeClr val="bg1"/>
          </a:solidFill>
        </p:spPr>
        <p:txBody>
          <a:bodyPr wrap="square">
            <a:spAutoFit/>
          </a:bodyPr>
          <a:lstStyle/>
          <a:p>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filter</a:t>
            </a:r>
            <a:r>
              <a:rPr lang="en-US" sz="1600" b="1" spc="-100" dirty="0">
                <a:solidFill>
                  <a:srgbClr val="000080"/>
                </a:solidFill>
                <a:latin typeface="Courier New" panose="02070309020205020404" pitchFamily="49" charset="0"/>
              </a:rPr>
              <a:t>(</a:t>
            </a:r>
            <a:r>
              <a:rPr lang="en-US" sz="1600" spc="-100" dirty="0">
                <a:solidFill>
                  <a:srgbClr val="8000FF"/>
                </a:solidFill>
                <a:latin typeface="Courier New" panose="02070309020205020404" pitchFamily="49" charset="0"/>
              </a:rPr>
              <a:t>void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output</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const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void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input</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length</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a:t>
            </a:r>
            <a:r>
              <a:rPr lang="en-US" sz="1600" spc="-100" dirty="0" err="1">
                <a:solidFill>
                  <a:srgbClr val="000000"/>
                </a:solidFill>
                <a:latin typeface="Courier New" panose="02070309020205020404" pitchFamily="49" charset="0"/>
              </a:rPr>
              <a:t>item_size</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PREDICATE </a:t>
            </a:r>
            <a:r>
              <a:rPr lang="en-US" sz="1600" spc="-100" dirty="0" err="1">
                <a:solidFill>
                  <a:srgbClr val="000000"/>
                </a:solidFill>
                <a:latin typeface="Courier New" panose="02070309020205020404" pitchFamily="49" charset="0"/>
              </a:rPr>
              <a:t>pred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p>
          <a:p>
            <a:r>
              <a:rPr lang="en-US" sz="1600" b="1" spc="-100" dirty="0">
                <a:solidFill>
                  <a:srgbClr val="000080"/>
                </a:solidFill>
                <a:latin typeface="Courier New" panose="02070309020205020404" pitchFamily="49" charset="0"/>
              </a:rPr>
              <a:t>{</a:t>
            </a:r>
          </a:p>
          <a:p>
            <a:r>
              <a:rPr lang="en-US" sz="1600" b="1" spc="-100" dirty="0">
                <a:solidFill>
                  <a:srgbClr val="000080"/>
                </a:solidFill>
                <a:latin typeface="Courier New" panose="02070309020205020404" pitchFamily="49" charset="0"/>
              </a:rPr>
              <a:t>	</a:t>
            </a:r>
            <a:r>
              <a:rPr lang="en-US" sz="1600" spc="-100" dirty="0">
                <a:solidFill>
                  <a:srgbClr val="008000"/>
                </a:solidFill>
                <a:latin typeface="Courier New" panose="02070309020205020404" pitchFamily="49" charset="0"/>
              </a:rPr>
              <a:t>// FILL ME IN! </a:t>
            </a:r>
          </a:p>
          <a:p>
            <a:r>
              <a:rPr lang="en-US" sz="1600" b="1" spc="-100" dirty="0">
                <a:solidFill>
                  <a:srgbClr val="000080"/>
                </a:solidFill>
                <a:latin typeface="Courier New" panose="02070309020205020404" pitchFamily="49" charset="0"/>
              </a:rPr>
              <a:t>}</a:t>
            </a:r>
          </a:p>
          <a:p>
            <a:r>
              <a:rPr lang="en-US" sz="1600" spc="-100" dirty="0">
                <a:solidFill>
                  <a:srgbClr val="000000"/>
                </a:solidFill>
                <a:latin typeface="Courier New" panose="02070309020205020404" pitchFamily="49" charset="0"/>
              </a:rPr>
              <a:t> </a:t>
            </a:r>
          </a:p>
          <a:p>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less_than_50</a:t>
            </a:r>
            <a:r>
              <a:rPr lang="en-US" sz="1600" b="1" spc="-100" dirty="0">
                <a:solidFill>
                  <a:srgbClr val="000080"/>
                </a:solidFill>
                <a:latin typeface="Courier New" panose="02070309020205020404" pitchFamily="49" charset="0"/>
              </a:rPr>
              <a:t>(</a:t>
            </a:r>
            <a:r>
              <a:rPr lang="en-US" sz="1600" spc="-100" dirty="0">
                <a:solidFill>
                  <a:srgbClr val="8000FF"/>
                </a:solidFill>
                <a:latin typeface="Courier New" panose="02070309020205020404" pitchFamily="49" charset="0"/>
              </a:rPr>
              <a:t>const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void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p</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p>
          <a:p>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p>
          <a:p>
            <a:r>
              <a:rPr lang="en-US" sz="1600" spc="-100" dirty="0">
                <a:solidFill>
                  <a:srgbClr val="000000"/>
                </a:solidFill>
                <a:latin typeface="Courier New" panose="02070309020205020404" pitchFamily="49" charset="0"/>
              </a:rPr>
              <a:t>	</a:t>
            </a:r>
            <a:r>
              <a:rPr lang="en-US" sz="1600" spc="-100" dirty="0">
                <a:solidFill>
                  <a:srgbClr val="008000"/>
                </a:solidFill>
                <a:latin typeface="Courier New" panose="02070309020205020404" pitchFamily="49" charset="0"/>
              </a:rPr>
              <a:t>// FILL ME IN! </a:t>
            </a:r>
          </a:p>
          <a:p>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59723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20AF-0544-4ABB-85C7-A45D6D11A1DB}"/>
              </a:ext>
            </a:extLst>
          </p:cNvPr>
          <p:cNvSpPr>
            <a:spLocks noGrp="1"/>
          </p:cNvSpPr>
          <p:nvPr>
            <p:ph type="title"/>
          </p:nvPr>
        </p:nvSpPr>
        <p:spPr/>
        <p:txBody>
          <a:bodyPr/>
          <a:lstStyle/>
          <a:p>
            <a:r>
              <a:rPr lang="en-US" dirty="0"/>
              <a:t>Lab 5</a:t>
            </a:r>
          </a:p>
        </p:txBody>
      </p:sp>
      <p:sp>
        <p:nvSpPr>
          <p:cNvPr id="3" name="Content Placeholder 2">
            <a:extLst>
              <a:ext uri="{FF2B5EF4-FFF2-40B4-BE49-F238E27FC236}">
                <a16:creationId xmlns:a16="http://schemas.microsoft.com/office/drawing/2014/main" id="{CE588FE8-E8EB-4A9F-93D5-B059EA6D8820}"/>
              </a:ext>
            </a:extLst>
          </p:cNvPr>
          <p:cNvSpPr>
            <a:spLocks noGrp="1"/>
          </p:cNvSpPr>
          <p:nvPr>
            <p:ph idx="1"/>
          </p:nvPr>
        </p:nvSpPr>
        <p:spPr>
          <a:xfrm>
            <a:off x="1769893" y="2622622"/>
            <a:ext cx="8652213" cy="3957082"/>
          </a:xfrm>
        </p:spPr>
        <p:txBody>
          <a:bodyPr>
            <a:normAutofit/>
          </a:bodyPr>
          <a:lstStyle/>
          <a:p>
            <a:r>
              <a:rPr lang="en-US" dirty="0"/>
              <a:t>Filter is a bit more complicated.  </a:t>
            </a:r>
          </a:p>
          <a:p>
            <a:r>
              <a:rPr lang="en-US" dirty="0"/>
              <a:t>You have your input array and its length.  You’ll iterate over it.  Remember that each element in the array is </a:t>
            </a:r>
            <a:r>
              <a:rPr lang="en-US" dirty="0" err="1"/>
              <a:t>item_size</a:t>
            </a:r>
            <a:r>
              <a:rPr lang="en-US" dirty="0"/>
              <a:t> in length (be careful moving that pointer forward the correct amount, no PTR_ADD_BYTES here!).</a:t>
            </a:r>
          </a:p>
          <a:p>
            <a:r>
              <a:rPr lang="en-US" dirty="0"/>
              <a:t>On each of those elements, call the predicate function on them (</a:t>
            </a:r>
            <a:r>
              <a:rPr lang="en-US" dirty="0" err="1"/>
              <a:t>pred</a:t>
            </a:r>
            <a:r>
              <a:rPr lang="en-US" dirty="0"/>
              <a:t>)</a:t>
            </a:r>
          </a:p>
          <a:p>
            <a:pPr lvl="1"/>
            <a:r>
              <a:rPr lang="en-US" dirty="0"/>
              <a:t>If it returns a nonzero value, then use </a:t>
            </a:r>
            <a:r>
              <a:rPr lang="en-US" dirty="0" err="1"/>
              <a:t>memcpy</a:t>
            </a:r>
            <a:r>
              <a:rPr lang="en-US" dirty="0"/>
              <a:t> to copy the data from input to output (again, be careful with size)</a:t>
            </a:r>
          </a:p>
          <a:p>
            <a:pPr lvl="1"/>
            <a:r>
              <a:rPr lang="en-US" dirty="0"/>
              <a:t>Remember to be careful about maintaining your place in the output array as well.</a:t>
            </a:r>
          </a:p>
          <a:p>
            <a:r>
              <a:rPr lang="en-US" dirty="0"/>
              <a:t>Oh yeah, and also keep a quick count of how many items you copied to output and return that</a:t>
            </a:r>
          </a:p>
          <a:p>
            <a:endParaRPr lang="en-US" dirty="0"/>
          </a:p>
        </p:txBody>
      </p:sp>
      <p:sp>
        <p:nvSpPr>
          <p:cNvPr id="4" name="Rectangle 3">
            <a:extLst>
              <a:ext uri="{FF2B5EF4-FFF2-40B4-BE49-F238E27FC236}">
                <a16:creationId xmlns:a16="http://schemas.microsoft.com/office/drawing/2014/main" id="{0D984283-BF6E-46CF-8E04-FB9F5228AD22}"/>
              </a:ext>
            </a:extLst>
          </p:cNvPr>
          <p:cNvSpPr/>
          <p:nvPr/>
        </p:nvSpPr>
        <p:spPr>
          <a:xfrm>
            <a:off x="266700" y="87404"/>
            <a:ext cx="11658599" cy="2308324"/>
          </a:xfrm>
          <a:prstGeom prst="rect">
            <a:avLst/>
          </a:prstGeom>
          <a:solidFill>
            <a:schemeClr val="bg1"/>
          </a:solidFill>
        </p:spPr>
        <p:txBody>
          <a:bodyPr wrap="square">
            <a:spAutoFit/>
          </a:bodyPr>
          <a:lstStyle/>
          <a:p>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filter</a:t>
            </a:r>
            <a:r>
              <a:rPr lang="en-US" sz="1600" b="1" spc="-100" dirty="0">
                <a:solidFill>
                  <a:srgbClr val="000080"/>
                </a:solidFill>
                <a:latin typeface="Courier New" panose="02070309020205020404" pitchFamily="49" charset="0"/>
              </a:rPr>
              <a:t>(</a:t>
            </a:r>
            <a:r>
              <a:rPr lang="en-US" sz="1600" spc="-100" dirty="0">
                <a:solidFill>
                  <a:srgbClr val="8000FF"/>
                </a:solidFill>
                <a:latin typeface="Courier New" panose="02070309020205020404" pitchFamily="49" charset="0"/>
              </a:rPr>
              <a:t>void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output</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const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void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input</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length</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r>
              <a:rPr lang="en-US" sz="1600" spc="-100" dirty="0">
                <a:solidFill>
                  <a:srgbClr val="8000FF"/>
                </a:solidFill>
                <a:latin typeface="Courier New" panose="02070309020205020404" pitchFamily="49" charset="0"/>
              </a:rPr>
              <a:t>int</a:t>
            </a:r>
            <a:r>
              <a:rPr lang="en-US" sz="1600" spc="-100" dirty="0">
                <a:solidFill>
                  <a:srgbClr val="000000"/>
                </a:solidFill>
                <a:latin typeface="Courier New" panose="02070309020205020404" pitchFamily="49" charset="0"/>
              </a:rPr>
              <a:t> </a:t>
            </a:r>
            <a:r>
              <a:rPr lang="en-US" sz="1600" spc="-100" dirty="0" err="1">
                <a:solidFill>
                  <a:srgbClr val="000000"/>
                </a:solidFill>
                <a:latin typeface="Courier New" panose="02070309020205020404" pitchFamily="49" charset="0"/>
              </a:rPr>
              <a:t>item_size</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PREDICATE </a:t>
            </a:r>
            <a:r>
              <a:rPr lang="en-US" sz="1600" spc="-100" dirty="0" err="1">
                <a:solidFill>
                  <a:srgbClr val="000000"/>
                </a:solidFill>
                <a:latin typeface="Courier New" panose="02070309020205020404" pitchFamily="49" charset="0"/>
              </a:rPr>
              <a:t>pred</a:t>
            </a:r>
            <a:r>
              <a:rPr lang="en-US" sz="1600" b="1" spc="-100" dirty="0">
                <a:solidFill>
                  <a:srgbClr val="000080"/>
                </a:solidFill>
                <a:latin typeface="Courier New" panose="02070309020205020404" pitchFamily="49" charset="0"/>
              </a:rPr>
              <a:t>)</a:t>
            </a:r>
            <a:r>
              <a:rPr lang="en-US" sz="1600" spc="-100" dirty="0">
                <a:solidFill>
                  <a:srgbClr val="000000"/>
                </a:solidFill>
                <a:latin typeface="Courier New" panose="02070309020205020404" pitchFamily="49" charset="0"/>
              </a:rPr>
              <a:t> </a:t>
            </a:r>
          </a:p>
          <a:p>
            <a:r>
              <a:rPr lang="en-US" sz="1600" b="1" spc="-100" dirty="0">
                <a:solidFill>
                  <a:srgbClr val="000080"/>
                </a:solidFill>
                <a:latin typeface="Courier New" panose="02070309020205020404" pitchFamily="49" charset="0"/>
              </a:rPr>
              <a:t>{</a:t>
            </a:r>
          </a:p>
          <a:p>
            <a:r>
              <a:rPr lang="en-US" sz="1600" b="1" spc="-100" dirty="0">
                <a:solidFill>
                  <a:srgbClr val="000080"/>
                </a:solidFill>
                <a:latin typeface="Courier New" panose="02070309020205020404" pitchFamily="49" charset="0"/>
              </a:rPr>
              <a:t>	</a:t>
            </a:r>
            <a:r>
              <a:rPr lang="en-US" sz="1600" spc="-100" dirty="0">
                <a:solidFill>
                  <a:srgbClr val="008000"/>
                </a:solidFill>
                <a:latin typeface="Courier New" panose="02070309020205020404" pitchFamily="49" charset="0"/>
              </a:rPr>
              <a:t>// FILL ME IN! </a:t>
            </a:r>
          </a:p>
          <a:p>
            <a:r>
              <a:rPr lang="en-US" sz="1600" b="1" spc="-100" dirty="0">
                <a:solidFill>
                  <a:srgbClr val="000080"/>
                </a:solidFill>
                <a:latin typeface="Courier New" panose="02070309020205020404" pitchFamily="49" charset="0"/>
              </a:rPr>
              <a:t>}</a:t>
            </a:r>
          </a:p>
          <a:p>
            <a:r>
              <a:rPr lang="en-US" sz="1600" spc="-100" dirty="0">
                <a:solidFill>
                  <a:srgbClr val="000000"/>
                </a:solidFill>
                <a:latin typeface="Courier New" panose="02070309020205020404" pitchFamily="49" charset="0"/>
              </a:rPr>
              <a:t> </a:t>
            </a:r>
          </a:p>
          <a:p>
            <a:r>
              <a:rPr lang="en-US" sz="1600" spc="-100" dirty="0">
                <a:solidFill>
                  <a:srgbClr val="008000"/>
                </a:solidFill>
                <a:latin typeface="Courier New" panose="02070309020205020404" pitchFamily="49" charset="0"/>
              </a:rPr>
              <a:t>// call in main</a:t>
            </a:r>
          </a:p>
          <a:p>
            <a:r>
              <a:rPr lang="en-US" sz="1600" spc="-100" dirty="0">
                <a:solidFill>
                  <a:srgbClr val="008000"/>
                </a:solidFill>
                <a:latin typeface="Courier New" panose="02070309020205020404" pitchFamily="49" charset="0"/>
              </a:rPr>
              <a:t>...</a:t>
            </a:r>
            <a:endParaRPr lang="en-US" sz="1600" spc="-100" dirty="0">
              <a:solidFill>
                <a:srgbClr val="000000"/>
              </a:solidFill>
              <a:latin typeface="Courier New" panose="02070309020205020404" pitchFamily="49" charset="0"/>
            </a:endParaRPr>
          </a:p>
          <a:p>
            <a:r>
              <a:rPr lang="en-US" sz="1600" dirty="0">
                <a:solidFill>
                  <a:srgbClr val="8000FF"/>
                </a:solidFill>
                <a:latin typeface="Courier New" panose="02070309020205020404" pitchFamily="49" charset="0"/>
              </a:rPr>
              <a:t>int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filtered_len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1" dirty="0"/>
              <a:t> </a:t>
            </a:r>
            <a:r>
              <a:rPr lang="en-US" sz="1600" dirty="0">
                <a:solidFill>
                  <a:srgbClr val="000000"/>
                </a:solidFill>
                <a:latin typeface="Courier New" panose="02070309020205020404" pitchFamily="49" charset="0"/>
              </a:rPr>
              <a:t>filter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filtered</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float_values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NUM_VALUES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err="1">
                <a:solidFill>
                  <a:srgbClr val="0000FF"/>
                </a:solidFill>
                <a:latin typeface="Courier New" panose="02070309020205020404" pitchFamily="49" charset="0"/>
              </a:rPr>
              <a:t>sizeof</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float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&amp;</a:t>
            </a:r>
            <a:r>
              <a:rPr lang="en-US" sz="1600" dirty="0">
                <a:solidFill>
                  <a:srgbClr val="000000"/>
                </a:solidFill>
                <a:latin typeface="Courier New" panose="02070309020205020404" pitchFamily="49" charset="0"/>
              </a:rPr>
              <a:t>less_than_50</a:t>
            </a:r>
            <a:r>
              <a:rPr lang="en-US" sz="1600" b="1" dirty="0">
                <a:solidFill>
                  <a:srgbClr val="000080"/>
                </a:solidFill>
                <a:latin typeface="Courier New" panose="02070309020205020404" pitchFamily="49" charset="0"/>
              </a:rPr>
              <a:t>);</a:t>
            </a:r>
            <a:endParaRPr lang="en-US" sz="1600" dirty="0"/>
          </a:p>
          <a:p>
            <a:r>
              <a:rPr lang="en-US" sz="1600" spc="-1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084484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3389243"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3389243" y="463918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53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3389243"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3389243" y="463918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408933-B519-4906-95CC-C4B66F4696B1}"/>
              </a:ext>
            </a:extLst>
          </p:cNvPr>
          <p:cNvSpPr/>
          <p:nvPr/>
        </p:nvSpPr>
        <p:spPr>
          <a:xfrm>
            <a:off x="154056" y="2392553"/>
            <a:ext cx="2554357" cy="15008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Remember, we’re using pointers here, not indexing into the array.</a:t>
            </a:r>
          </a:p>
        </p:txBody>
      </p:sp>
    </p:spTree>
    <p:extLst>
      <p:ext uri="{BB962C8B-B14F-4D97-AF65-F5344CB8AC3E}">
        <p14:creationId xmlns:p14="http://schemas.microsoft.com/office/powerpoint/2010/main" val="166014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0E10-A644-471F-A450-99F1D46337AB}"/>
              </a:ext>
            </a:extLst>
          </p:cNvPr>
          <p:cNvSpPr>
            <a:spLocks noGrp="1"/>
          </p:cNvSpPr>
          <p:nvPr>
            <p:ph type="title"/>
          </p:nvPr>
        </p:nvSpPr>
        <p:spPr>
          <a:xfrm>
            <a:off x="2231136" y="991069"/>
            <a:ext cx="7729728" cy="1188720"/>
          </a:xfrm>
        </p:spPr>
        <p:txBody>
          <a:bodyPr/>
          <a:lstStyle/>
          <a:p>
            <a:r>
              <a:rPr lang="en-US" dirty="0"/>
              <a:t>Info</a:t>
            </a:r>
          </a:p>
        </p:txBody>
      </p:sp>
      <p:sp>
        <p:nvSpPr>
          <p:cNvPr id="3" name="Content Placeholder 2">
            <a:extLst>
              <a:ext uri="{FF2B5EF4-FFF2-40B4-BE49-F238E27FC236}">
                <a16:creationId xmlns:a16="http://schemas.microsoft.com/office/drawing/2014/main" id="{9DD416A9-8E40-4EE7-A85D-B9C6362BA877}"/>
              </a:ext>
            </a:extLst>
          </p:cNvPr>
          <p:cNvSpPr>
            <a:spLocks noGrp="1"/>
          </p:cNvSpPr>
          <p:nvPr>
            <p:ph idx="1"/>
          </p:nvPr>
        </p:nvSpPr>
        <p:spPr>
          <a:xfrm>
            <a:off x="583223" y="2347546"/>
            <a:ext cx="11260015" cy="3894992"/>
          </a:xfrm>
        </p:spPr>
        <p:txBody>
          <a:bodyPr numCol="2">
            <a:normAutofit fontScale="92500"/>
          </a:bodyPr>
          <a:lstStyle/>
          <a:p>
            <a:r>
              <a:rPr lang="en-US" sz="3600" dirty="0"/>
              <a:t>Jon Rutkauskas</a:t>
            </a:r>
          </a:p>
          <a:p>
            <a:r>
              <a:rPr lang="en-US" sz="3600" dirty="0"/>
              <a:t>Recitation: 	Tue 12-12:50</a:t>
            </a:r>
          </a:p>
          <a:p>
            <a:r>
              <a:rPr lang="en-US" sz="3600" dirty="0"/>
              <a:t>Office Hours: Tue 11-11:50</a:t>
            </a:r>
            <a:br>
              <a:rPr lang="en-US" sz="3600" dirty="0"/>
            </a:br>
            <a:r>
              <a:rPr lang="en-US" sz="3600" dirty="0"/>
              <a:t>			</a:t>
            </a:r>
            <a:r>
              <a:rPr lang="en-US" sz="3600" dirty="0" err="1"/>
              <a:t>Thur</a:t>
            </a:r>
            <a:r>
              <a:rPr lang="en-US" sz="3600" dirty="0"/>
              <a:t> 11-12:50</a:t>
            </a:r>
            <a:br>
              <a:rPr lang="en-US" sz="3600" dirty="0"/>
            </a:br>
            <a:r>
              <a:rPr lang="en-US" sz="3600" dirty="0"/>
              <a:t> 		SENSQ 5806</a:t>
            </a:r>
            <a:br>
              <a:rPr lang="en-US" sz="3600" dirty="0"/>
            </a:br>
            <a:r>
              <a:rPr lang="en-US" sz="2000" dirty="0"/>
              <a:t>(additional hours by appointment if needed)</a:t>
            </a:r>
          </a:p>
          <a:p>
            <a:endParaRPr lang="en-US" sz="2000" dirty="0"/>
          </a:p>
          <a:p>
            <a:r>
              <a:rPr lang="en-US" sz="3600" dirty="0"/>
              <a:t>On discord: 	@</a:t>
            </a:r>
            <a:r>
              <a:rPr lang="en-US" sz="3600" dirty="0" err="1"/>
              <a:t>jrutkauskas</a:t>
            </a:r>
            <a:endParaRPr lang="en-US" sz="3600" dirty="0"/>
          </a:p>
          <a:p>
            <a:r>
              <a:rPr lang="en-US" sz="3600" dirty="0"/>
              <a:t>By email:	</a:t>
            </a:r>
            <a:r>
              <a:rPr lang="en-US" sz="3600" dirty="0">
                <a:hlinkClick r:id="rId2"/>
              </a:rPr>
              <a:t>jsr68@pitt.edu</a:t>
            </a:r>
            <a:endParaRPr lang="en-US" sz="3600" dirty="0"/>
          </a:p>
          <a:p>
            <a:r>
              <a:rPr lang="en-US" sz="3600" dirty="0"/>
              <a:t>Website: </a:t>
            </a:r>
            <a:r>
              <a:rPr lang="en-US" sz="2200" dirty="0"/>
              <a:t>https://github.com/jrutkauskas/spring2019-449-rec</a:t>
            </a:r>
          </a:p>
          <a:p>
            <a:r>
              <a:rPr lang="en-US" sz="3600" dirty="0"/>
              <a:t>Ask me any questions you have!!!</a:t>
            </a:r>
          </a:p>
          <a:p>
            <a:endParaRPr lang="en-US" sz="3600" dirty="0"/>
          </a:p>
        </p:txBody>
      </p:sp>
    </p:spTree>
    <p:extLst>
      <p:ext uri="{BB962C8B-B14F-4D97-AF65-F5344CB8AC3E}">
        <p14:creationId xmlns:p14="http://schemas.microsoft.com/office/powerpoint/2010/main" val="2862462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3389243"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3389243" y="463918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56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3389243"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3389243" y="463918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3965713" y="2840206"/>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407750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3389243"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3389243" y="463918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3965713" y="2840206"/>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313084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4343399"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4343400" y="4690277"/>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27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4343399"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4343400" y="4690277"/>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4919869" y="2838814"/>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81448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5325718"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4343400" y="4690277"/>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74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5325718"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4343400" y="4690277"/>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5902188" y="2838814"/>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3589879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5325718"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4343400" y="4690277"/>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5902188" y="2838814"/>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3019390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6279875"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5297557" y="469166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726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6279875"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5297557" y="469166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6856345" y="2838814"/>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148530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D816-6D30-4D1B-A8AC-A14B5D9938FB}"/>
              </a:ext>
            </a:extLst>
          </p:cNvPr>
          <p:cNvSpPr>
            <a:spLocks noGrp="1"/>
          </p:cNvSpPr>
          <p:nvPr>
            <p:ph type="title"/>
          </p:nvPr>
        </p:nvSpPr>
        <p:spPr/>
        <p:txBody>
          <a:bodyPr/>
          <a:lstStyle/>
          <a:p>
            <a:r>
              <a:rPr lang="en-US" dirty="0"/>
              <a:t>Exam 1</a:t>
            </a:r>
          </a:p>
        </p:txBody>
      </p:sp>
      <p:sp>
        <p:nvSpPr>
          <p:cNvPr id="3" name="Content Placeholder 2">
            <a:extLst>
              <a:ext uri="{FF2B5EF4-FFF2-40B4-BE49-F238E27FC236}">
                <a16:creationId xmlns:a16="http://schemas.microsoft.com/office/drawing/2014/main" id="{2282BEF1-18EA-4A3E-995A-76DD800A5014}"/>
              </a:ext>
            </a:extLst>
          </p:cNvPr>
          <p:cNvSpPr>
            <a:spLocks noGrp="1"/>
          </p:cNvSpPr>
          <p:nvPr>
            <p:ph idx="1"/>
          </p:nvPr>
        </p:nvSpPr>
        <p:spPr/>
        <p:txBody>
          <a:bodyPr/>
          <a:lstStyle/>
          <a:p>
            <a:r>
              <a:rPr lang="en-US" dirty="0"/>
              <a:t>So, all of you have taken it now :-)</a:t>
            </a:r>
          </a:p>
          <a:p>
            <a:r>
              <a:rPr lang="en-US" dirty="0"/>
              <a:t>I haven’t seen it or the key, but I officially can answer any questions you may have.</a:t>
            </a:r>
          </a:p>
        </p:txBody>
      </p:sp>
    </p:spTree>
    <p:extLst>
      <p:ext uri="{BB962C8B-B14F-4D97-AF65-F5344CB8AC3E}">
        <p14:creationId xmlns:p14="http://schemas.microsoft.com/office/powerpoint/2010/main" val="1572494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6279875" y="2471460"/>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5297557" y="4691669"/>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192920-6866-4155-9659-B4EBA5F454E5}"/>
              </a:ext>
            </a:extLst>
          </p:cNvPr>
          <p:cNvSpPr/>
          <p:nvPr/>
        </p:nvSpPr>
        <p:spPr>
          <a:xfrm>
            <a:off x="6856345" y="2838814"/>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3980510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7234032"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6251714" y="4693061"/>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0734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7234032"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6251714" y="4693061"/>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7192920-6866-4155-9659-B4EBA5F454E5}"/>
              </a:ext>
            </a:extLst>
          </p:cNvPr>
          <p:cNvSpPr/>
          <p:nvPr/>
        </p:nvSpPr>
        <p:spPr>
          <a:xfrm>
            <a:off x="7810502" y="2840206"/>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3788093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8158371"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6251714" y="4693061"/>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3269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8158371"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6251714" y="4693061"/>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7192920-6866-4155-9659-B4EBA5F454E5}"/>
              </a:ext>
            </a:extLst>
          </p:cNvPr>
          <p:cNvSpPr/>
          <p:nvPr/>
        </p:nvSpPr>
        <p:spPr>
          <a:xfrm>
            <a:off x="8734841" y="2840206"/>
            <a:ext cx="2130287" cy="5887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Predicate function returns nonzero?</a:t>
            </a:r>
          </a:p>
        </p:txBody>
      </p:sp>
    </p:spTree>
    <p:extLst>
      <p:ext uri="{BB962C8B-B14F-4D97-AF65-F5344CB8AC3E}">
        <p14:creationId xmlns:p14="http://schemas.microsoft.com/office/powerpoint/2010/main" val="149253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9221858"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6251714" y="4693061"/>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9115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289-C71C-4613-91C8-E5C8290E4410}"/>
              </a:ext>
            </a:extLst>
          </p:cNvPr>
          <p:cNvSpPr>
            <a:spLocks noGrp="1"/>
          </p:cNvSpPr>
          <p:nvPr>
            <p:ph type="title"/>
          </p:nvPr>
        </p:nvSpPr>
        <p:spPr>
          <a:xfrm>
            <a:off x="2231136" y="109926"/>
            <a:ext cx="7729728" cy="1188720"/>
          </a:xfrm>
        </p:spPr>
        <p:txBody>
          <a:bodyPr/>
          <a:lstStyle/>
          <a:p>
            <a:r>
              <a:rPr lang="en-US" dirty="0"/>
              <a:t>High-Level Overview of Filter</a:t>
            </a:r>
          </a:p>
        </p:txBody>
      </p:sp>
      <p:sp>
        <p:nvSpPr>
          <p:cNvPr id="4" name="Rectangle 3">
            <a:extLst>
              <a:ext uri="{FF2B5EF4-FFF2-40B4-BE49-F238E27FC236}">
                <a16:creationId xmlns:a16="http://schemas.microsoft.com/office/drawing/2014/main" id="{0365E850-E4AF-40B2-9EB1-0ED3957DD066}"/>
              </a:ext>
            </a:extLst>
          </p:cNvPr>
          <p:cNvSpPr/>
          <p:nvPr/>
        </p:nvSpPr>
        <p:spPr>
          <a:xfrm>
            <a:off x="3150704"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6" name="Rectangle 5">
            <a:extLst>
              <a:ext uri="{FF2B5EF4-FFF2-40B4-BE49-F238E27FC236}">
                <a16:creationId xmlns:a16="http://schemas.microsoft.com/office/drawing/2014/main" id="{FBC6E75B-A3AB-4556-9401-27D3D27D94ED}"/>
              </a:ext>
            </a:extLst>
          </p:cNvPr>
          <p:cNvSpPr/>
          <p:nvPr/>
        </p:nvSpPr>
        <p:spPr>
          <a:xfrm>
            <a:off x="4104861"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73</a:t>
            </a:r>
          </a:p>
        </p:txBody>
      </p:sp>
      <p:sp>
        <p:nvSpPr>
          <p:cNvPr id="7" name="Rectangle 6">
            <a:extLst>
              <a:ext uri="{FF2B5EF4-FFF2-40B4-BE49-F238E27FC236}">
                <a16:creationId xmlns:a16="http://schemas.microsoft.com/office/drawing/2014/main" id="{F66FAC1C-49E2-477A-B348-447D3CE57AF9}"/>
              </a:ext>
            </a:extLst>
          </p:cNvPr>
          <p:cNvSpPr/>
          <p:nvPr/>
        </p:nvSpPr>
        <p:spPr>
          <a:xfrm>
            <a:off x="5059018"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FE5956E5-6EED-49AB-B94C-42B9CE94DCB8}"/>
              </a:ext>
            </a:extLst>
          </p:cNvPr>
          <p:cNvSpPr/>
          <p:nvPr/>
        </p:nvSpPr>
        <p:spPr>
          <a:xfrm>
            <a:off x="6013175"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9" name="Rectangle 8">
            <a:extLst>
              <a:ext uri="{FF2B5EF4-FFF2-40B4-BE49-F238E27FC236}">
                <a16:creationId xmlns:a16="http://schemas.microsoft.com/office/drawing/2014/main" id="{40CC5B99-3B07-4D4E-8A0E-E9BCE0E425B4}"/>
              </a:ext>
            </a:extLst>
          </p:cNvPr>
          <p:cNvSpPr/>
          <p:nvPr/>
        </p:nvSpPr>
        <p:spPr>
          <a:xfrm>
            <a:off x="6967332"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55</a:t>
            </a:r>
          </a:p>
        </p:txBody>
      </p:sp>
      <p:sp>
        <p:nvSpPr>
          <p:cNvPr id="10" name="Rectangle 9">
            <a:extLst>
              <a:ext uri="{FF2B5EF4-FFF2-40B4-BE49-F238E27FC236}">
                <a16:creationId xmlns:a16="http://schemas.microsoft.com/office/drawing/2014/main" id="{7B27E6AB-1897-4FDD-A51F-7C780585199F}"/>
              </a:ext>
            </a:extLst>
          </p:cNvPr>
          <p:cNvSpPr/>
          <p:nvPr/>
        </p:nvSpPr>
        <p:spPr>
          <a:xfrm>
            <a:off x="7921489" y="1511145"/>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71</a:t>
            </a:r>
          </a:p>
        </p:txBody>
      </p:sp>
      <p:sp>
        <p:nvSpPr>
          <p:cNvPr id="11" name="Rectangle 10">
            <a:extLst>
              <a:ext uri="{FF2B5EF4-FFF2-40B4-BE49-F238E27FC236}">
                <a16:creationId xmlns:a16="http://schemas.microsoft.com/office/drawing/2014/main" id="{6020EB5D-2365-4DBE-8197-0B2A6A14D90B}"/>
              </a:ext>
            </a:extLst>
          </p:cNvPr>
          <p:cNvSpPr/>
          <p:nvPr/>
        </p:nvSpPr>
        <p:spPr>
          <a:xfrm>
            <a:off x="3150704"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25</a:t>
            </a:r>
          </a:p>
        </p:txBody>
      </p:sp>
      <p:sp>
        <p:nvSpPr>
          <p:cNvPr id="12" name="Rectangle 11">
            <a:extLst>
              <a:ext uri="{FF2B5EF4-FFF2-40B4-BE49-F238E27FC236}">
                <a16:creationId xmlns:a16="http://schemas.microsoft.com/office/drawing/2014/main" id="{FFD2AC35-DD71-4004-B40D-6F14F77D745B}"/>
              </a:ext>
            </a:extLst>
          </p:cNvPr>
          <p:cNvSpPr/>
          <p:nvPr/>
        </p:nvSpPr>
        <p:spPr>
          <a:xfrm>
            <a:off x="4104861"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01352C25-B9BB-4A1A-B25D-200F85B60AC8}"/>
              </a:ext>
            </a:extLst>
          </p:cNvPr>
          <p:cNvSpPr/>
          <p:nvPr/>
        </p:nvSpPr>
        <p:spPr>
          <a:xfrm>
            <a:off x="5059018"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4" name="Rectangle 13">
            <a:extLst>
              <a:ext uri="{FF2B5EF4-FFF2-40B4-BE49-F238E27FC236}">
                <a16:creationId xmlns:a16="http://schemas.microsoft.com/office/drawing/2014/main" id="{4E517FA0-E555-46CC-9CA4-A92C3B29CBFF}"/>
              </a:ext>
            </a:extLst>
          </p:cNvPr>
          <p:cNvSpPr/>
          <p:nvPr/>
        </p:nvSpPr>
        <p:spPr>
          <a:xfrm>
            <a:off x="6013175"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E53E968-6C64-4EC6-9243-15DA8405491A}"/>
              </a:ext>
            </a:extLst>
          </p:cNvPr>
          <p:cNvSpPr/>
          <p:nvPr/>
        </p:nvSpPr>
        <p:spPr>
          <a:xfrm>
            <a:off x="6967332"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9B722F9-56EA-4CAC-A592-0DFC32BF6744}"/>
              </a:ext>
            </a:extLst>
          </p:cNvPr>
          <p:cNvSpPr/>
          <p:nvPr/>
        </p:nvSpPr>
        <p:spPr>
          <a:xfrm>
            <a:off x="7921489" y="3724789"/>
            <a:ext cx="95415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6249F1-C76B-4B1B-BCDD-FE675CBCEFE1}"/>
              </a:ext>
            </a:extLst>
          </p:cNvPr>
          <p:cNvSpPr txBox="1"/>
          <p:nvPr/>
        </p:nvSpPr>
        <p:spPr>
          <a:xfrm>
            <a:off x="1789042" y="1783679"/>
            <a:ext cx="1361662" cy="369332"/>
          </a:xfrm>
          <a:prstGeom prst="rect">
            <a:avLst/>
          </a:prstGeom>
          <a:noFill/>
        </p:spPr>
        <p:txBody>
          <a:bodyPr wrap="square" rtlCol="0">
            <a:spAutoFit/>
          </a:bodyPr>
          <a:lstStyle/>
          <a:p>
            <a:pPr algn="r"/>
            <a:r>
              <a:rPr lang="en-US" dirty="0"/>
              <a:t>input</a:t>
            </a:r>
          </a:p>
        </p:txBody>
      </p:sp>
      <p:sp>
        <p:nvSpPr>
          <p:cNvPr id="18" name="TextBox 17">
            <a:extLst>
              <a:ext uri="{FF2B5EF4-FFF2-40B4-BE49-F238E27FC236}">
                <a16:creationId xmlns:a16="http://schemas.microsoft.com/office/drawing/2014/main" id="{5F595F7E-5AD1-4E14-8114-B9E0CED68D20}"/>
              </a:ext>
            </a:extLst>
          </p:cNvPr>
          <p:cNvSpPr txBox="1"/>
          <p:nvPr/>
        </p:nvSpPr>
        <p:spPr>
          <a:xfrm>
            <a:off x="1789042" y="3997323"/>
            <a:ext cx="1361662" cy="369332"/>
          </a:xfrm>
          <a:prstGeom prst="rect">
            <a:avLst/>
          </a:prstGeom>
          <a:noFill/>
        </p:spPr>
        <p:txBody>
          <a:bodyPr wrap="square" rtlCol="0">
            <a:spAutoFit/>
          </a:bodyPr>
          <a:lstStyle/>
          <a:p>
            <a:pPr algn="r"/>
            <a:r>
              <a:rPr lang="en-US" dirty="0"/>
              <a:t>output</a:t>
            </a:r>
          </a:p>
        </p:txBody>
      </p:sp>
      <p:sp>
        <p:nvSpPr>
          <p:cNvPr id="19" name="Arrow: Down 18">
            <a:extLst>
              <a:ext uri="{FF2B5EF4-FFF2-40B4-BE49-F238E27FC236}">
                <a16:creationId xmlns:a16="http://schemas.microsoft.com/office/drawing/2014/main" id="{5D88BB36-6501-41D9-9C04-44AFD2EF815C}"/>
              </a:ext>
            </a:extLst>
          </p:cNvPr>
          <p:cNvSpPr/>
          <p:nvPr/>
        </p:nvSpPr>
        <p:spPr>
          <a:xfrm rot="10800000">
            <a:off x="9221858" y="2472852"/>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42973DD-ABA4-49F9-8F15-C289DC9A402F}"/>
              </a:ext>
            </a:extLst>
          </p:cNvPr>
          <p:cNvSpPr/>
          <p:nvPr/>
        </p:nvSpPr>
        <p:spPr>
          <a:xfrm rot="10800000">
            <a:off x="6251714" y="4693061"/>
            <a:ext cx="477078" cy="4894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DE97069-3FA9-4A13-81F9-DC7E3D0CEDDB}"/>
              </a:ext>
            </a:extLst>
          </p:cNvPr>
          <p:cNvSpPr/>
          <p:nvPr/>
        </p:nvSpPr>
        <p:spPr>
          <a:xfrm>
            <a:off x="2077278" y="5367130"/>
            <a:ext cx="7883586" cy="10336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a:t>Return </a:t>
            </a:r>
            <a:r>
              <a:rPr lang="en-US" sz="2400" b="1" dirty="0"/>
              <a:t>3</a:t>
            </a:r>
            <a:r>
              <a:rPr lang="en-US" sz="2400" dirty="0"/>
              <a:t>, the number of items we copied into </a:t>
            </a:r>
            <a:r>
              <a:rPr lang="en-US" sz="2400" b="1" dirty="0">
                <a:latin typeface="Consolas" panose="020B0609020204030204" pitchFamily="49" charset="0"/>
                <a:cs typeface="Consolas" panose="020B0609020204030204" pitchFamily="49" charset="0"/>
              </a:rPr>
              <a:t>output</a:t>
            </a:r>
          </a:p>
        </p:txBody>
      </p:sp>
    </p:spTree>
    <p:extLst>
      <p:ext uri="{BB962C8B-B14F-4D97-AF65-F5344CB8AC3E}">
        <p14:creationId xmlns:p14="http://schemas.microsoft.com/office/powerpoint/2010/main" val="3823115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1DB-6481-458A-B641-124BBE41929A}"/>
              </a:ext>
            </a:extLst>
          </p:cNvPr>
          <p:cNvSpPr>
            <a:spLocks noGrp="1"/>
          </p:cNvSpPr>
          <p:nvPr>
            <p:ph type="title"/>
          </p:nvPr>
        </p:nvSpPr>
        <p:spPr/>
        <p:txBody>
          <a:bodyPr/>
          <a:lstStyle/>
          <a:p>
            <a:r>
              <a:rPr lang="en-US" dirty="0"/>
              <a:t>Lab 5</a:t>
            </a:r>
          </a:p>
        </p:txBody>
      </p:sp>
      <p:sp>
        <p:nvSpPr>
          <p:cNvPr id="3" name="Content Placeholder 2">
            <a:extLst>
              <a:ext uri="{FF2B5EF4-FFF2-40B4-BE49-F238E27FC236}">
                <a16:creationId xmlns:a16="http://schemas.microsoft.com/office/drawing/2014/main" id="{801DE3D3-A72A-45EB-8BA6-F49244F7E988}"/>
              </a:ext>
            </a:extLst>
          </p:cNvPr>
          <p:cNvSpPr>
            <a:spLocks noGrp="1"/>
          </p:cNvSpPr>
          <p:nvPr>
            <p:ph idx="1"/>
          </p:nvPr>
        </p:nvSpPr>
        <p:spPr/>
        <p:txBody>
          <a:bodyPr/>
          <a:lstStyle/>
          <a:p>
            <a:r>
              <a:rPr lang="en-US" dirty="0">
                <a:hlinkClick r:id="rId2"/>
              </a:rPr>
              <a:t>https://jarrettbillingsley.github.io/teaching/classes/cs0449/labs/lab5.html</a:t>
            </a:r>
            <a:endParaRPr lang="en-US" dirty="0"/>
          </a:p>
          <a:p>
            <a:r>
              <a:rPr lang="en-US" dirty="0"/>
              <a:t>Take a look at the implementation of </a:t>
            </a:r>
            <a:r>
              <a:rPr lang="en-US" dirty="0" err="1"/>
              <a:t>qsort</a:t>
            </a:r>
            <a:r>
              <a:rPr lang="en-US" dirty="0"/>
              <a:t> demo code</a:t>
            </a:r>
          </a:p>
          <a:p>
            <a:r>
              <a:rPr lang="en-US" dirty="0"/>
              <a:t>Follow the instructions. </a:t>
            </a:r>
          </a:p>
          <a:p>
            <a:r>
              <a:rPr lang="en-US" dirty="0"/>
              <a:t>Due Saturday</a:t>
            </a:r>
          </a:p>
        </p:txBody>
      </p:sp>
    </p:spTree>
    <p:extLst>
      <p:ext uri="{BB962C8B-B14F-4D97-AF65-F5344CB8AC3E}">
        <p14:creationId xmlns:p14="http://schemas.microsoft.com/office/powerpoint/2010/main" val="15310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F892-571B-4FDE-8F9A-599AD57B8678}"/>
              </a:ext>
            </a:extLst>
          </p:cNvPr>
          <p:cNvSpPr>
            <a:spLocks noGrp="1"/>
          </p:cNvSpPr>
          <p:nvPr>
            <p:ph type="title"/>
          </p:nvPr>
        </p:nvSpPr>
        <p:spPr>
          <a:xfrm>
            <a:off x="2231136" y="2834640"/>
            <a:ext cx="7729728" cy="1188720"/>
          </a:xfrm>
        </p:spPr>
        <p:txBody>
          <a:bodyPr/>
          <a:lstStyle/>
          <a:p>
            <a:r>
              <a:rPr lang="en-US" dirty="0"/>
              <a:t>Warmup Poll</a:t>
            </a:r>
          </a:p>
        </p:txBody>
      </p:sp>
    </p:spTree>
    <p:extLst>
      <p:ext uri="{BB962C8B-B14F-4D97-AF65-F5344CB8AC3E}">
        <p14:creationId xmlns:p14="http://schemas.microsoft.com/office/powerpoint/2010/main" val="319503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0DCA-D182-4CCA-8397-6AECC04D2668}"/>
              </a:ext>
            </a:extLst>
          </p:cNvPr>
          <p:cNvSpPr>
            <a:spLocks noGrp="1"/>
          </p:cNvSpPr>
          <p:nvPr>
            <p:ph type="title"/>
          </p:nvPr>
        </p:nvSpPr>
        <p:spPr/>
        <p:txBody>
          <a:bodyPr/>
          <a:lstStyle/>
          <a:p>
            <a:r>
              <a:rPr lang="en-US" dirty="0"/>
              <a:t>Project 3</a:t>
            </a:r>
          </a:p>
        </p:txBody>
      </p:sp>
      <p:sp>
        <p:nvSpPr>
          <p:cNvPr id="3" name="Content Placeholder 2">
            <a:extLst>
              <a:ext uri="{FF2B5EF4-FFF2-40B4-BE49-F238E27FC236}">
                <a16:creationId xmlns:a16="http://schemas.microsoft.com/office/drawing/2014/main" id="{17931D53-7926-460B-839C-7BD4D8B98E7B}"/>
              </a:ext>
            </a:extLst>
          </p:cNvPr>
          <p:cNvSpPr>
            <a:spLocks noGrp="1"/>
          </p:cNvSpPr>
          <p:nvPr>
            <p:ph idx="1"/>
          </p:nvPr>
        </p:nvSpPr>
        <p:spPr/>
        <p:txBody>
          <a:bodyPr/>
          <a:lstStyle/>
          <a:p>
            <a:r>
              <a:rPr lang="en-US" dirty="0"/>
              <a:t>Project 3 is out, and it’s lots of fun.</a:t>
            </a:r>
          </a:p>
          <a:p>
            <a:r>
              <a:rPr lang="en-US" dirty="0"/>
              <a:t>Start with </a:t>
            </a:r>
            <a:r>
              <a:rPr lang="en-US" dirty="0" err="1"/>
              <a:t>mystrings</a:t>
            </a:r>
            <a:r>
              <a:rPr lang="en-US" dirty="0"/>
              <a:t>.  It’s relatively straightforward, and kind-of easy points for this project.  </a:t>
            </a:r>
          </a:p>
          <a:p>
            <a:r>
              <a:rPr lang="en-US" dirty="0"/>
              <a:t>Then, you have your executables to crack</a:t>
            </a:r>
          </a:p>
          <a:p>
            <a:r>
              <a:rPr lang="en-US" dirty="0"/>
              <a:t>Use your </a:t>
            </a:r>
            <a:r>
              <a:rPr lang="en-US" dirty="0" err="1"/>
              <a:t>mystrings</a:t>
            </a:r>
            <a:r>
              <a:rPr lang="en-US" dirty="0"/>
              <a:t>, your </a:t>
            </a:r>
            <a:r>
              <a:rPr lang="en-US" dirty="0" err="1"/>
              <a:t>gdb</a:t>
            </a:r>
            <a:r>
              <a:rPr lang="en-US" dirty="0"/>
              <a:t> skills, your x86 skills, your Google skills, etc. to help</a:t>
            </a:r>
          </a:p>
          <a:p>
            <a:r>
              <a:rPr lang="en-US" dirty="0">
                <a:hlinkClick r:id="rId2"/>
              </a:rPr>
              <a:t>https://jarrettbillingsley.github.io/teaching/classes/cs0449/projects/proj3_details.html</a:t>
            </a:r>
            <a:r>
              <a:rPr lang="en-US" dirty="0"/>
              <a:t>   </a:t>
            </a:r>
            <a:r>
              <a:rPr lang="en-US" dirty="0">
                <a:sym typeface="Wingdings" panose="05000000000000000000" pitchFamily="2" charset="2"/>
              </a:rPr>
              <a:t> MAJOR HELP RIGHT HERE!</a:t>
            </a:r>
            <a:endParaRPr lang="en-US" dirty="0"/>
          </a:p>
        </p:txBody>
      </p:sp>
    </p:spTree>
    <p:extLst>
      <p:ext uri="{BB962C8B-B14F-4D97-AF65-F5344CB8AC3E}">
        <p14:creationId xmlns:p14="http://schemas.microsoft.com/office/powerpoint/2010/main" val="147679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78163-1868-4AD5-ADAD-FFAC9F40A972}"/>
              </a:ext>
            </a:extLst>
          </p:cNvPr>
          <p:cNvSpPr>
            <a:spLocks noGrp="1"/>
          </p:cNvSpPr>
          <p:nvPr>
            <p:ph idx="1"/>
          </p:nvPr>
        </p:nvSpPr>
        <p:spPr/>
        <p:txBody>
          <a:bodyPr/>
          <a:lstStyle/>
          <a:p>
            <a:r>
              <a:rPr lang="en-US" dirty="0"/>
              <a:t>This tidbit of info from the project description?  You probably shouldn’t ignore it.</a:t>
            </a:r>
          </a:p>
          <a:p>
            <a:r>
              <a:rPr lang="en-US" dirty="0"/>
              <a:t>x86 looks so messy and complicated, it’s good to be able to see something familiar.</a:t>
            </a:r>
          </a:p>
          <a:p>
            <a:r>
              <a:rPr lang="en-US" dirty="0"/>
              <a:t>Also possibly recommended:  Go get a whiteboard or large piece of paper and just draw out the control structure</a:t>
            </a:r>
          </a:p>
        </p:txBody>
      </p:sp>
      <p:sp>
        <p:nvSpPr>
          <p:cNvPr id="4" name="Rectangle 3">
            <a:extLst>
              <a:ext uri="{FF2B5EF4-FFF2-40B4-BE49-F238E27FC236}">
                <a16:creationId xmlns:a16="http://schemas.microsoft.com/office/drawing/2014/main" id="{538C9684-4595-43A5-8882-298B85995BE5}"/>
              </a:ext>
            </a:extLst>
          </p:cNvPr>
          <p:cNvSpPr/>
          <p:nvPr/>
        </p:nvSpPr>
        <p:spPr>
          <a:xfrm>
            <a:off x="1284632" y="846338"/>
            <a:ext cx="9622735" cy="1200329"/>
          </a:xfrm>
          <a:prstGeom prst="rect">
            <a:avLst/>
          </a:prstGeom>
          <a:solidFill>
            <a:schemeClr val="bg1"/>
          </a:solidFill>
        </p:spPr>
        <p:txBody>
          <a:bodyPr wrap="square">
            <a:spAutoFit/>
          </a:bodyPr>
          <a:lstStyle/>
          <a:p>
            <a:r>
              <a:rPr lang="en-US" dirty="0"/>
              <a:t>Instead, learn the patterns by writing your own little test programs with if-</a:t>
            </a:r>
            <a:r>
              <a:rPr lang="en-US" dirty="0" err="1"/>
              <a:t>elses</a:t>
            </a:r>
            <a:r>
              <a:rPr lang="en-US" dirty="0"/>
              <a:t>, loops, and switches. Compile them </a:t>
            </a:r>
            <a:r>
              <a:rPr lang="en-US" b="1" dirty="0"/>
              <a:t>with the -m32 and -g flags</a:t>
            </a:r>
            <a:r>
              <a:rPr lang="en-US" dirty="0"/>
              <a:t> and inspect their disassembly. Once you see what the compiler will produce for each kind of control structure, you’ll start to notice the patterns and be able to think “oh, this is an if-else.”</a:t>
            </a:r>
          </a:p>
        </p:txBody>
      </p:sp>
      <p:pic>
        <p:nvPicPr>
          <p:cNvPr id="1026" name="Picture 2" descr="https://lh3.googleusercontent.com/klgUosWBtxUSuS5rnTVOemLvtVs_eY1eVon5-Embn9a-3eNcMtUXNEpeqK9ZLpVUImZSSBfzy42gRdiTsUoREINwML5kEVqgZdP2YQVJuj8YGGfi2a2Fuqn4moEtsOfVXed72w7e4bezeBLPLGxMRhD609CRqnKlFBQMGnWrw-ur5xUWX4UKtkl4moON9Q1xrs27O7we6gdxmHpDiA-PhsCFtW1gaWrYJ9fS8eCrqiUShJkscnfqjLAtbFLkadY83HgZFOeXnSwIBzNoXEkGjxyZiAXNoj5tKAYJjMcpzDPpMGEV5M2yknl0oU9ikQFcSVshJgJlEqdbgmVMSesQDtP7fF8aD357GX7GewK1JkIqy-_8PeLaOqcxnpUYZW923CD7O1FiK_WmcSgp3B3VVlUtkUUnYgEjcxhg-AX-4nojLiHzHCV6oWJ5fvLYt3fWcD9H2TPIVvP4ql1rCTN16SSOIATJRlSTp8wNmE2c2f7sMdrirhoIdQInY85anbnQWwzdcM2jDA5UcW7w7NP9d_CiplSVz6tFz08aQ9arNvNsnptM-c71XREZL2W32dPHuZBEX-Ukl_n-ihLIDrTv9jXhbzYpXmHpl6ZI_7zUTS8CesDFeDwguShrWMNSnmjZqJNy0--BQrHbuOWUwzQ6OqflaJeHHAw=w1859-h944-no">
            <a:extLst>
              <a:ext uri="{FF2B5EF4-FFF2-40B4-BE49-F238E27FC236}">
                <a16:creationId xmlns:a16="http://schemas.microsoft.com/office/drawing/2014/main" id="{5740A0CF-92E3-438A-B22F-EBA22E0D063F}"/>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206333" y="4695867"/>
            <a:ext cx="8611871" cy="20883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6FE6C95-F847-4814-922A-7E1536E7E02F}"/>
              </a:ext>
            </a:extLst>
          </p:cNvPr>
          <p:cNvSpPr/>
          <p:nvPr/>
        </p:nvSpPr>
        <p:spPr>
          <a:xfrm>
            <a:off x="10446026" y="5148649"/>
            <a:ext cx="1550504" cy="11827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My old whiteboard scribbles from this project</a:t>
            </a:r>
          </a:p>
        </p:txBody>
      </p:sp>
      <p:cxnSp>
        <p:nvCxnSpPr>
          <p:cNvPr id="7" name="Straight Arrow Connector 6">
            <a:extLst>
              <a:ext uri="{FF2B5EF4-FFF2-40B4-BE49-F238E27FC236}">
                <a16:creationId xmlns:a16="http://schemas.microsoft.com/office/drawing/2014/main" id="{2A458EAE-38DF-4DEF-A47D-1D404C164C60}"/>
              </a:ext>
            </a:extLst>
          </p:cNvPr>
          <p:cNvCxnSpPr>
            <a:stCxn id="5" idx="1"/>
            <a:endCxn id="1026" idx="3"/>
          </p:cNvCxnSpPr>
          <p:nvPr/>
        </p:nvCxnSpPr>
        <p:spPr>
          <a:xfrm flipH="1">
            <a:off x="9818204" y="5740027"/>
            <a:ext cx="627822" cy="0"/>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8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BB2E-1FCA-4C46-9986-38ABAD1CCF19}"/>
              </a:ext>
            </a:extLst>
          </p:cNvPr>
          <p:cNvSpPr>
            <a:spLocks noGrp="1"/>
          </p:cNvSpPr>
          <p:nvPr>
            <p:ph type="title"/>
          </p:nvPr>
        </p:nvSpPr>
        <p:spPr>
          <a:xfrm>
            <a:off x="2231136" y="964692"/>
            <a:ext cx="7729728" cy="1188720"/>
          </a:xfrm>
        </p:spPr>
        <p:txBody>
          <a:bodyPr/>
          <a:lstStyle/>
          <a:p>
            <a:r>
              <a:rPr lang="en-US" cap="none"/>
              <a:t>What does </a:t>
            </a:r>
            <a:r>
              <a:rPr lang="en-US" b="1" cap="none">
                <a:solidFill>
                  <a:srgbClr val="FF0000"/>
                </a:solidFill>
                <a:latin typeface="Consolas" panose="020B0609020204030204" pitchFamily="49" charset="0"/>
                <a:cs typeface="Consolas" panose="020B0609020204030204" pitchFamily="49" charset="0"/>
              </a:rPr>
              <a:t>mov </a:t>
            </a:r>
            <a:r>
              <a:rPr lang="en-US" b="1" cap="none">
                <a:latin typeface="Consolas" panose="020B0609020204030204" pitchFamily="49" charset="0"/>
                <a:cs typeface="Consolas" panose="020B0609020204030204" pitchFamily="49" charset="0"/>
              </a:rPr>
              <a:t>[esp+</a:t>
            </a:r>
            <a:r>
              <a:rPr lang="en-US" b="1" cap="none">
                <a:solidFill>
                  <a:schemeClr val="accent3">
                    <a:lumMod val="75000"/>
                  </a:schemeClr>
                </a:solidFill>
                <a:latin typeface="Consolas" panose="020B0609020204030204" pitchFamily="49" charset="0"/>
                <a:cs typeface="Consolas" panose="020B0609020204030204" pitchFamily="49" charset="0"/>
              </a:rPr>
              <a:t>4</a:t>
            </a:r>
            <a:r>
              <a:rPr lang="en-US" b="1" cap="none">
                <a:latin typeface="Consolas" panose="020B0609020204030204" pitchFamily="49" charset="0"/>
                <a:cs typeface="Consolas" panose="020B0609020204030204" pitchFamily="49" charset="0"/>
              </a:rPr>
              <a:t>], eax</a:t>
            </a:r>
            <a:br>
              <a:rPr lang="en-US" b="1">
                <a:solidFill>
                  <a:schemeClr val="accent3">
                    <a:lumMod val="75000"/>
                  </a:schemeClr>
                </a:solidFill>
                <a:latin typeface="Consolas" panose="020B0609020204030204" pitchFamily="49" charset="0"/>
                <a:cs typeface="Consolas" panose="020B0609020204030204" pitchFamily="49" charset="0"/>
              </a:rPr>
            </a:br>
            <a:r>
              <a:rPr lang="en-US" cap="none"/>
              <a:t>do?</a:t>
            </a:r>
            <a:endParaRPr lang="en-US" cap="none" dirty="0"/>
          </a:p>
        </p:txBody>
      </p:sp>
      <p:pic>
        <p:nvPicPr>
          <p:cNvPr id="3" name="Picture 2">
            <a:extLst>
              <a:ext uri="{FF2B5EF4-FFF2-40B4-BE49-F238E27FC236}">
                <a16:creationId xmlns:a16="http://schemas.microsoft.com/office/drawing/2014/main" id="{613ACB01-352B-45FC-8D86-F2387278731B}"/>
              </a:ext>
            </a:extLst>
          </p:cNvPr>
          <p:cNvPicPr>
            <a:picLocks noChangeAspect="1"/>
          </p:cNvPicPr>
          <p:nvPr/>
        </p:nvPicPr>
        <p:blipFill>
          <a:blip r:embed="rId2"/>
          <a:stretch>
            <a:fillRect/>
          </a:stretch>
        </p:blipFill>
        <p:spPr>
          <a:xfrm>
            <a:off x="3468134" y="2281858"/>
            <a:ext cx="5076825" cy="4381500"/>
          </a:xfrm>
          <a:prstGeom prst="rect">
            <a:avLst/>
          </a:prstGeom>
        </p:spPr>
      </p:pic>
    </p:spTree>
    <p:extLst>
      <p:ext uri="{BB962C8B-B14F-4D97-AF65-F5344CB8AC3E}">
        <p14:creationId xmlns:p14="http://schemas.microsoft.com/office/powerpoint/2010/main" val="206675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BB2E-1FCA-4C46-9986-38ABAD1CCF19}"/>
              </a:ext>
            </a:extLst>
          </p:cNvPr>
          <p:cNvSpPr>
            <a:spLocks noGrp="1"/>
          </p:cNvSpPr>
          <p:nvPr>
            <p:ph type="title"/>
          </p:nvPr>
        </p:nvSpPr>
        <p:spPr/>
        <p:txBody>
          <a:bodyPr/>
          <a:lstStyle/>
          <a:p>
            <a:r>
              <a:rPr lang="en-US" cap="none" dirty="0"/>
              <a:t>What does </a:t>
            </a:r>
            <a:r>
              <a:rPr lang="en-US" b="1" cap="none" dirty="0">
                <a:solidFill>
                  <a:srgbClr val="FF0000"/>
                </a:solidFill>
                <a:latin typeface="Consolas" panose="020B0609020204030204" pitchFamily="49" charset="0"/>
                <a:cs typeface="Consolas" panose="020B0609020204030204" pitchFamily="49" charset="0"/>
              </a:rPr>
              <a:t>mov </a:t>
            </a:r>
            <a:r>
              <a:rPr lang="en-US" b="1" cap="none" dirty="0">
                <a:latin typeface="Consolas" panose="020B0609020204030204" pitchFamily="49" charset="0"/>
                <a:cs typeface="Consolas" panose="020B0609020204030204" pitchFamily="49" charset="0"/>
              </a:rPr>
              <a:t>[esp+</a:t>
            </a:r>
            <a:r>
              <a:rPr lang="en-US" b="1" cap="none" dirty="0">
                <a:solidFill>
                  <a:schemeClr val="accent3">
                    <a:lumMod val="75000"/>
                  </a:schemeClr>
                </a:solidFill>
                <a:latin typeface="Consolas" panose="020B0609020204030204" pitchFamily="49" charset="0"/>
                <a:cs typeface="Consolas" panose="020B0609020204030204" pitchFamily="49" charset="0"/>
              </a:rPr>
              <a:t>4</a:t>
            </a:r>
            <a:r>
              <a:rPr lang="en-US" b="1" cap="none" dirty="0">
                <a:latin typeface="Consolas" panose="020B0609020204030204" pitchFamily="49" charset="0"/>
                <a:cs typeface="Consolas" panose="020B0609020204030204" pitchFamily="49" charset="0"/>
              </a:rPr>
              <a:t>], </a:t>
            </a:r>
            <a:r>
              <a:rPr lang="en-US" b="1" cap="none" dirty="0" err="1">
                <a:latin typeface="Consolas" panose="020B0609020204030204" pitchFamily="49" charset="0"/>
                <a:cs typeface="Consolas" panose="020B0609020204030204" pitchFamily="49" charset="0"/>
              </a:rPr>
              <a:t>eax</a:t>
            </a:r>
            <a:br>
              <a:rPr lang="en-US" b="1" dirty="0">
                <a:solidFill>
                  <a:schemeClr val="accent3">
                    <a:lumMod val="75000"/>
                  </a:schemeClr>
                </a:solidFill>
                <a:latin typeface="Consolas" panose="020B0609020204030204" pitchFamily="49" charset="0"/>
                <a:cs typeface="Consolas" panose="020B0609020204030204" pitchFamily="49" charset="0"/>
              </a:rPr>
            </a:br>
            <a:r>
              <a:rPr lang="en-US" cap="none" dirty="0"/>
              <a:t>do?</a:t>
            </a:r>
          </a:p>
        </p:txBody>
      </p:sp>
      <p:pic>
        <p:nvPicPr>
          <p:cNvPr id="3" name="Picture 2">
            <a:extLst>
              <a:ext uri="{FF2B5EF4-FFF2-40B4-BE49-F238E27FC236}">
                <a16:creationId xmlns:a16="http://schemas.microsoft.com/office/drawing/2014/main" id="{613ACB01-352B-45FC-8D86-F2387278731B}"/>
              </a:ext>
            </a:extLst>
          </p:cNvPr>
          <p:cNvPicPr>
            <a:picLocks noChangeAspect="1"/>
          </p:cNvPicPr>
          <p:nvPr/>
        </p:nvPicPr>
        <p:blipFill>
          <a:blip r:embed="rId2"/>
          <a:stretch>
            <a:fillRect/>
          </a:stretch>
        </p:blipFill>
        <p:spPr>
          <a:xfrm>
            <a:off x="7115175" y="2293010"/>
            <a:ext cx="5076825" cy="4381500"/>
          </a:xfrm>
          <a:prstGeom prst="rect">
            <a:avLst/>
          </a:prstGeom>
        </p:spPr>
      </p:pic>
      <p:sp>
        <p:nvSpPr>
          <p:cNvPr id="4" name="Content Placeholder 2">
            <a:extLst>
              <a:ext uri="{FF2B5EF4-FFF2-40B4-BE49-F238E27FC236}">
                <a16:creationId xmlns:a16="http://schemas.microsoft.com/office/drawing/2014/main" id="{A5E254AD-9823-469D-9AEB-EC849C4700CF}"/>
              </a:ext>
            </a:extLst>
          </p:cNvPr>
          <p:cNvSpPr>
            <a:spLocks noGrp="1"/>
          </p:cNvSpPr>
          <p:nvPr>
            <p:ph idx="1"/>
          </p:nvPr>
        </p:nvSpPr>
        <p:spPr>
          <a:xfrm>
            <a:off x="525075" y="3128419"/>
            <a:ext cx="6372682" cy="2710681"/>
          </a:xfrm>
        </p:spPr>
        <p:txBody>
          <a:bodyPr/>
          <a:lstStyle/>
          <a:p>
            <a:r>
              <a:rPr lang="en-US" dirty="0"/>
              <a:t>We aren’t changing the value of stack pointer</a:t>
            </a:r>
          </a:p>
          <a:p>
            <a:r>
              <a:rPr lang="en-US" b="1" dirty="0"/>
              <a:t>We are going into memory at the address of (esp+4) and storing the contents of </a:t>
            </a:r>
            <a:r>
              <a:rPr lang="en-US" b="1" dirty="0" err="1"/>
              <a:t>eax</a:t>
            </a:r>
            <a:r>
              <a:rPr lang="en-US" b="1" dirty="0"/>
              <a:t> there.</a:t>
            </a:r>
          </a:p>
          <a:p>
            <a:pPr lvl="1"/>
            <a:r>
              <a:rPr lang="en-US" dirty="0"/>
              <a:t>Like saying </a:t>
            </a:r>
            <a:r>
              <a:rPr lang="en-US" b="1"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esp</a:t>
            </a:r>
            <a:r>
              <a:rPr lang="en-US" b="1" dirty="0">
                <a:latin typeface="Consolas" panose="020B0609020204030204" pitchFamily="49" charset="0"/>
                <a:cs typeface="Consolas" panose="020B0609020204030204" pitchFamily="49" charset="0"/>
              </a:rPr>
              <a:t> + 4 bytes) = </a:t>
            </a:r>
            <a:r>
              <a:rPr lang="en-US" b="1" dirty="0" err="1">
                <a:latin typeface="Consolas" panose="020B0609020204030204" pitchFamily="49" charset="0"/>
                <a:cs typeface="Consolas" panose="020B0609020204030204" pitchFamily="49" charset="0"/>
              </a:rPr>
              <a:t>eax</a:t>
            </a:r>
            <a:endParaRPr lang="en-US" b="1" dirty="0">
              <a:latin typeface="Consolas" panose="020B0609020204030204" pitchFamily="49" charset="0"/>
              <a:cs typeface="Consolas" panose="020B0609020204030204" pitchFamily="49" charset="0"/>
            </a:endParaRPr>
          </a:p>
          <a:p>
            <a:r>
              <a:rPr lang="en-US" dirty="0"/>
              <a:t>Remember the destination comes first, then the source</a:t>
            </a:r>
          </a:p>
          <a:p>
            <a:r>
              <a:rPr lang="en-US" dirty="0"/>
              <a:t>We aren’t changing the data in </a:t>
            </a:r>
            <a:r>
              <a:rPr lang="en-US" dirty="0" err="1"/>
              <a:t>eax</a:t>
            </a:r>
            <a:endParaRPr lang="en-US" dirty="0"/>
          </a:p>
        </p:txBody>
      </p:sp>
      <p:sp>
        <p:nvSpPr>
          <p:cNvPr id="5" name="Rectangle 4">
            <a:extLst>
              <a:ext uri="{FF2B5EF4-FFF2-40B4-BE49-F238E27FC236}">
                <a16:creationId xmlns:a16="http://schemas.microsoft.com/office/drawing/2014/main" id="{57AD4112-47ED-42B3-9C8E-DD243CEF39C0}"/>
              </a:ext>
            </a:extLst>
          </p:cNvPr>
          <p:cNvSpPr/>
          <p:nvPr/>
        </p:nvSpPr>
        <p:spPr>
          <a:xfrm>
            <a:off x="8010938" y="2988527"/>
            <a:ext cx="4181061" cy="925551"/>
          </a:xfrm>
          <a:prstGeom prst="rect">
            <a:avLst/>
          </a:prstGeom>
          <a:solidFill>
            <a:srgbClr val="27B742">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9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926C-3F2D-4CD5-8BAF-4F3E0B2CE29B}"/>
              </a:ext>
            </a:extLst>
          </p:cNvPr>
          <p:cNvSpPr>
            <a:spLocks noGrp="1"/>
          </p:cNvSpPr>
          <p:nvPr>
            <p:ph type="title"/>
          </p:nvPr>
        </p:nvSpPr>
        <p:spPr/>
        <p:txBody>
          <a:bodyPr/>
          <a:lstStyle/>
          <a:p>
            <a:r>
              <a:rPr lang="en-US" dirty="0"/>
              <a:t>What is this function doing?</a:t>
            </a:r>
          </a:p>
        </p:txBody>
      </p:sp>
      <p:sp>
        <p:nvSpPr>
          <p:cNvPr id="4" name="Rectangle 3">
            <a:extLst>
              <a:ext uri="{FF2B5EF4-FFF2-40B4-BE49-F238E27FC236}">
                <a16:creationId xmlns:a16="http://schemas.microsoft.com/office/drawing/2014/main" id="{28D60683-E641-41FB-A0B4-DA3656565F09}"/>
              </a:ext>
            </a:extLst>
          </p:cNvPr>
          <p:cNvSpPr/>
          <p:nvPr/>
        </p:nvSpPr>
        <p:spPr>
          <a:xfrm>
            <a:off x="2039178" y="2476988"/>
            <a:ext cx="8113643" cy="3416320"/>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gdb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disas</a:t>
            </a:r>
            <a:r>
              <a:rPr lang="en-US" dirty="0">
                <a:latin typeface="Consolas" panose="020B0609020204030204" pitchFamily="49" charset="0"/>
                <a:cs typeface="Consolas" panose="020B0609020204030204" pitchFamily="49" charset="0"/>
              </a:rPr>
              <a:t> fun</a:t>
            </a:r>
          </a:p>
          <a:p>
            <a:r>
              <a:rPr lang="en-US" dirty="0">
                <a:latin typeface="Consolas" panose="020B0609020204030204" pitchFamily="49" charset="0"/>
                <a:cs typeface="Consolas" panose="020B0609020204030204" pitchFamily="49" charset="0"/>
              </a:rPr>
              <a:t>Dump of assembler code for function fun:</a:t>
            </a:r>
          </a:p>
          <a:p>
            <a:r>
              <a:rPr lang="en-US" dirty="0">
                <a:latin typeface="Consolas" panose="020B0609020204030204" pitchFamily="49" charset="0"/>
                <a:cs typeface="Consolas" panose="020B0609020204030204" pitchFamily="49" charset="0"/>
              </a:rPr>
              <a:t>   0x08048394 &lt;+0&gt;:     push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0x08048395 &lt;+1&gt;:     mov    </a:t>
            </a:r>
            <a:r>
              <a:rPr lang="en-US" dirty="0" err="1">
                <a:latin typeface="Consolas" panose="020B0609020204030204" pitchFamily="49" charset="0"/>
                <a:cs typeface="Consolas" panose="020B0609020204030204" pitchFamily="49" charset="0"/>
              </a:rPr>
              <a:t>ebp,esp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0x08048397 &lt;+3&gt;: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DWORD PTR [ebp+0x8],0xa</a:t>
            </a:r>
          </a:p>
          <a:p>
            <a:r>
              <a:rPr lang="en-US" dirty="0">
                <a:latin typeface="Consolas" panose="020B0609020204030204" pitchFamily="49" charset="0"/>
                <a:cs typeface="Consolas" panose="020B0609020204030204" pitchFamily="49" charset="0"/>
              </a:rPr>
              <a:t>   0x0804839b &lt;+7&gt;: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0x80483a4 &lt;fun+16&gt;</a:t>
            </a:r>
          </a:p>
          <a:p>
            <a:r>
              <a:rPr lang="en-US" dirty="0">
                <a:latin typeface="Consolas" panose="020B0609020204030204" pitchFamily="49" charset="0"/>
                <a:cs typeface="Consolas" panose="020B0609020204030204" pitchFamily="49" charset="0"/>
              </a:rPr>
              <a:t>   0x0804839d &lt;+9&gt;:     mov    eax,0x32</a:t>
            </a:r>
          </a:p>
          <a:p>
            <a:r>
              <a:rPr lang="en-US" dirty="0">
                <a:latin typeface="Consolas" panose="020B0609020204030204" pitchFamily="49" charset="0"/>
                <a:cs typeface="Consolas" panose="020B0609020204030204" pitchFamily="49" charset="0"/>
              </a:rPr>
              <a:t>   0x080483a2 &lt;+14&gt;: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0x80483a9 &lt;fun+21&gt;</a:t>
            </a:r>
          </a:p>
          <a:p>
            <a:r>
              <a:rPr lang="en-US" dirty="0">
                <a:latin typeface="Consolas" panose="020B0609020204030204" pitchFamily="49" charset="0"/>
                <a:cs typeface="Consolas" panose="020B0609020204030204" pitchFamily="49" charset="0"/>
              </a:rPr>
              <a:t>   0x080483a4 &lt;+16&gt;:    mov    eax,0x0</a:t>
            </a:r>
          </a:p>
          <a:p>
            <a:r>
              <a:rPr lang="en-US" dirty="0">
                <a:latin typeface="Consolas" panose="020B0609020204030204" pitchFamily="49" charset="0"/>
                <a:cs typeface="Consolas" panose="020B0609020204030204" pitchFamily="49" charset="0"/>
              </a:rPr>
              <a:t>   0x080483a9 &lt;+21&gt;:    pop    </a:t>
            </a:r>
            <a:r>
              <a:rPr lang="en-US" dirty="0" err="1">
                <a:latin typeface="Consolas" panose="020B0609020204030204" pitchFamily="49" charset="0"/>
                <a:cs typeface="Consolas" panose="020B0609020204030204" pitchFamily="49" charset="0"/>
              </a:rPr>
              <a:t>ebp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0x080483aa &lt;+22&gt;:    ret</a:t>
            </a:r>
          </a:p>
          <a:p>
            <a:r>
              <a:rPr lang="en-US" dirty="0">
                <a:latin typeface="Consolas" panose="020B0609020204030204" pitchFamily="49" charset="0"/>
                <a:cs typeface="Consolas" panose="020B0609020204030204" pitchFamily="49" charset="0"/>
              </a:rPr>
              <a:t>End of assembler dump.</a:t>
            </a:r>
          </a:p>
        </p:txBody>
      </p:sp>
    </p:spTree>
    <p:extLst>
      <p:ext uri="{BB962C8B-B14F-4D97-AF65-F5344CB8AC3E}">
        <p14:creationId xmlns:p14="http://schemas.microsoft.com/office/powerpoint/2010/main" val="89252430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1972</TotalTime>
  <Words>1592</Words>
  <Application>Microsoft Office PowerPoint</Application>
  <PresentationFormat>Widescreen</PresentationFormat>
  <Paragraphs>391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Consolas</vt:lpstr>
      <vt:lpstr>Courier New</vt:lpstr>
      <vt:lpstr>Gill Sans MT</vt:lpstr>
      <vt:lpstr>Parcel</vt:lpstr>
      <vt:lpstr>Recitation 8</vt:lpstr>
      <vt:lpstr>Info</vt:lpstr>
      <vt:lpstr>Exam 1</vt:lpstr>
      <vt:lpstr>Warmup Poll</vt:lpstr>
      <vt:lpstr>Project 3</vt:lpstr>
      <vt:lpstr>PowerPoint Presentation</vt:lpstr>
      <vt:lpstr>What does mov [esp+4], eax do?</vt:lpstr>
      <vt:lpstr>What does mov [esp+4], eax do?</vt:lpstr>
      <vt:lpstr>What is this function doing?</vt:lpstr>
      <vt:lpstr>IT’s just this… </vt:lpstr>
      <vt:lpstr>PowerPoint Presentation</vt:lpstr>
      <vt:lpstr>PowerPoint Presentation</vt:lpstr>
      <vt:lpstr>PowerPoint Presentation</vt:lpstr>
      <vt:lpstr>Assembly is ‘fun’?</vt:lpstr>
      <vt:lpstr>Lab 5</vt:lpstr>
      <vt:lpstr>Lab 5</vt:lpstr>
      <vt:lpstr>Lab 5</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High-Level Overview of Filter</vt:lpstr>
      <vt:lpstr>Lab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CS449 Recitation</dc:title>
  <dc:creator>Rutkauskas, Jon</dc:creator>
  <cp:lastModifiedBy>Rutkauskas, Jon</cp:lastModifiedBy>
  <cp:revision>130</cp:revision>
  <dcterms:created xsi:type="dcterms:W3CDTF">2019-01-15T16:05:57Z</dcterms:created>
  <dcterms:modified xsi:type="dcterms:W3CDTF">2019-03-05T17:48:21Z</dcterms:modified>
</cp:coreProperties>
</file>