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315" r:id="rId5"/>
    <p:sldId id="316" r:id="rId6"/>
    <p:sldId id="317" r:id="rId7"/>
    <p:sldId id="318" r:id="rId8"/>
    <p:sldId id="319" r:id="rId9"/>
    <p:sldId id="320" r:id="rId10"/>
    <p:sldId id="321" r:id="rId11"/>
    <p:sldId id="322" r:id="rId12"/>
    <p:sldId id="323" r:id="rId13"/>
    <p:sldId id="324" r:id="rId14"/>
    <p:sldId id="325" r:id="rId15"/>
    <p:sldId id="326" r:id="rId16"/>
    <p:sldId id="328" r:id="rId17"/>
    <p:sldId id="327" r:id="rId18"/>
    <p:sldId id="329" r:id="rId19"/>
    <p:sldId id="330" r:id="rId20"/>
    <p:sldId id="33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727"/>
    <a:srgbClr val="79861A"/>
    <a:srgbClr val="27B742"/>
    <a:srgbClr val="D51515"/>
    <a:srgbClr val="F69200"/>
    <a:srgbClr val="D1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08" autoAdjust="0"/>
    <p:restoredTop sz="94660"/>
  </p:normalViewPr>
  <p:slideViewPr>
    <p:cSldViewPr snapToGrid="0">
      <p:cViewPr varScale="1">
        <p:scale>
          <a:sx n="86" d="100"/>
          <a:sy n="86" d="100"/>
        </p:scale>
        <p:origin x="2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3877C3C-A613-43D2-AE2D-B7CEABEBE5F0}"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1290385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77C3C-A613-43D2-AE2D-B7CEABEBE5F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56114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77C3C-A613-43D2-AE2D-B7CEABEBE5F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81264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77C3C-A613-43D2-AE2D-B7CEABEBE5F0}"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87314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B3877C3C-A613-43D2-AE2D-B7CEABEBE5F0}"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717887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3877C3C-A613-43D2-AE2D-B7CEABEBE5F0}" type="datetimeFigureOut">
              <a:rPr lang="en-US" smtClean="0"/>
              <a:t>3/19/2019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412064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3877C3C-A613-43D2-AE2D-B7CEABEBE5F0}"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872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77C3C-A613-43D2-AE2D-B7CEABEBE5F0}" type="datetimeFigureOut">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14014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77C3C-A613-43D2-AE2D-B7CEABEBE5F0}" type="datetimeFigureOut">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76085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877C3C-A613-43D2-AE2D-B7CEABEBE5F0}" type="datetimeFigureOut">
              <a:rPr lang="en-US" smtClean="0"/>
              <a:t>3/19/2019</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102881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B3877C3C-A613-43D2-AE2D-B7CEABEBE5F0}" type="datetimeFigureOut">
              <a:rPr lang="en-US" smtClean="0"/>
              <a:t>3/19/2019</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80243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3877C3C-A613-43D2-AE2D-B7CEABEBE5F0}" type="datetimeFigureOut">
              <a:rPr lang="en-US" smtClean="0"/>
              <a:t>3/19/2019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546856-69D9-496A-95E9-96DDA5BD559C}" type="slidenum">
              <a:rPr lang="en-US" smtClean="0"/>
              <a:t>‹#›</a:t>
            </a:fld>
            <a:endParaRPr lang="en-US"/>
          </a:p>
        </p:txBody>
      </p:sp>
    </p:spTree>
    <p:extLst>
      <p:ext uri="{BB962C8B-B14F-4D97-AF65-F5344CB8AC3E}">
        <p14:creationId xmlns:p14="http://schemas.microsoft.com/office/powerpoint/2010/main" val="35652158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jsr68@pitt.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30A3-390B-4084-BDF6-96C4E3B7EC07}"/>
              </a:ext>
            </a:extLst>
          </p:cNvPr>
          <p:cNvSpPr>
            <a:spLocks noGrp="1"/>
          </p:cNvSpPr>
          <p:nvPr>
            <p:ph type="ctrTitle"/>
          </p:nvPr>
        </p:nvSpPr>
        <p:spPr/>
        <p:txBody>
          <a:bodyPr/>
          <a:lstStyle/>
          <a:p>
            <a:r>
              <a:rPr lang="en-US" dirty="0"/>
              <a:t>Recitation 9</a:t>
            </a:r>
          </a:p>
        </p:txBody>
      </p:sp>
      <p:sp>
        <p:nvSpPr>
          <p:cNvPr id="3" name="Subtitle 2">
            <a:extLst>
              <a:ext uri="{FF2B5EF4-FFF2-40B4-BE49-F238E27FC236}">
                <a16:creationId xmlns:a16="http://schemas.microsoft.com/office/drawing/2014/main" id="{41B22237-E98D-4C35-A5F6-AF1A6B621DB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118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E2DF-9A9C-465D-AFB2-FB3EB68EAA65}"/>
              </a:ext>
            </a:extLst>
          </p:cNvPr>
          <p:cNvSpPr>
            <a:spLocks noGrp="1"/>
          </p:cNvSpPr>
          <p:nvPr>
            <p:ph type="title"/>
          </p:nvPr>
        </p:nvSpPr>
        <p:spPr>
          <a:xfrm>
            <a:off x="2231136" y="964692"/>
            <a:ext cx="7729728" cy="1188720"/>
          </a:xfrm>
        </p:spPr>
        <p:txBody>
          <a:bodyPr/>
          <a:lstStyle/>
          <a:p>
            <a:r>
              <a:rPr lang="en-US">
                <a:solidFill>
                  <a:srgbClr val="262626"/>
                </a:solidFill>
              </a:rPr>
              <a:t>How do you dynamically load libraries?</a:t>
            </a:r>
            <a:endParaRPr lang="en-US" dirty="0"/>
          </a:p>
        </p:txBody>
      </p:sp>
      <p:sp>
        <p:nvSpPr>
          <p:cNvPr id="3" name="Content Placeholder 2">
            <a:extLst>
              <a:ext uri="{FF2B5EF4-FFF2-40B4-BE49-F238E27FC236}">
                <a16:creationId xmlns:a16="http://schemas.microsoft.com/office/drawing/2014/main" id="{CEE83F97-6059-472F-9971-5E46D517EBB8}"/>
              </a:ext>
            </a:extLst>
          </p:cNvPr>
          <p:cNvSpPr>
            <a:spLocks noGrp="1"/>
          </p:cNvSpPr>
          <p:nvPr>
            <p:ph idx="1"/>
          </p:nvPr>
        </p:nvSpPr>
        <p:spPr>
          <a:xfrm>
            <a:off x="366327" y="3078904"/>
            <a:ext cx="7499060" cy="2641110"/>
          </a:xfrm>
        </p:spPr>
        <p:txBody>
          <a:bodyPr/>
          <a:lstStyle/>
          <a:p>
            <a:pPr marL="342900" indent="-342900">
              <a:buFont typeface="+mj-lt"/>
              <a:buAutoNum type="alphaUcPeriod"/>
            </a:pPr>
            <a:r>
              <a:rPr lang="en-US" dirty="0"/>
              <a:t>This is Static Linking, not Dynamic Loading</a:t>
            </a:r>
          </a:p>
          <a:p>
            <a:pPr marL="342900" indent="-342900">
              <a:buFont typeface="+mj-lt"/>
              <a:buAutoNum type="alphaUcPeriod"/>
            </a:pPr>
            <a:r>
              <a:rPr lang="en-US" dirty="0"/>
              <a:t>C absolutely can do this, we just learned it.</a:t>
            </a:r>
          </a:p>
          <a:p>
            <a:pPr marL="342900" indent="-342900">
              <a:buFont typeface="+mj-lt"/>
              <a:buAutoNum type="alphaUcPeriod"/>
            </a:pPr>
            <a:r>
              <a:rPr lang="en-US" dirty="0"/>
              <a:t>This is Dynamic Linking, not Dynamic Loading</a:t>
            </a:r>
          </a:p>
          <a:p>
            <a:pPr marL="342900" indent="-342900">
              <a:buFont typeface="+mj-lt"/>
              <a:buAutoNum type="alphaUcPeriod"/>
            </a:pPr>
            <a:r>
              <a:rPr lang="en-US" dirty="0"/>
              <a:t>The only way to dynamically load a library is by asking the operating system to do it for you, you can’t just execute any data you want without the OS’s permission</a:t>
            </a:r>
          </a:p>
          <a:p>
            <a:pPr marL="342900" indent="-342900">
              <a:buFont typeface="+mj-lt"/>
              <a:buAutoNum type="alphaUcPeriod"/>
            </a:pP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1D8C88D7-F234-49DE-B5DD-5EDFB96841F5}"/>
              </a:ext>
            </a:extLst>
          </p:cNvPr>
          <p:cNvPicPr>
            <a:picLocks noChangeAspect="1"/>
          </p:cNvPicPr>
          <p:nvPr/>
        </p:nvPicPr>
        <p:blipFill>
          <a:blip r:embed="rId2"/>
          <a:stretch>
            <a:fillRect/>
          </a:stretch>
        </p:blipFill>
        <p:spPr>
          <a:xfrm>
            <a:off x="7900974" y="2433628"/>
            <a:ext cx="4119779" cy="3931662"/>
          </a:xfrm>
          <a:prstGeom prst="rect">
            <a:avLst/>
          </a:prstGeom>
        </p:spPr>
      </p:pic>
      <p:pic>
        <p:nvPicPr>
          <p:cNvPr id="6" name="Picture 5">
            <a:extLst>
              <a:ext uri="{FF2B5EF4-FFF2-40B4-BE49-F238E27FC236}">
                <a16:creationId xmlns:a16="http://schemas.microsoft.com/office/drawing/2014/main" id="{F7A20EC1-8C7D-4BB6-8B60-3C7BE2CC7B2A}"/>
              </a:ext>
            </a:extLst>
          </p:cNvPr>
          <p:cNvPicPr>
            <a:picLocks noChangeAspect="1"/>
          </p:cNvPicPr>
          <p:nvPr/>
        </p:nvPicPr>
        <p:blipFill>
          <a:blip r:embed="rId3"/>
          <a:stretch>
            <a:fillRect/>
          </a:stretch>
        </p:blipFill>
        <p:spPr>
          <a:xfrm>
            <a:off x="7562675" y="2433628"/>
            <a:ext cx="4458077" cy="3931662"/>
          </a:xfrm>
          <a:prstGeom prst="rect">
            <a:avLst/>
          </a:prstGeom>
        </p:spPr>
      </p:pic>
      <p:sp>
        <p:nvSpPr>
          <p:cNvPr id="5" name="Rectangle: Rounded Corners 4">
            <a:extLst>
              <a:ext uri="{FF2B5EF4-FFF2-40B4-BE49-F238E27FC236}">
                <a16:creationId xmlns:a16="http://schemas.microsoft.com/office/drawing/2014/main" id="{4134DAA2-0F71-42CE-9B6C-FD9FC8F7E387}"/>
              </a:ext>
            </a:extLst>
          </p:cNvPr>
          <p:cNvSpPr/>
          <p:nvPr/>
        </p:nvSpPr>
        <p:spPr>
          <a:xfrm>
            <a:off x="7776839" y="4785064"/>
            <a:ext cx="4208327" cy="727969"/>
          </a:xfrm>
          <a:prstGeom prst="roundRect">
            <a:avLst>
              <a:gd name="adj" fmla="val 0"/>
            </a:avLst>
          </a:prstGeom>
          <a:solidFill>
            <a:srgbClr val="A6B727">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57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004F-E416-420A-8B6D-196D22B9FA85}"/>
              </a:ext>
            </a:extLst>
          </p:cNvPr>
          <p:cNvSpPr>
            <a:spLocks noGrp="1"/>
          </p:cNvSpPr>
          <p:nvPr>
            <p:ph type="title"/>
          </p:nvPr>
        </p:nvSpPr>
        <p:spPr>
          <a:xfrm>
            <a:off x="2231136" y="964692"/>
            <a:ext cx="7729728" cy="1188720"/>
          </a:xfrm>
        </p:spPr>
        <p:txBody>
          <a:bodyPr>
            <a:normAutofit fontScale="90000"/>
          </a:bodyPr>
          <a:lstStyle/>
          <a:p>
            <a:r>
              <a:rPr lang="en-US" cap="none"/>
              <a:t>What type of function is this function pointer defining: </a:t>
            </a:r>
            <a:r>
              <a:rPr lang="en-US" cap="none" spc="0">
                <a:solidFill>
                  <a:srgbClr val="8000FF"/>
                </a:solidFill>
                <a:latin typeface="Courier New" panose="02070309020205020404" pitchFamily="49" charset="0"/>
              </a:rPr>
              <a:t>char</a:t>
            </a:r>
            <a:r>
              <a:rPr lang="en-US" b="1" cap="none" spc="0">
                <a:solidFill>
                  <a:srgbClr val="000080"/>
                </a:solidFill>
                <a:latin typeface="Courier New" panose="02070309020205020404" pitchFamily="49" charset="0"/>
              </a:rPr>
              <a:t>*</a:t>
            </a:r>
            <a:r>
              <a:rPr lang="en-US" cap="none" spc="0">
                <a:solidFill>
                  <a:srgbClr val="000000"/>
                </a:solidFill>
                <a:latin typeface="Courier New" panose="02070309020205020404" pitchFamily="49" charset="0"/>
              </a:rPr>
              <a:t> </a:t>
            </a:r>
            <a:r>
              <a:rPr lang="en-US" b="1" cap="none" spc="0">
                <a:solidFill>
                  <a:srgbClr val="000080"/>
                </a:solidFill>
                <a:latin typeface="Courier New" panose="02070309020205020404" pitchFamily="49" charset="0"/>
              </a:rPr>
              <a:t>(*</a:t>
            </a:r>
            <a:r>
              <a:rPr lang="en-US" cap="none" spc="0">
                <a:solidFill>
                  <a:srgbClr val="000000"/>
                </a:solidFill>
                <a:latin typeface="Courier New" panose="02070309020205020404" pitchFamily="49" charset="0"/>
              </a:rPr>
              <a:t>to_print</a:t>
            </a:r>
            <a:r>
              <a:rPr lang="en-US" b="1" cap="none" spc="0">
                <a:solidFill>
                  <a:srgbClr val="000080"/>
                </a:solidFill>
                <a:latin typeface="Courier New" panose="02070309020205020404" pitchFamily="49" charset="0"/>
              </a:rPr>
              <a:t>)(</a:t>
            </a:r>
            <a:r>
              <a:rPr lang="en-US" cap="none" spc="0">
                <a:solidFill>
                  <a:srgbClr val="8000FF"/>
                </a:solidFill>
                <a:latin typeface="Courier New" panose="02070309020205020404" pitchFamily="49" charset="0"/>
              </a:rPr>
              <a:t>int</a:t>
            </a:r>
            <a:r>
              <a:rPr lang="en-US" b="1" cap="none" spc="0">
                <a:solidFill>
                  <a:srgbClr val="000080"/>
                </a:solidFill>
                <a:latin typeface="Courier New" panose="02070309020205020404" pitchFamily="49" charset="0"/>
              </a:rPr>
              <a:t>,</a:t>
            </a:r>
            <a:r>
              <a:rPr lang="en-US" cap="none" spc="0">
                <a:solidFill>
                  <a:srgbClr val="000000"/>
                </a:solidFill>
                <a:latin typeface="Courier New" panose="02070309020205020404" pitchFamily="49" charset="0"/>
              </a:rPr>
              <a:t> </a:t>
            </a:r>
            <a:r>
              <a:rPr lang="en-US" cap="none" spc="0">
                <a:solidFill>
                  <a:srgbClr val="8000FF"/>
                </a:solidFill>
                <a:latin typeface="Courier New" panose="02070309020205020404" pitchFamily="49" charset="0"/>
              </a:rPr>
              <a:t>int</a:t>
            </a:r>
            <a:r>
              <a:rPr lang="en-US" b="1" cap="none" spc="0">
                <a:solidFill>
                  <a:srgbClr val="000080"/>
                </a:solidFill>
                <a:latin typeface="Courier New" panose="02070309020205020404" pitchFamily="49" charset="0"/>
              </a:rPr>
              <a:t>);</a:t>
            </a:r>
            <a:endParaRPr lang="en-US" cap="none" dirty="0"/>
          </a:p>
        </p:txBody>
      </p:sp>
      <p:pic>
        <p:nvPicPr>
          <p:cNvPr id="5" name="Picture 4">
            <a:extLst>
              <a:ext uri="{FF2B5EF4-FFF2-40B4-BE49-F238E27FC236}">
                <a16:creationId xmlns:a16="http://schemas.microsoft.com/office/drawing/2014/main" id="{CCE95C1C-C9DC-4FB6-8E5F-F8D17B0075E6}"/>
              </a:ext>
            </a:extLst>
          </p:cNvPr>
          <p:cNvPicPr>
            <a:picLocks noChangeAspect="1"/>
          </p:cNvPicPr>
          <p:nvPr/>
        </p:nvPicPr>
        <p:blipFill>
          <a:blip r:embed="rId2"/>
          <a:stretch>
            <a:fillRect/>
          </a:stretch>
        </p:blipFill>
        <p:spPr>
          <a:xfrm>
            <a:off x="4010025" y="2403097"/>
            <a:ext cx="4171950" cy="3571875"/>
          </a:xfrm>
          <a:prstGeom prst="rect">
            <a:avLst/>
          </a:prstGeom>
        </p:spPr>
      </p:pic>
    </p:spTree>
    <p:extLst>
      <p:ext uri="{BB962C8B-B14F-4D97-AF65-F5344CB8AC3E}">
        <p14:creationId xmlns:p14="http://schemas.microsoft.com/office/powerpoint/2010/main" val="2755634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004F-E416-420A-8B6D-196D22B9FA85}"/>
              </a:ext>
            </a:extLst>
          </p:cNvPr>
          <p:cNvSpPr>
            <a:spLocks noGrp="1"/>
          </p:cNvSpPr>
          <p:nvPr>
            <p:ph type="title"/>
          </p:nvPr>
        </p:nvSpPr>
        <p:spPr/>
        <p:txBody>
          <a:bodyPr>
            <a:normAutofit fontScale="90000"/>
          </a:bodyPr>
          <a:lstStyle/>
          <a:p>
            <a:r>
              <a:rPr lang="en-US" cap="none" dirty="0"/>
              <a:t>What type of function is this function pointer defining: </a:t>
            </a:r>
            <a:r>
              <a:rPr lang="en-US" cap="none" spc="0" dirty="0">
                <a:solidFill>
                  <a:srgbClr val="8000FF"/>
                </a:solidFill>
                <a:latin typeface="Courier New" panose="02070309020205020404" pitchFamily="49" charset="0"/>
              </a:rPr>
              <a:t>char</a:t>
            </a:r>
            <a:r>
              <a:rPr lang="en-US" b="1" cap="none" spc="0" dirty="0">
                <a:solidFill>
                  <a:srgbClr val="000080"/>
                </a:solidFill>
                <a:latin typeface="Courier New" panose="02070309020205020404" pitchFamily="49" charset="0"/>
              </a:rPr>
              <a:t>*</a:t>
            </a:r>
            <a:r>
              <a:rPr lang="en-US" cap="none" spc="0" dirty="0">
                <a:solidFill>
                  <a:srgbClr val="000000"/>
                </a:solidFill>
                <a:latin typeface="Courier New" panose="02070309020205020404" pitchFamily="49" charset="0"/>
              </a:rPr>
              <a:t> </a:t>
            </a:r>
            <a:r>
              <a:rPr lang="en-US" b="1" cap="none" spc="0" dirty="0">
                <a:solidFill>
                  <a:srgbClr val="000080"/>
                </a:solidFill>
                <a:latin typeface="Courier New" panose="02070309020205020404" pitchFamily="49" charset="0"/>
              </a:rPr>
              <a:t>(*</a:t>
            </a:r>
            <a:r>
              <a:rPr lang="en-US" cap="none" spc="0" dirty="0" err="1">
                <a:solidFill>
                  <a:srgbClr val="000000"/>
                </a:solidFill>
                <a:latin typeface="Courier New" panose="02070309020205020404" pitchFamily="49" charset="0"/>
              </a:rPr>
              <a:t>to_print</a:t>
            </a:r>
            <a:r>
              <a:rPr lang="en-US" b="1" cap="none" spc="0" dirty="0">
                <a:solidFill>
                  <a:srgbClr val="000080"/>
                </a:solidFill>
                <a:latin typeface="Courier New" panose="02070309020205020404" pitchFamily="49" charset="0"/>
              </a:rPr>
              <a:t>)(</a:t>
            </a:r>
            <a:r>
              <a:rPr lang="en-US" cap="none" spc="0" dirty="0">
                <a:solidFill>
                  <a:srgbClr val="8000FF"/>
                </a:solidFill>
                <a:latin typeface="Courier New" panose="02070309020205020404" pitchFamily="49" charset="0"/>
              </a:rPr>
              <a:t>int</a:t>
            </a:r>
            <a:r>
              <a:rPr lang="en-US" b="1" cap="none" spc="0" dirty="0">
                <a:solidFill>
                  <a:srgbClr val="000080"/>
                </a:solidFill>
                <a:latin typeface="Courier New" panose="02070309020205020404" pitchFamily="49" charset="0"/>
              </a:rPr>
              <a:t>,</a:t>
            </a:r>
            <a:r>
              <a:rPr lang="en-US" cap="none" spc="0" dirty="0">
                <a:solidFill>
                  <a:srgbClr val="000000"/>
                </a:solidFill>
                <a:latin typeface="Courier New" panose="02070309020205020404" pitchFamily="49" charset="0"/>
              </a:rPr>
              <a:t> </a:t>
            </a:r>
            <a:r>
              <a:rPr lang="en-US" cap="none" spc="0" dirty="0">
                <a:solidFill>
                  <a:srgbClr val="8000FF"/>
                </a:solidFill>
                <a:latin typeface="Courier New" panose="02070309020205020404" pitchFamily="49" charset="0"/>
              </a:rPr>
              <a:t>int</a:t>
            </a:r>
            <a:r>
              <a:rPr lang="en-US" b="1" cap="none" spc="0" dirty="0">
                <a:solidFill>
                  <a:srgbClr val="000080"/>
                </a:solidFill>
                <a:latin typeface="Courier New" panose="02070309020205020404" pitchFamily="49" charset="0"/>
              </a:rPr>
              <a:t>);</a:t>
            </a:r>
            <a:endParaRPr lang="en-US" cap="none" dirty="0"/>
          </a:p>
        </p:txBody>
      </p:sp>
      <p:sp>
        <p:nvSpPr>
          <p:cNvPr id="3" name="Content Placeholder 2">
            <a:extLst>
              <a:ext uri="{FF2B5EF4-FFF2-40B4-BE49-F238E27FC236}">
                <a16:creationId xmlns:a16="http://schemas.microsoft.com/office/drawing/2014/main" id="{B0530F62-568C-4AF3-8399-A6FC65029DAC}"/>
              </a:ext>
            </a:extLst>
          </p:cNvPr>
          <p:cNvSpPr>
            <a:spLocks noGrp="1"/>
          </p:cNvSpPr>
          <p:nvPr>
            <p:ph idx="1"/>
          </p:nvPr>
        </p:nvSpPr>
        <p:spPr>
          <a:xfrm>
            <a:off x="145161" y="2305535"/>
            <a:ext cx="7729728" cy="3101983"/>
          </a:xfrm>
        </p:spPr>
        <p:txBody>
          <a:bodyPr/>
          <a:lstStyle/>
          <a:p>
            <a:r>
              <a:rPr lang="en-US" dirty="0"/>
              <a:t>Recall:</a:t>
            </a:r>
          </a:p>
          <a:p>
            <a:endParaRPr lang="en-US" dirty="0"/>
          </a:p>
          <a:p>
            <a:endParaRPr lang="en-US" dirty="0"/>
          </a:p>
          <a:p>
            <a:endParaRPr lang="en-US" dirty="0"/>
          </a:p>
          <a:p>
            <a:endParaRPr lang="en-US" dirty="0"/>
          </a:p>
          <a:p>
            <a:r>
              <a:rPr lang="en-US" dirty="0"/>
              <a:t>So, we have the char* as our return type, our pointer is called </a:t>
            </a:r>
            <a:r>
              <a:rPr lang="en-US" dirty="0" err="1">
                <a:latin typeface="Consolas" panose="020B0609020204030204" pitchFamily="49" charset="0"/>
                <a:cs typeface="Consolas" panose="020B0609020204030204" pitchFamily="49" charset="0"/>
              </a:rPr>
              <a:t>to_print</a:t>
            </a:r>
            <a:r>
              <a:rPr lang="en-US" dirty="0"/>
              <a:t>, and we want that pointer to take 2 int arguments</a:t>
            </a:r>
          </a:p>
        </p:txBody>
      </p:sp>
      <p:pic>
        <p:nvPicPr>
          <p:cNvPr id="5" name="Picture 4">
            <a:extLst>
              <a:ext uri="{FF2B5EF4-FFF2-40B4-BE49-F238E27FC236}">
                <a16:creationId xmlns:a16="http://schemas.microsoft.com/office/drawing/2014/main" id="{CCE95C1C-C9DC-4FB6-8E5F-F8D17B0075E6}"/>
              </a:ext>
            </a:extLst>
          </p:cNvPr>
          <p:cNvPicPr>
            <a:picLocks noChangeAspect="1"/>
          </p:cNvPicPr>
          <p:nvPr/>
        </p:nvPicPr>
        <p:blipFill>
          <a:blip r:embed="rId2"/>
          <a:stretch>
            <a:fillRect/>
          </a:stretch>
        </p:blipFill>
        <p:spPr>
          <a:xfrm>
            <a:off x="7874889" y="2517397"/>
            <a:ext cx="4171950" cy="3571875"/>
          </a:xfrm>
          <a:prstGeom prst="rect">
            <a:avLst/>
          </a:prstGeom>
        </p:spPr>
      </p:pic>
      <p:sp>
        <p:nvSpPr>
          <p:cNvPr id="4" name="Rectangle 3">
            <a:extLst>
              <a:ext uri="{FF2B5EF4-FFF2-40B4-BE49-F238E27FC236}">
                <a16:creationId xmlns:a16="http://schemas.microsoft.com/office/drawing/2014/main" id="{33770E10-2594-49F4-9E9E-2011648CF42D}"/>
              </a:ext>
            </a:extLst>
          </p:cNvPr>
          <p:cNvSpPr/>
          <p:nvPr/>
        </p:nvSpPr>
        <p:spPr>
          <a:xfrm>
            <a:off x="8032173" y="3325091"/>
            <a:ext cx="4014666" cy="561109"/>
          </a:xfrm>
          <a:prstGeom prst="rect">
            <a:avLst/>
          </a:prstGeom>
          <a:solidFill>
            <a:srgbClr val="A6B727">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83A498A-B3F5-4A3C-865D-996A9014A980}"/>
              </a:ext>
            </a:extLst>
          </p:cNvPr>
          <p:cNvPicPr>
            <a:picLocks noChangeAspect="1"/>
          </p:cNvPicPr>
          <p:nvPr/>
        </p:nvPicPr>
        <p:blipFill>
          <a:blip r:embed="rId3"/>
          <a:stretch>
            <a:fillRect/>
          </a:stretch>
        </p:blipFill>
        <p:spPr>
          <a:xfrm>
            <a:off x="1269784" y="2305534"/>
            <a:ext cx="3721703" cy="1733805"/>
          </a:xfrm>
          <a:prstGeom prst="rect">
            <a:avLst/>
          </a:prstGeom>
        </p:spPr>
      </p:pic>
    </p:spTree>
    <p:extLst>
      <p:ext uri="{BB962C8B-B14F-4D97-AF65-F5344CB8AC3E}">
        <p14:creationId xmlns:p14="http://schemas.microsoft.com/office/powerpoint/2010/main" val="1906385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0FAE-9217-4D5D-9715-226F8DEA378B}"/>
              </a:ext>
            </a:extLst>
          </p:cNvPr>
          <p:cNvSpPr>
            <a:spLocks noGrp="1"/>
          </p:cNvSpPr>
          <p:nvPr>
            <p:ph type="title"/>
          </p:nvPr>
        </p:nvSpPr>
        <p:spPr>
          <a:xfrm>
            <a:off x="2231136" y="137589"/>
            <a:ext cx="7729728" cy="1188720"/>
          </a:xfrm>
        </p:spPr>
        <p:txBody>
          <a:bodyPr/>
          <a:lstStyle/>
          <a:p>
            <a:r>
              <a:rPr lang="en-US" dirty="0"/>
              <a:t>Using this function pointer</a:t>
            </a:r>
          </a:p>
        </p:txBody>
      </p:sp>
      <p:sp>
        <p:nvSpPr>
          <p:cNvPr id="4" name="Rectangle 3">
            <a:extLst>
              <a:ext uri="{FF2B5EF4-FFF2-40B4-BE49-F238E27FC236}">
                <a16:creationId xmlns:a16="http://schemas.microsoft.com/office/drawing/2014/main" id="{B064E01F-BDCC-49B8-B734-C8E251C7CF18}"/>
              </a:ext>
            </a:extLst>
          </p:cNvPr>
          <p:cNvSpPr/>
          <p:nvPr/>
        </p:nvSpPr>
        <p:spPr>
          <a:xfrm>
            <a:off x="1716348" y="1365099"/>
            <a:ext cx="8635014" cy="5355312"/>
          </a:xfrm>
          <a:prstGeom prst="rect">
            <a:avLst/>
          </a:prstGeom>
          <a:solidFill>
            <a:schemeClr val="bg1"/>
          </a:solidFill>
        </p:spPr>
        <p:txBody>
          <a:bodyPr wrap="square">
            <a:spAutoFit/>
          </a:bodyPr>
          <a:lstStyle/>
          <a:p>
            <a:r>
              <a:rPr lang="en-US" dirty="0">
                <a:solidFill>
                  <a:srgbClr val="804000"/>
                </a:solidFill>
                <a:latin typeface="Courier New" panose="02070309020205020404" pitchFamily="49" charset="0"/>
              </a:rPr>
              <a:t>#include &lt;</a:t>
            </a:r>
            <a:r>
              <a:rPr lang="en-US" dirty="0" err="1">
                <a:solidFill>
                  <a:srgbClr val="804000"/>
                </a:solidFill>
                <a:latin typeface="Courier New" panose="02070309020205020404" pitchFamily="49" charset="0"/>
              </a:rPr>
              <a:t>stdio.h</a:t>
            </a:r>
            <a:r>
              <a:rPr lang="en-US" dirty="0">
                <a:solidFill>
                  <a:srgbClr val="804000"/>
                </a:solidFill>
                <a:latin typeface="Courier New" panose="02070309020205020404" pitchFamily="49" charset="0"/>
              </a:rPr>
              <a:t>&gt; </a:t>
            </a:r>
          </a:p>
          <a:p>
            <a:endParaRPr lang="en-US" dirty="0">
              <a:solidFill>
                <a:srgbClr val="804000"/>
              </a:solidFill>
              <a:latin typeface="Courier New" panose="02070309020205020404" pitchFamily="49" charset="0"/>
            </a:endParaRPr>
          </a:p>
          <a:p>
            <a:r>
              <a:rPr lang="en-US" dirty="0">
                <a:solidFill>
                  <a:srgbClr val="8000FF"/>
                </a:solidFill>
                <a:latin typeface="Courier New" panose="02070309020205020404" pitchFamily="49" charset="0"/>
              </a:rPr>
              <a:t>char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yes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"yes"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00FF"/>
                </a:solidFill>
                <a:latin typeface="Courier New" panose="02070309020205020404" pitchFamily="49" charset="0"/>
              </a:rPr>
              <a:t>char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no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"no"</a:t>
            </a:r>
            <a:r>
              <a:rPr lang="en-US" b="1" dirty="0">
                <a:solidFill>
                  <a:srgbClr val="000080"/>
                </a:solidFill>
                <a:latin typeface="Courier New" panose="02070309020205020404" pitchFamily="49" charset="0"/>
              </a:rPr>
              <a:t>;</a:t>
            </a:r>
          </a:p>
          <a:p>
            <a:r>
              <a:rPr lang="en-US" dirty="0">
                <a:solidFill>
                  <a:srgbClr val="000000"/>
                </a:solidFill>
                <a:latin typeface="Courier New" panose="02070309020205020404" pitchFamily="49" charset="0"/>
              </a:rPr>
              <a:t> </a:t>
            </a:r>
          </a:p>
          <a:p>
            <a:r>
              <a:rPr lang="en-US" dirty="0">
                <a:solidFill>
                  <a:srgbClr val="8000FF"/>
                </a:solidFill>
                <a:latin typeface="Courier New" panose="02070309020205020404" pitchFamily="49" charset="0"/>
              </a:rPr>
              <a:t>char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all_greater_than_zero_string</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&amp;&amp;</a:t>
            </a:r>
            <a:r>
              <a:rPr lang="en-US" dirty="0">
                <a:solidFill>
                  <a:srgbClr val="000000"/>
                </a:solidFill>
                <a:latin typeface="Courier New" panose="02070309020205020404" pitchFamily="49" charset="0"/>
              </a:rPr>
              <a:t> y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yes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else</a:t>
            </a:r>
            <a:r>
              <a:rPr lang="en-US"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no</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char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to_print</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int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to_print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err="1">
                <a:solidFill>
                  <a:srgbClr val="000000"/>
                </a:solidFill>
                <a:latin typeface="Courier New" panose="02070309020205020404" pitchFamily="49" charset="0"/>
              </a:rPr>
              <a:t>all_greater_than_zero_string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printf</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to_print</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a:t>
            </a:r>
            <a:endParaRPr lang="en-US" dirty="0">
              <a:effectLst/>
            </a:endParaRPr>
          </a:p>
        </p:txBody>
      </p:sp>
      <p:sp>
        <p:nvSpPr>
          <p:cNvPr id="5" name="Rectangle 4">
            <a:extLst>
              <a:ext uri="{FF2B5EF4-FFF2-40B4-BE49-F238E27FC236}">
                <a16:creationId xmlns:a16="http://schemas.microsoft.com/office/drawing/2014/main" id="{8A9BC8C8-4DF9-474E-B2D0-07655571B27C}"/>
              </a:ext>
            </a:extLst>
          </p:cNvPr>
          <p:cNvSpPr/>
          <p:nvPr/>
        </p:nvSpPr>
        <p:spPr>
          <a:xfrm>
            <a:off x="9152876" y="2462530"/>
            <a:ext cx="2396971" cy="15802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Kind of a -meh- use case, but perfectly good sample code.</a:t>
            </a:r>
          </a:p>
        </p:txBody>
      </p:sp>
    </p:spTree>
    <p:extLst>
      <p:ext uri="{BB962C8B-B14F-4D97-AF65-F5344CB8AC3E}">
        <p14:creationId xmlns:p14="http://schemas.microsoft.com/office/powerpoint/2010/main" val="308473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3E66E-430E-4C89-9B6B-B4ED104F9A97}"/>
              </a:ext>
            </a:extLst>
          </p:cNvPr>
          <p:cNvSpPr>
            <a:spLocks noGrp="1"/>
          </p:cNvSpPr>
          <p:nvPr>
            <p:ph type="title"/>
          </p:nvPr>
        </p:nvSpPr>
        <p:spPr/>
        <p:txBody>
          <a:bodyPr>
            <a:normAutofit fontScale="90000"/>
          </a:bodyPr>
          <a:lstStyle/>
          <a:p>
            <a:r>
              <a:rPr lang="en-US" dirty="0"/>
              <a:t>Yeah, You totally should use Typedefs if you’re doing Function Pointers Frequently</a:t>
            </a:r>
          </a:p>
        </p:txBody>
      </p:sp>
      <p:sp>
        <p:nvSpPr>
          <p:cNvPr id="3" name="Content Placeholder 2">
            <a:extLst>
              <a:ext uri="{FF2B5EF4-FFF2-40B4-BE49-F238E27FC236}">
                <a16:creationId xmlns:a16="http://schemas.microsoft.com/office/drawing/2014/main" id="{F7FDB90A-F7B7-4DDD-8AC3-73C51DCECE34}"/>
              </a:ext>
            </a:extLst>
          </p:cNvPr>
          <p:cNvSpPr>
            <a:spLocks noGrp="1"/>
          </p:cNvSpPr>
          <p:nvPr>
            <p:ph idx="1"/>
          </p:nvPr>
        </p:nvSpPr>
        <p:spPr/>
        <p:txBody>
          <a:bodyPr/>
          <a:lstStyle/>
          <a:p>
            <a:r>
              <a:rPr lang="en-US" dirty="0"/>
              <a:t>Or at least try to avoid writing that complicated type all over the place</a:t>
            </a:r>
          </a:p>
          <a:p>
            <a:pPr lvl="1"/>
            <a:r>
              <a:rPr lang="en-US" dirty="0"/>
              <a:t>It’s a mess to read</a:t>
            </a:r>
          </a:p>
          <a:p>
            <a:r>
              <a:rPr lang="en-US" dirty="0"/>
              <a:t>While you might not need to memorize how a bunch of function pointers work, this </a:t>
            </a:r>
            <a:r>
              <a:rPr lang="en-US" i="1" dirty="0"/>
              <a:t>is</a:t>
            </a:r>
            <a:r>
              <a:rPr lang="en-US" dirty="0"/>
              <a:t> a useful skill, because they’re commonly used and look so dang scary.</a:t>
            </a:r>
          </a:p>
        </p:txBody>
      </p:sp>
    </p:spTree>
    <p:extLst>
      <p:ext uri="{BB962C8B-B14F-4D97-AF65-F5344CB8AC3E}">
        <p14:creationId xmlns:p14="http://schemas.microsoft.com/office/powerpoint/2010/main" val="348264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19FB-331C-4D05-B4B1-98F8B5FB1618}"/>
              </a:ext>
            </a:extLst>
          </p:cNvPr>
          <p:cNvSpPr>
            <a:spLocks noGrp="1"/>
          </p:cNvSpPr>
          <p:nvPr>
            <p:ph type="title"/>
          </p:nvPr>
        </p:nvSpPr>
        <p:spPr/>
        <p:txBody>
          <a:bodyPr/>
          <a:lstStyle/>
          <a:p>
            <a:r>
              <a:rPr lang="en-US" dirty="0"/>
              <a:t>What’s a Process? </a:t>
            </a:r>
          </a:p>
        </p:txBody>
      </p:sp>
      <p:sp>
        <p:nvSpPr>
          <p:cNvPr id="3" name="Content Placeholder 2">
            <a:extLst>
              <a:ext uri="{FF2B5EF4-FFF2-40B4-BE49-F238E27FC236}">
                <a16:creationId xmlns:a16="http://schemas.microsoft.com/office/drawing/2014/main" id="{7332B0E3-6EB7-4085-9CC7-C1C798FB20AC}"/>
              </a:ext>
            </a:extLst>
          </p:cNvPr>
          <p:cNvSpPr>
            <a:spLocks noGrp="1"/>
          </p:cNvSpPr>
          <p:nvPr>
            <p:ph idx="1"/>
          </p:nvPr>
        </p:nvSpPr>
        <p:spPr/>
        <p:txBody>
          <a:bodyPr/>
          <a:lstStyle/>
          <a:p>
            <a:r>
              <a:rPr lang="en-US" dirty="0"/>
              <a:t>No poll for this one.  Good old-fashioned discussion?</a:t>
            </a:r>
          </a:p>
        </p:txBody>
      </p:sp>
    </p:spTree>
    <p:extLst>
      <p:ext uri="{BB962C8B-B14F-4D97-AF65-F5344CB8AC3E}">
        <p14:creationId xmlns:p14="http://schemas.microsoft.com/office/powerpoint/2010/main" val="256566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19FB-331C-4D05-B4B1-98F8B5FB1618}"/>
              </a:ext>
            </a:extLst>
          </p:cNvPr>
          <p:cNvSpPr>
            <a:spLocks noGrp="1"/>
          </p:cNvSpPr>
          <p:nvPr>
            <p:ph type="title"/>
          </p:nvPr>
        </p:nvSpPr>
        <p:spPr/>
        <p:txBody>
          <a:bodyPr/>
          <a:lstStyle/>
          <a:p>
            <a:r>
              <a:rPr lang="en-US" dirty="0"/>
              <a:t>What’s a Process? </a:t>
            </a:r>
          </a:p>
        </p:txBody>
      </p:sp>
      <p:sp>
        <p:nvSpPr>
          <p:cNvPr id="3" name="Content Placeholder 2">
            <a:extLst>
              <a:ext uri="{FF2B5EF4-FFF2-40B4-BE49-F238E27FC236}">
                <a16:creationId xmlns:a16="http://schemas.microsoft.com/office/drawing/2014/main" id="{7332B0E3-6EB7-4085-9CC7-C1C798FB20AC}"/>
              </a:ext>
            </a:extLst>
          </p:cNvPr>
          <p:cNvSpPr>
            <a:spLocks noGrp="1"/>
          </p:cNvSpPr>
          <p:nvPr>
            <p:ph idx="1"/>
          </p:nvPr>
        </p:nvSpPr>
        <p:spPr>
          <a:xfrm>
            <a:off x="2231136" y="2638044"/>
            <a:ext cx="7729728" cy="3101983"/>
          </a:xfrm>
        </p:spPr>
        <p:txBody>
          <a:bodyPr/>
          <a:lstStyle/>
          <a:p>
            <a:r>
              <a:rPr lang="en-US" dirty="0"/>
              <a:t>A process is just an “in-memory representation of a program”</a:t>
            </a:r>
          </a:p>
          <a:p>
            <a:r>
              <a:rPr lang="en-US" dirty="0"/>
              <a:t>It’s an instance of a running executable</a:t>
            </a:r>
          </a:p>
          <a:p>
            <a:pPr lvl="1"/>
            <a:r>
              <a:rPr lang="en-US" dirty="0"/>
              <a:t>All of the code, data in memory (virtual memory), files open, etc.</a:t>
            </a:r>
          </a:p>
          <a:p>
            <a:pPr lvl="1"/>
            <a:r>
              <a:rPr lang="en-US" dirty="0"/>
              <a:t>A process thinks it’s the only thing running on your computer.  It never knows if it’s paused for a bit to let other programs run, or where it is in real memory (not virtual), or what else is on the system.  It’s just the process, and the operating system kernel… all </a:t>
            </a:r>
            <a:r>
              <a:rPr lang="en-US" i="1" dirty="0"/>
              <a:t>alone</a:t>
            </a:r>
            <a:endParaRPr lang="en-US" dirty="0"/>
          </a:p>
        </p:txBody>
      </p:sp>
      <p:pic>
        <p:nvPicPr>
          <p:cNvPr id="1028" name="Picture 4" descr="Image result for spongebob alone">
            <a:extLst>
              <a:ext uri="{FF2B5EF4-FFF2-40B4-BE49-F238E27FC236}">
                <a16:creationId xmlns:a16="http://schemas.microsoft.com/office/drawing/2014/main" id="{07D61678-9BBB-4B2B-BDFC-E407C8E55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773" y="4628415"/>
            <a:ext cx="2815936" cy="211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44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19FB-331C-4D05-B4B1-98F8B5FB1618}"/>
              </a:ext>
            </a:extLst>
          </p:cNvPr>
          <p:cNvSpPr>
            <a:spLocks noGrp="1"/>
          </p:cNvSpPr>
          <p:nvPr>
            <p:ph type="title"/>
          </p:nvPr>
        </p:nvSpPr>
        <p:spPr/>
        <p:txBody>
          <a:bodyPr/>
          <a:lstStyle/>
          <a:p>
            <a:r>
              <a:rPr lang="en-US" dirty="0"/>
              <a:t>What’s Virtual Memory? </a:t>
            </a:r>
          </a:p>
        </p:txBody>
      </p:sp>
      <p:sp>
        <p:nvSpPr>
          <p:cNvPr id="3" name="Content Placeholder 2">
            <a:extLst>
              <a:ext uri="{FF2B5EF4-FFF2-40B4-BE49-F238E27FC236}">
                <a16:creationId xmlns:a16="http://schemas.microsoft.com/office/drawing/2014/main" id="{7332B0E3-6EB7-4085-9CC7-C1C798FB20AC}"/>
              </a:ext>
            </a:extLst>
          </p:cNvPr>
          <p:cNvSpPr>
            <a:spLocks noGrp="1"/>
          </p:cNvSpPr>
          <p:nvPr>
            <p:ph idx="1"/>
          </p:nvPr>
        </p:nvSpPr>
        <p:spPr/>
        <p:txBody>
          <a:bodyPr>
            <a:normAutofit lnSpcReduction="10000"/>
          </a:bodyPr>
          <a:lstStyle/>
          <a:p>
            <a:r>
              <a:rPr lang="en-US" dirty="0"/>
              <a:t> A Process’s Address space:  The area within the realm of all possible 32 (or 64) bit addresses in which your process is allowed to access.</a:t>
            </a:r>
          </a:p>
          <a:p>
            <a:r>
              <a:rPr lang="en-US" dirty="0"/>
              <a:t>These addresses aren’t actually the physical memory addresses in your RAM</a:t>
            </a:r>
          </a:p>
          <a:p>
            <a:r>
              <a:rPr lang="en-US" dirty="0"/>
              <a:t>The OS and your CPU translate those fake ‘virtual’ addresses into the real memory addresses (using a </a:t>
            </a:r>
            <a:r>
              <a:rPr lang="en-US" i="1" dirty="0"/>
              <a:t>page table</a:t>
            </a:r>
            <a:r>
              <a:rPr lang="en-US" dirty="0"/>
              <a:t>)</a:t>
            </a:r>
          </a:p>
          <a:p>
            <a:r>
              <a:rPr lang="en-US" dirty="0"/>
              <a:t>Why?  Protection.  Additional features. Moving memory around.  Placing processes in memory onto the hard drive when you’re running out of RAM.  So much more. </a:t>
            </a:r>
          </a:p>
          <a:p>
            <a:r>
              <a:rPr lang="en-US" dirty="0"/>
              <a:t>Lots of 1550 fun stuff here.  Feel free to ask me about it but you don’t need to know </a:t>
            </a:r>
            <a:r>
              <a:rPr lang="en-US" i="1" dirty="0" err="1"/>
              <a:t>tooooo</a:t>
            </a:r>
            <a:r>
              <a:rPr lang="en-US" i="1" dirty="0"/>
              <a:t> </a:t>
            </a:r>
            <a:r>
              <a:rPr lang="en-US" dirty="0"/>
              <a:t>much about how it works for this class.</a:t>
            </a:r>
          </a:p>
        </p:txBody>
      </p:sp>
    </p:spTree>
    <p:extLst>
      <p:ext uri="{BB962C8B-B14F-4D97-AF65-F5344CB8AC3E}">
        <p14:creationId xmlns:p14="http://schemas.microsoft.com/office/powerpoint/2010/main" val="15237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F5F8-7EB4-4769-9167-93C2E93EBC2B}"/>
              </a:ext>
            </a:extLst>
          </p:cNvPr>
          <p:cNvSpPr>
            <a:spLocks noGrp="1"/>
          </p:cNvSpPr>
          <p:nvPr>
            <p:ph type="title"/>
          </p:nvPr>
        </p:nvSpPr>
        <p:spPr/>
        <p:txBody>
          <a:bodyPr/>
          <a:lstStyle/>
          <a:p>
            <a:r>
              <a:rPr lang="en-US" dirty="0"/>
              <a:t>Lab 6?</a:t>
            </a:r>
          </a:p>
        </p:txBody>
      </p:sp>
      <p:sp>
        <p:nvSpPr>
          <p:cNvPr id="3" name="Content Placeholder 2">
            <a:extLst>
              <a:ext uri="{FF2B5EF4-FFF2-40B4-BE49-F238E27FC236}">
                <a16:creationId xmlns:a16="http://schemas.microsoft.com/office/drawing/2014/main" id="{2A80E36A-A751-41E0-9F8F-58AEE408A0B6}"/>
              </a:ext>
            </a:extLst>
          </p:cNvPr>
          <p:cNvSpPr>
            <a:spLocks noGrp="1"/>
          </p:cNvSpPr>
          <p:nvPr>
            <p:ph idx="1"/>
          </p:nvPr>
        </p:nvSpPr>
        <p:spPr/>
        <p:txBody>
          <a:bodyPr/>
          <a:lstStyle/>
          <a:p>
            <a:r>
              <a:rPr lang="en-US" strike="sngStrike" dirty="0"/>
              <a:t>Out sometime?  It’s on </a:t>
            </a:r>
            <a:r>
              <a:rPr lang="en-US" i="1" strike="sngStrike" dirty="0"/>
              <a:t>something</a:t>
            </a:r>
            <a:r>
              <a:rPr lang="en-US" strike="sngStrike" dirty="0"/>
              <a:t>.  Don’t let it slip past you.  I’ll be available in OH on Thursday and on Discord anytime, just send a message if I’m offline and I’ll get back to you.</a:t>
            </a:r>
          </a:p>
          <a:p>
            <a:pPr marL="228600" lvl="1" indent="0" algn="r">
              <a:buNone/>
            </a:pPr>
            <a:r>
              <a:rPr lang="en-US" dirty="0"/>
              <a:t>						</a:t>
            </a:r>
            <a:r>
              <a:rPr lang="en-US" sz="1100" b="1" i="1" dirty="0">
                <a:solidFill>
                  <a:schemeClr val="bg2">
                    <a:lumMod val="50000"/>
                  </a:schemeClr>
                </a:solidFill>
                <a:latin typeface="Arial" panose="020B0604020202020204" pitchFamily="34" charset="0"/>
                <a:cs typeface="Arial" panose="020B0604020202020204" pitchFamily="34" charset="0"/>
              </a:rPr>
              <a:t>Last Updated: 12:40am</a:t>
            </a:r>
          </a:p>
          <a:p>
            <a:r>
              <a:rPr lang="en-US" dirty="0">
                <a:cs typeface="Arial" panose="020B0604020202020204" pitchFamily="34" charset="0"/>
              </a:rPr>
              <a:t>Actually it’s out now!  Surprise!</a:t>
            </a:r>
          </a:p>
          <a:p>
            <a:pPr marL="228600" lvl="1" indent="0" algn="r">
              <a:buClr>
                <a:srgbClr val="418AB3"/>
              </a:buClr>
              <a:buNone/>
            </a:pPr>
            <a:r>
              <a:rPr lang="en-US" dirty="0">
                <a:solidFill>
                  <a:srgbClr val="000000">
                    <a:lumMod val="85000"/>
                    <a:lumOff val="15000"/>
                  </a:srgbClr>
                </a:solidFill>
              </a:rPr>
              <a:t>						</a:t>
            </a:r>
            <a:r>
              <a:rPr lang="en-US" sz="1100" b="1" i="1" dirty="0">
                <a:solidFill>
                  <a:srgbClr val="DDDDDD">
                    <a:lumMod val="50000"/>
                  </a:srgbClr>
                </a:solidFill>
                <a:latin typeface="Arial" panose="020B0604020202020204" pitchFamily="34" charset="0"/>
                <a:cs typeface="Arial" panose="020B0604020202020204" pitchFamily="34" charset="0"/>
              </a:rPr>
              <a:t>Last Updated: 2:11am</a:t>
            </a:r>
          </a:p>
          <a:p>
            <a:pPr marL="0" indent="0">
              <a:buNone/>
            </a:pPr>
            <a:endParaRPr lang="en-US" dirty="0"/>
          </a:p>
        </p:txBody>
      </p:sp>
    </p:spTree>
    <p:extLst>
      <p:ext uri="{BB962C8B-B14F-4D97-AF65-F5344CB8AC3E}">
        <p14:creationId xmlns:p14="http://schemas.microsoft.com/office/powerpoint/2010/main" val="4156006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D183-2560-4652-B3A0-53BA7D53C6AE}"/>
              </a:ext>
            </a:extLst>
          </p:cNvPr>
          <p:cNvSpPr>
            <a:spLocks noGrp="1"/>
          </p:cNvSpPr>
          <p:nvPr>
            <p:ph type="title"/>
          </p:nvPr>
        </p:nvSpPr>
        <p:spPr/>
        <p:txBody>
          <a:bodyPr/>
          <a:lstStyle/>
          <a:p>
            <a:r>
              <a:rPr lang="en-US" dirty="0"/>
              <a:t>Lab 6</a:t>
            </a:r>
          </a:p>
        </p:txBody>
      </p:sp>
      <p:sp>
        <p:nvSpPr>
          <p:cNvPr id="3" name="Content Placeholder 2">
            <a:extLst>
              <a:ext uri="{FF2B5EF4-FFF2-40B4-BE49-F238E27FC236}">
                <a16:creationId xmlns:a16="http://schemas.microsoft.com/office/drawing/2014/main" id="{DB923E34-E7D7-4FC2-92CB-AD526F331307}"/>
              </a:ext>
            </a:extLst>
          </p:cNvPr>
          <p:cNvSpPr>
            <a:spLocks noGrp="1"/>
          </p:cNvSpPr>
          <p:nvPr>
            <p:ph idx="1"/>
          </p:nvPr>
        </p:nvSpPr>
        <p:spPr>
          <a:xfrm>
            <a:off x="2231136" y="2638044"/>
            <a:ext cx="7729728" cy="3396996"/>
          </a:xfrm>
        </p:spPr>
        <p:txBody>
          <a:bodyPr>
            <a:normAutofit/>
          </a:bodyPr>
          <a:lstStyle/>
          <a:p>
            <a:r>
              <a:rPr lang="en-US" dirty="0"/>
              <a:t>We’ll be using a compression and decompression library: </a:t>
            </a:r>
            <a:r>
              <a:rPr lang="en-US" dirty="0" err="1"/>
              <a:t>zlib</a:t>
            </a:r>
            <a:r>
              <a:rPr lang="en-US" dirty="0"/>
              <a:t>.</a:t>
            </a:r>
          </a:p>
          <a:p>
            <a:r>
              <a:rPr lang="en-US" dirty="0"/>
              <a:t>Compression is the process of taking data, usually a file, and shrinking it down in size to save space.  .zip, .</a:t>
            </a:r>
            <a:r>
              <a:rPr lang="en-US" dirty="0" err="1"/>
              <a:t>gz</a:t>
            </a:r>
            <a:r>
              <a:rPr lang="en-US" dirty="0"/>
              <a:t>, and .</a:t>
            </a:r>
            <a:r>
              <a:rPr lang="en-US" dirty="0" err="1"/>
              <a:t>rar</a:t>
            </a:r>
            <a:r>
              <a:rPr lang="en-US" dirty="0"/>
              <a:t> files are </a:t>
            </a:r>
            <a:r>
              <a:rPr lang="en-US" i="1" dirty="0"/>
              <a:t>compressed.</a:t>
            </a:r>
            <a:endParaRPr lang="en-US" dirty="0"/>
          </a:p>
          <a:p>
            <a:r>
              <a:rPr lang="en-US" dirty="0"/>
              <a:t>You’ll learn some actual compression algorithms in 1501.  We’ll just be using someone else’s code here.</a:t>
            </a:r>
          </a:p>
          <a:p>
            <a:r>
              <a:rPr lang="en-US" dirty="0"/>
              <a:t>How?  Dynamic loading!!!!!</a:t>
            </a:r>
          </a:p>
          <a:p>
            <a:r>
              <a:rPr lang="en-US" dirty="0"/>
              <a:t>We’ll load the </a:t>
            </a:r>
            <a:r>
              <a:rPr lang="en-US" dirty="0" err="1"/>
              <a:t>zlib</a:t>
            </a:r>
            <a:r>
              <a:rPr lang="en-US" dirty="0"/>
              <a:t> library (libz.so) in our code, then extract the functions out. </a:t>
            </a:r>
          </a:p>
          <a:p>
            <a:r>
              <a:rPr lang="en-US" dirty="0"/>
              <a:t>It’s a really fun lab.  Now you know how to add in additional functionality into your programs!  </a:t>
            </a:r>
          </a:p>
        </p:txBody>
      </p:sp>
    </p:spTree>
    <p:extLst>
      <p:ext uri="{BB962C8B-B14F-4D97-AF65-F5344CB8AC3E}">
        <p14:creationId xmlns:p14="http://schemas.microsoft.com/office/powerpoint/2010/main" val="43238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0E10-A644-471F-A450-99F1D46337AB}"/>
              </a:ext>
            </a:extLst>
          </p:cNvPr>
          <p:cNvSpPr>
            <a:spLocks noGrp="1"/>
          </p:cNvSpPr>
          <p:nvPr>
            <p:ph type="title"/>
          </p:nvPr>
        </p:nvSpPr>
        <p:spPr>
          <a:xfrm>
            <a:off x="2231136" y="991069"/>
            <a:ext cx="7729728" cy="1188720"/>
          </a:xfrm>
        </p:spPr>
        <p:txBody>
          <a:bodyPr/>
          <a:lstStyle/>
          <a:p>
            <a:r>
              <a:rPr lang="en-US" dirty="0"/>
              <a:t>Info</a:t>
            </a:r>
          </a:p>
        </p:txBody>
      </p:sp>
      <p:sp>
        <p:nvSpPr>
          <p:cNvPr id="3" name="Content Placeholder 2">
            <a:extLst>
              <a:ext uri="{FF2B5EF4-FFF2-40B4-BE49-F238E27FC236}">
                <a16:creationId xmlns:a16="http://schemas.microsoft.com/office/drawing/2014/main" id="{9DD416A9-8E40-4EE7-A85D-B9C6362BA877}"/>
              </a:ext>
            </a:extLst>
          </p:cNvPr>
          <p:cNvSpPr>
            <a:spLocks noGrp="1"/>
          </p:cNvSpPr>
          <p:nvPr>
            <p:ph idx="1"/>
          </p:nvPr>
        </p:nvSpPr>
        <p:spPr>
          <a:xfrm>
            <a:off x="583223" y="2347546"/>
            <a:ext cx="11260015" cy="3894992"/>
          </a:xfrm>
        </p:spPr>
        <p:txBody>
          <a:bodyPr numCol="2">
            <a:normAutofit fontScale="92500"/>
          </a:bodyPr>
          <a:lstStyle/>
          <a:p>
            <a:r>
              <a:rPr lang="en-US" sz="3600" dirty="0"/>
              <a:t>Jon Rutkauskas</a:t>
            </a:r>
          </a:p>
          <a:p>
            <a:r>
              <a:rPr lang="en-US" sz="3600" dirty="0"/>
              <a:t>Recitation: 	Tue 12-12:50</a:t>
            </a:r>
          </a:p>
          <a:p>
            <a:r>
              <a:rPr lang="en-US" sz="3600" dirty="0"/>
              <a:t>Office Hours: Tue 11-11:50</a:t>
            </a:r>
            <a:br>
              <a:rPr lang="en-US" sz="3600" dirty="0"/>
            </a:br>
            <a:r>
              <a:rPr lang="en-US" sz="3600" dirty="0"/>
              <a:t>			</a:t>
            </a:r>
            <a:r>
              <a:rPr lang="en-US" sz="3600" dirty="0" err="1"/>
              <a:t>Thur</a:t>
            </a:r>
            <a:r>
              <a:rPr lang="en-US" sz="3600" dirty="0"/>
              <a:t> 11-12:50</a:t>
            </a:r>
            <a:br>
              <a:rPr lang="en-US" sz="3600" dirty="0"/>
            </a:br>
            <a:r>
              <a:rPr lang="en-US" sz="3600" dirty="0"/>
              <a:t> 		SENSQ 5806</a:t>
            </a:r>
            <a:br>
              <a:rPr lang="en-US" sz="3600" dirty="0"/>
            </a:br>
            <a:r>
              <a:rPr lang="en-US" sz="2000" dirty="0"/>
              <a:t>(additional hours by appointment if needed)</a:t>
            </a:r>
          </a:p>
          <a:p>
            <a:endParaRPr lang="en-US" sz="2000" dirty="0"/>
          </a:p>
          <a:p>
            <a:r>
              <a:rPr lang="en-US" sz="3600" dirty="0"/>
              <a:t>On discord: 	@</a:t>
            </a:r>
            <a:r>
              <a:rPr lang="en-US" sz="3600" dirty="0" err="1"/>
              <a:t>jrutkauskas</a:t>
            </a:r>
            <a:endParaRPr lang="en-US" sz="3600" dirty="0"/>
          </a:p>
          <a:p>
            <a:r>
              <a:rPr lang="en-US" sz="3600" dirty="0"/>
              <a:t>By email:	</a:t>
            </a:r>
            <a:r>
              <a:rPr lang="en-US" sz="3600" dirty="0">
                <a:hlinkClick r:id="rId2"/>
              </a:rPr>
              <a:t>jsr68@pitt.edu</a:t>
            </a:r>
            <a:endParaRPr lang="en-US" sz="3600" dirty="0"/>
          </a:p>
          <a:p>
            <a:r>
              <a:rPr lang="en-US" sz="3600" dirty="0"/>
              <a:t>Website: </a:t>
            </a:r>
            <a:r>
              <a:rPr lang="en-US" sz="2200" dirty="0"/>
              <a:t>https://github.com/jrutkauskas/spring2019-449-rec</a:t>
            </a:r>
          </a:p>
          <a:p>
            <a:r>
              <a:rPr lang="en-US" sz="3600" dirty="0"/>
              <a:t>Ask me any questions you have!!!</a:t>
            </a:r>
          </a:p>
          <a:p>
            <a:endParaRPr lang="en-US" sz="3600" dirty="0"/>
          </a:p>
        </p:txBody>
      </p:sp>
    </p:spTree>
    <p:extLst>
      <p:ext uri="{BB962C8B-B14F-4D97-AF65-F5344CB8AC3E}">
        <p14:creationId xmlns:p14="http://schemas.microsoft.com/office/powerpoint/2010/main" val="2862462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5C10-4219-4185-ACAC-25D246606684}"/>
              </a:ext>
            </a:extLst>
          </p:cNvPr>
          <p:cNvSpPr>
            <a:spLocks noGrp="1"/>
          </p:cNvSpPr>
          <p:nvPr>
            <p:ph type="title"/>
          </p:nvPr>
        </p:nvSpPr>
        <p:spPr/>
        <p:txBody>
          <a:bodyPr/>
          <a:lstStyle/>
          <a:p>
            <a:r>
              <a:rPr lang="en-US" dirty="0"/>
              <a:t>Lab 6</a:t>
            </a:r>
          </a:p>
        </p:txBody>
      </p:sp>
      <p:sp>
        <p:nvSpPr>
          <p:cNvPr id="3" name="Content Placeholder 2">
            <a:extLst>
              <a:ext uri="{FF2B5EF4-FFF2-40B4-BE49-F238E27FC236}">
                <a16:creationId xmlns:a16="http://schemas.microsoft.com/office/drawing/2014/main" id="{B3BF9879-B72E-4C8B-A483-A3F0C82BCACB}"/>
              </a:ext>
            </a:extLst>
          </p:cNvPr>
          <p:cNvSpPr>
            <a:spLocks noGrp="1"/>
          </p:cNvSpPr>
          <p:nvPr>
            <p:ph idx="1"/>
          </p:nvPr>
        </p:nvSpPr>
        <p:spPr>
          <a:xfrm>
            <a:off x="2231136" y="2638044"/>
            <a:ext cx="7729728" cy="3681476"/>
          </a:xfrm>
        </p:spPr>
        <p:txBody>
          <a:bodyPr>
            <a:normAutofit/>
          </a:bodyPr>
          <a:lstStyle/>
          <a:p>
            <a:r>
              <a:rPr lang="en-US" sz="2000" dirty="0"/>
              <a:t>Recommendations:</a:t>
            </a:r>
          </a:p>
          <a:p>
            <a:pPr lvl="1"/>
            <a:r>
              <a:rPr lang="en-US" sz="1800" dirty="0"/>
              <a:t>Take your time, follow along with the lab instructions</a:t>
            </a:r>
          </a:p>
          <a:p>
            <a:pPr lvl="1"/>
            <a:r>
              <a:rPr lang="en-US" sz="1800" dirty="0"/>
              <a:t>Break up your code into smaller functions, like one for the dynamic loading, one for calling the compress function, one for calling the decompress function, etc.  Do it in parts</a:t>
            </a:r>
          </a:p>
          <a:p>
            <a:pPr lvl="1"/>
            <a:r>
              <a:rPr lang="en-US" sz="1800" dirty="0"/>
              <a:t>You’ll be writing the compressed files out to </a:t>
            </a:r>
            <a:r>
              <a:rPr lang="en-US" sz="1800" dirty="0" err="1"/>
              <a:t>stdout</a:t>
            </a:r>
            <a:r>
              <a:rPr lang="en-US" sz="1800" dirty="0"/>
              <a:t>.  Remember that you can do that with </a:t>
            </a:r>
            <a:r>
              <a:rPr lang="en-US" sz="1800" dirty="0" err="1"/>
              <a:t>fwrite</a:t>
            </a:r>
            <a:r>
              <a:rPr lang="en-US" sz="1800" dirty="0"/>
              <a:t>, and remember that </a:t>
            </a:r>
            <a:r>
              <a:rPr lang="en-US" sz="1800" dirty="0" err="1">
                <a:latin typeface="Consolas" panose="020B0609020204030204" pitchFamily="49" charset="0"/>
                <a:cs typeface="Consolas" panose="020B0609020204030204" pitchFamily="49" charset="0"/>
              </a:rPr>
              <a:t>stdout</a:t>
            </a:r>
            <a:r>
              <a:rPr lang="en-US" sz="1800" dirty="0"/>
              <a:t> is a file that’s always available to you.</a:t>
            </a:r>
          </a:p>
          <a:p>
            <a:pPr lvl="1"/>
            <a:r>
              <a:rPr lang="en-US" sz="1800" dirty="0"/>
              <a:t>Take it through step-by-step, and don’t get discouraged.</a:t>
            </a:r>
          </a:p>
        </p:txBody>
      </p:sp>
    </p:spTree>
    <p:extLst>
      <p:ext uri="{BB962C8B-B14F-4D97-AF65-F5344CB8AC3E}">
        <p14:creationId xmlns:p14="http://schemas.microsoft.com/office/powerpoint/2010/main" val="315740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F892-571B-4FDE-8F9A-599AD57B8678}"/>
              </a:ext>
            </a:extLst>
          </p:cNvPr>
          <p:cNvSpPr>
            <a:spLocks noGrp="1"/>
          </p:cNvSpPr>
          <p:nvPr>
            <p:ph type="title"/>
          </p:nvPr>
        </p:nvSpPr>
        <p:spPr>
          <a:xfrm>
            <a:off x="2231136" y="2834640"/>
            <a:ext cx="7729728" cy="1188720"/>
          </a:xfrm>
        </p:spPr>
        <p:txBody>
          <a:bodyPr/>
          <a:lstStyle/>
          <a:p>
            <a:r>
              <a:rPr lang="en-US" dirty="0"/>
              <a:t>Warmup Poll</a:t>
            </a:r>
          </a:p>
        </p:txBody>
      </p:sp>
    </p:spTree>
    <p:extLst>
      <p:ext uri="{BB962C8B-B14F-4D97-AF65-F5344CB8AC3E}">
        <p14:creationId xmlns:p14="http://schemas.microsoft.com/office/powerpoint/2010/main" val="319503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D816-6D30-4D1B-A8AC-A14B5D9938FB}"/>
              </a:ext>
            </a:extLst>
          </p:cNvPr>
          <p:cNvSpPr>
            <a:spLocks noGrp="1"/>
          </p:cNvSpPr>
          <p:nvPr>
            <p:ph type="title"/>
          </p:nvPr>
        </p:nvSpPr>
        <p:spPr/>
        <p:txBody>
          <a:bodyPr/>
          <a:lstStyle/>
          <a:p>
            <a:r>
              <a:rPr lang="en-US" dirty="0"/>
              <a:t>Welcome Back</a:t>
            </a:r>
          </a:p>
        </p:txBody>
      </p:sp>
      <p:sp>
        <p:nvSpPr>
          <p:cNvPr id="3" name="Content Placeholder 2">
            <a:extLst>
              <a:ext uri="{FF2B5EF4-FFF2-40B4-BE49-F238E27FC236}">
                <a16:creationId xmlns:a16="http://schemas.microsoft.com/office/drawing/2014/main" id="{2282BEF1-18EA-4A3E-995A-76DD800A5014}"/>
              </a:ext>
            </a:extLst>
          </p:cNvPr>
          <p:cNvSpPr>
            <a:spLocks noGrp="1"/>
          </p:cNvSpPr>
          <p:nvPr>
            <p:ph idx="1"/>
          </p:nvPr>
        </p:nvSpPr>
        <p:spPr/>
        <p:txBody>
          <a:bodyPr/>
          <a:lstStyle/>
          <a:p>
            <a:r>
              <a:rPr lang="en-US" dirty="0"/>
              <a:t>Hope you all had a good spring break</a:t>
            </a:r>
          </a:p>
          <a:p>
            <a:r>
              <a:rPr lang="en-US" dirty="0"/>
              <a:t>Project 3 is done!  Lab 5 is done!</a:t>
            </a:r>
          </a:p>
          <a:p>
            <a:r>
              <a:rPr lang="en-US" dirty="0"/>
              <a:t>Great job!  Project 3 is one of the hardest projects in this class, it’s smooth</a:t>
            </a:r>
            <a:r>
              <a:rPr lang="en-US" i="1" dirty="0"/>
              <a:t>er</a:t>
            </a:r>
            <a:r>
              <a:rPr lang="en-US" dirty="0"/>
              <a:t> sailing from here.</a:t>
            </a:r>
          </a:p>
        </p:txBody>
      </p:sp>
    </p:spTree>
    <p:extLst>
      <p:ext uri="{BB962C8B-B14F-4D97-AF65-F5344CB8AC3E}">
        <p14:creationId xmlns:p14="http://schemas.microsoft.com/office/powerpoint/2010/main" val="157249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5FB5-3B30-47CB-BAFF-0D84BDF78E2F}"/>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000" dirty="0">
                <a:solidFill>
                  <a:srgbClr val="262626"/>
                </a:solidFill>
              </a:rPr>
              <a:t>Which of these is -NOT- true of dynamic linking?</a:t>
            </a:r>
          </a:p>
        </p:txBody>
      </p:sp>
      <p:sp>
        <p:nvSpPr>
          <p:cNvPr id="14" name="Rectangle 9">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3">
            <a:extLst>
              <a:ext uri="{FF2B5EF4-FFF2-40B4-BE49-F238E27FC236}">
                <a16:creationId xmlns:a16="http://schemas.microsoft.com/office/drawing/2014/main" id="{70E8CF67-778A-4EB2-BEEB-762D7C65B78D}"/>
              </a:ext>
            </a:extLst>
          </p:cNvPr>
          <p:cNvPicPr>
            <a:picLocks noGrp="1" noChangeAspect="1"/>
          </p:cNvPicPr>
          <p:nvPr>
            <p:ph idx="1"/>
          </p:nvPr>
        </p:nvPicPr>
        <p:blipFill>
          <a:blip r:embed="rId2"/>
          <a:stretch>
            <a:fillRect/>
          </a:stretch>
        </p:blipFill>
        <p:spPr>
          <a:xfrm>
            <a:off x="5705098" y="640080"/>
            <a:ext cx="5436100" cy="5263134"/>
          </a:xfrm>
          <a:prstGeom prst="rect">
            <a:avLst/>
          </a:prstGeom>
        </p:spPr>
      </p:pic>
    </p:spTree>
    <p:extLst>
      <p:ext uri="{BB962C8B-B14F-4D97-AF65-F5344CB8AC3E}">
        <p14:creationId xmlns:p14="http://schemas.microsoft.com/office/powerpoint/2010/main" val="143921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A726-277B-4AC9-B81F-1B607C1890F0}"/>
              </a:ext>
            </a:extLst>
          </p:cNvPr>
          <p:cNvSpPr>
            <a:spLocks noGrp="1"/>
          </p:cNvSpPr>
          <p:nvPr>
            <p:ph type="title"/>
          </p:nvPr>
        </p:nvSpPr>
        <p:spPr>
          <a:xfrm>
            <a:off x="2231136" y="112637"/>
            <a:ext cx="7729728" cy="1188720"/>
          </a:xfrm>
        </p:spPr>
        <p:txBody>
          <a:bodyPr/>
          <a:lstStyle/>
          <a:p>
            <a:r>
              <a:rPr lang="en-US" dirty="0"/>
              <a:t>Which of these is -Not- true of dynamic linking?</a:t>
            </a:r>
          </a:p>
        </p:txBody>
      </p:sp>
      <p:sp>
        <p:nvSpPr>
          <p:cNvPr id="3" name="Content Placeholder 2">
            <a:extLst>
              <a:ext uri="{FF2B5EF4-FFF2-40B4-BE49-F238E27FC236}">
                <a16:creationId xmlns:a16="http://schemas.microsoft.com/office/drawing/2014/main" id="{151684FC-954F-4704-B9E5-5E708D4361C5}"/>
              </a:ext>
            </a:extLst>
          </p:cNvPr>
          <p:cNvSpPr>
            <a:spLocks noGrp="1"/>
          </p:cNvSpPr>
          <p:nvPr>
            <p:ph idx="1"/>
          </p:nvPr>
        </p:nvSpPr>
        <p:spPr>
          <a:xfrm>
            <a:off x="461773" y="1794881"/>
            <a:ext cx="7729728" cy="5063119"/>
          </a:xfrm>
        </p:spPr>
        <p:txBody>
          <a:bodyPr>
            <a:normAutofit/>
          </a:bodyPr>
          <a:lstStyle/>
          <a:p>
            <a:pPr marL="342900" indent="-342900">
              <a:buFont typeface="+mj-lt"/>
              <a:buAutoNum type="arabicPeriod"/>
            </a:pPr>
            <a:r>
              <a:rPr lang="en-US" dirty="0"/>
              <a:t>Dynamic linking doesn’t copy any of the code of the data we want to link in, essentially it just tells the loader what functions to link in.  E.g., we don’t have the code for </a:t>
            </a:r>
            <a:r>
              <a:rPr lang="en-US" dirty="0" err="1"/>
              <a:t>fread</a:t>
            </a:r>
            <a:r>
              <a:rPr lang="en-US" dirty="0"/>
              <a:t> in our executables, </a:t>
            </a:r>
            <a:r>
              <a:rPr lang="en-US" dirty="0" err="1"/>
              <a:t>libc</a:t>
            </a:r>
            <a:r>
              <a:rPr lang="en-US" dirty="0"/>
              <a:t> has it, we just link to it</a:t>
            </a:r>
          </a:p>
          <a:p>
            <a:pPr marL="342900" indent="-342900">
              <a:buFont typeface="+mj-lt"/>
              <a:buAutoNum type="arabicPeriod"/>
            </a:pPr>
            <a:r>
              <a:rPr lang="en-US" dirty="0"/>
              <a:t>When we link to a library, we can update that library without having to change a thing in the executables that link to it, when they are loaded again, the updated version of that library will be used.</a:t>
            </a:r>
          </a:p>
          <a:p>
            <a:pPr marL="342900" indent="-342900">
              <a:buFont typeface="+mj-lt"/>
              <a:buAutoNum type="arabicPeriod"/>
            </a:pPr>
            <a:r>
              <a:rPr lang="en-US" dirty="0"/>
              <a:t>Importing different SOs at runtime is a property of dynamic </a:t>
            </a:r>
            <a:r>
              <a:rPr lang="en-US" i="1" dirty="0"/>
              <a:t>loading, </a:t>
            </a:r>
            <a:r>
              <a:rPr lang="en-US" dirty="0"/>
              <a:t>not linking.</a:t>
            </a:r>
          </a:p>
          <a:p>
            <a:pPr marL="342900" indent="-342900">
              <a:buFont typeface="+mj-lt"/>
              <a:buAutoNum type="arabicPeriod"/>
            </a:pPr>
            <a:r>
              <a:rPr lang="en-US" dirty="0"/>
              <a:t>There absolutely may be compatibility issues with different versions, or different version requirements (e.g., we have 2 programs that each demand different, incompatible versions of a library)</a:t>
            </a:r>
          </a:p>
          <a:p>
            <a:pPr marL="342900" indent="-342900">
              <a:buFont typeface="+mj-lt"/>
              <a:buAutoNum type="arabicPeriod"/>
            </a:pPr>
            <a:r>
              <a:rPr lang="en-US" dirty="0"/>
              <a:t>Some libraries have to be installed separately.</a:t>
            </a:r>
          </a:p>
          <a:p>
            <a:pPr lvl="1"/>
            <a:r>
              <a:rPr lang="en-US" dirty="0"/>
              <a:t>Windows Users:  Ever had to install dozens of “Visual C++ 200X </a:t>
            </a:r>
            <a:r>
              <a:rPr lang="en-US" dirty="0" err="1"/>
              <a:t>Redistributable”s</a:t>
            </a:r>
            <a:r>
              <a:rPr lang="en-US" dirty="0"/>
              <a:t>? – That’s this happening.  (a necessary evil)</a:t>
            </a:r>
          </a:p>
        </p:txBody>
      </p:sp>
      <p:pic>
        <p:nvPicPr>
          <p:cNvPr id="4" name="Picture 3">
            <a:extLst>
              <a:ext uri="{FF2B5EF4-FFF2-40B4-BE49-F238E27FC236}">
                <a16:creationId xmlns:a16="http://schemas.microsoft.com/office/drawing/2014/main" id="{5DCF3062-E9CC-4A1B-AA19-4B1D34582C64}"/>
              </a:ext>
            </a:extLst>
          </p:cNvPr>
          <p:cNvPicPr>
            <a:picLocks noChangeAspect="1"/>
          </p:cNvPicPr>
          <p:nvPr/>
        </p:nvPicPr>
        <p:blipFill>
          <a:blip r:embed="rId2"/>
          <a:stretch>
            <a:fillRect/>
          </a:stretch>
        </p:blipFill>
        <p:spPr>
          <a:xfrm>
            <a:off x="8078428" y="1857375"/>
            <a:ext cx="4191000" cy="4057650"/>
          </a:xfrm>
          <a:prstGeom prst="rect">
            <a:avLst/>
          </a:prstGeom>
        </p:spPr>
      </p:pic>
      <p:sp>
        <p:nvSpPr>
          <p:cNvPr id="5" name="Rectangle 4">
            <a:extLst>
              <a:ext uri="{FF2B5EF4-FFF2-40B4-BE49-F238E27FC236}">
                <a16:creationId xmlns:a16="http://schemas.microsoft.com/office/drawing/2014/main" id="{3B49F96E-AE1B-4EA4-B27A-53125F025AB0}"/>
              </a:ext>
            </a:extLst>
          </p:cNvPr>
          <p:cNvSpPr/>
          <p:nvPr/>
        </p:nvSpPr>
        <p:spPr>
          <a:xfrm>
            <a:off x="8227364" y="3345872"/>
            <a:ext cx="4042064" cy="540327"/>
          </a:xfrm>
          <a:prstGeom prst="rect">
            <a:avLst/>
          </a:prstGeom>
          <a:solidFill>
            <a:srgbClr val="A6B727">
              <a:alpha val="36078"/>
            </a:srgbClr>
          </a:solidFill>
          <a:ln>
            <a:solidFill>
              <a:srgbClr val="79861A">
                <a:alpha val="38039"/>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68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123F-BC12-4D31-B66F-1DBD9AC288DB}"/>
              </a:ext>
            </a:extLst>
          </p:cNvPr>
          <p:cNvSpPr>
            <a:spLocks noGrp="1"/>
          </p:cNvSpPr>
          <p:nvPr>
            <p:ph type="title"/>
          </p:nvPr>
        </p:nvSpPr>
        <p:spPr>
          <a:xfrm>
            <a:off x="804672" y="2386744"/>
            <a:ext cx="5928358" cy="1645920"/>
          </a:xfrm>
        </p:spPr>
        <p:txBody>
          <a:bodyPr vert="horz" lIns="274320" tIns="182880" rIns="274320" bIns="182880" rtlCol="0" anchor="ctr" anchorCtr="1">
            <a:normAutofit/>
          </a:bodyPr>
          <a:lstStyle/>
          <a:p>
            <a:r>
              <a:rPr lang="en-US" sz="2100" dirty="0">
                <a:solidFill>
                  <a:srgbClr val="262626"/>
                </a:solidFill>
              </a:rPr>
              <a:t>Rank the following operations in chronological order (farthest in the past first)</a:t>
            </a:r>
          </a:p>
        </p:txBody>
      </p:sp>
      <p:sp>
        <p:nvSpPr>
          <p:cNvPr id="10" name="Rectangle 9">
            <a:extLst>
              <a:ext uri="{FF2B5EF4-FFF2-40B4-BE49-F238E27FC236}">
                <a16:creationId xmlns:a16="http://schemas.microsoft.com/office/drawing/2014/main" id="{46F234F7-F146-4082-B560-8DF93E4A0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2" y="0"/>
            <a:ext cx="465429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3BA8CE5E-53A5-409A-8A70-53D1E3E0DA41}"/>
              </a:ext>
            </a:extLst>
          </p:cNvPr>
          <p:cNvPicPr>
            <a:picLocks noGrp="1" noChangeAspect="1"/>
          </p:cNvPicPr>
          <p:nvPr>
            <p:ph idx="1"/>
          </p:nvPr>
        </p:nvPicPr>
        <p:blipFill>
          <a:blip r:embed="rId2"/>
          <a:stretch>
            <a:fillRect/>
          </a:stretch>
        </p:blipFill>
        <p:spPr>
          <a:xfrm>
            <a:off x="8699730" y="640080"/>
            <a:ext cx="2330242" cy="5263134"/>
          </a:xfrm>
          <a:prstGeom prst="rect">
            <a:avLst/>
          </a:prstGeom>
        </p:spPr>
      </p:pic>
    </p:spTree>
    <p:extLst>
      <p:ext uri="{BB962C8B-B14F-4D97-AF65-F5344CB8AC3E}">
        <p14:creationId xmlns:p14="http://schemas.microsoft.com/office/powerpoint/2010/main" val="362288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3CC5-C946-4DAA-9359-BF0F1F37C02C}"/>
              </a:ext>
            </a:extLst>
          </p:cNvPr>
          <p:cNvSpPr>
            <a:spLocks noGrp="1"/>
          </p:cNvSpPr>
          <p:nvPr>
            <p:ph type="title"/>
          </p:nvPr>
        </p:nvSpPr>
        <p:spPr>
          <a:xfrm>
            <a:off x="2231136" y="964692"/>
            <a:ext cx="7729728" cy="1188720"/>
          </a:xfrm>
        </p:spPr>
        <p:txBody>
          <a:bodyPr>
            <a:normAutofit fontScale="90000"/>
          </a:bodyPr>
          <a:lstStyle/>
          <a:p>
            <a:r>
              <a:rPr lang="en-US">
                <a:solidFill>
                  <a:srgbClr val="262626"/>
                </a:solidFill>
              </a:rPr>
              <a:t>Rank the following operations in chronological order (farthest in the past first)</a:t>
            </a:r>
            <a:endParaRPr lang="en-US" dirty="0"/>
          </a:p>
        </p:txBody>
      </p:sp>
      <p:sp>
        <p:nvSpPr>
          <p:cNvPr id="3" name="Content Placeholder 2">
            <a:extLst>
              <a:ext uri="{FF2B5EF4-FFF2-40B4-BE49-F238E27FC236}">
                <a16:creationId xmlns:a16="http://schemas.microsoft.com/office/drawing/2014/main" id="{DF021293-3165-4E12-81A2-87690B358185}"/>
              </a:ext>
            </a:extLst>
          </p:cNvPr>
          <p:cNvSpPr>
            <a:spLocks noGrp="1"/>
          </p:cNvSpPr>
          <p:nvPr>
            <p:ph idx="1"/>
          </p:nvPr>
        </p:nvSpPr>
        <p:spPr/>
        <p:txBody>
          <a:bodyPr/>
          <a:lstStyle/>
          <a:p>
            <a:pPr marL="342900" indent="-342900">
              <a:buFont typeface="+mj-lt"/>
              <a:buAutoNum type="arabicPeriod"/>
            </a:pPr>
            <a:r>
              <a:rPr lang="en-US" dirty="0"/>
              <a:t>Compilation</a:t>
            </a:r>
          </a:p>
          <a:p>
            <a:pPr marL="342900" indent="-342900">
              <a:buFont typeface="+mj-lt"/>
              <a:buAutoNum type="arabicPeriod"/>
            </a:pPr>
            <a:r>
              <a:rPr lang="en-US" dirty="0"/>
              <a:t>Linking – Statically linked code is copied into your executable</a:t>
            </a:r>
          </a:p>
          <a:p>
            <a:pPr marL="342900" indent="-342900">
              <a:buFont typeface="+mj-lt"/>
              <a:buAutoNum type="arabicPeriod"/>
            </a:pPr>
            <a:r>
              <a:rPr lang="en-US" dirty="0"/>
              <a:t>Loading – Dynamically linked code is copied into memory with your program</a:t>
            </a:r>
          </a:p>
          <a:p>
            <a:pPr marL="342900" indent="-342900">
              <a:buFont typeface="+mj-lt"/>
              <a:buAutoNum type="arabicPeriod"/>
            </a:pPr>
            <a:r>
              <a:rPr lang="en-US" dirty="0"/>
              <a:t>Running – Any dynamically loaded code is loaded as requested</a:t>
            </a:r>
          </a:p>
        </p:txBody>
      </p:sp>
    </p:spTree>
    <p:extLst>
      <p:ext uri="{BB962C8B-B14F-4D97-AF65-F5344CB8AC3E}">
        <p14:creationId xmlns:p14="http://schemas.microsoft.com/office/powerpoint/2010/main" val="132499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5AA0-FD7A-485A-83E2-779C66A39566}"/>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200" dirty="0">
                <a:solidFill>
                  <a:srgbClr val="262626"/>
                </a:solidFill>
              </a:rPr>
              <a:t>How do you dynamically load libraries?</a:t>
            </a:r>
          </a:p>
        </p:txBody>
      </p:sp>
      <p:sp>
        <p:nvSpPr>
          <p:cNvPr id="10" name="Rectangle 9">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automatically generated">
            <a:extLst>
              <a:ext uri="{FF2B5EF4-FFF2-40B4-BE49-F238E27FC236}">
                <a16:creationId xmlns:a16="http://schemas.microsoft.com/office/drawing/2014/main" id="{D152E8B4-A694-42CF-9AD7-73F4488B19C7}"/>
              </a:ext>
            </a:extLst>
          </p:cNvPr>
          <p:cNvPicPr>
            <a:picLocks noGrp="1" noChangeAspect="1"/>
          </p:cNvPicPr>
          <p:nvPr>
            <p:ph idx="1"/>
          </p:nvPr>
        </p:nvPicPr>
        <p:blipFill>
          <a:blip r:embed="rId2"/>
          <a:stretch>
            <a:fillRect/>
          </a:stretch>
        </p:blipFill>
        <p:spPr>
          <a:xfrm>
            <a:off x="5665669" y="640080"/>
            <a:ext cx="5514958" cy="5263134"/>
          </a:xfrm>
          <a:prstGeom prst="rect">
            <a:avLst/>
          </a:prstGeom>
        </p:spPr>
      </p:pic>
      <p:pic>
        <p:nvPicPr>
          <p:cNvPr id="3" name="Picture 2">
            <a:extLst>
              <a:ext uri="{FF2B5EF4-FFF2-40B4-BE49-F238E27FC236}">
                <a16:creationId xmlns:a16="http://schemas.microsoft.com/office/drawing/2014/main" id="{D47E0FE2-9FCA-4F53-9950-6AC1EE3FECFB}"/>
              </a:ext>
            </a:extLst>
          </p:cNvPr>
          <p:cNvPicPr>
            <a:picLocks noChangeAspect="1"/>
          </p:cNvPicPr>
          <p:nvPr/>
        </p:nvPicPr>
        <p:blipFill>
          <a:blip r:embed="rId3"/>
          <a:stretch>
            <a:fillRect/>
          </a:stretch>
        </p:blipFill>
        <p:spPr>
          <a:xfrm>
            <a:off x="5401276" y="806296"/>
            <a:ext cx="5779351" cy="5096918"/>
          </a:xfrm>
          <a:prstGeom prst="rect">
            <a:avLst/>
          </a:prstGeom>
        </p:spPr>
      </p:pic>
    </p:spTree>
    <p:extLst>
      <p:ext uri="{BB962C8B-B14F-4D97-AF65-F5344CB8AC3E}">
        <p14:creationId xmlns:p14="http://schemas.microsoft.com/office/powerpoint/2010/main" val="3378779929"/>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93</TotalTime>
  <Words>1067</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Consolas</vt:lpstr>
      <vt:lpstr>Courier New</vt:lpstr>
      <vt:lpstr>Gill Sans MT</vt:lpstr>
      <vt:lpstr>Parcel</vt:lpstr>
      <vt:lpstr>Recitation 9</vt:lpstr>
      <vt:lpstr>Info</vt:lpstr>
      <vt:lpstr>Warmup Poll</vt:lpstr>
      <vt:lpstr>Welcome Back</vt:lpstr>
      <vt:lpstr>Which of these is -NOT- true of dynamic linking?</vt:lpstr>
      <vt:lpstr>Which of these is -Not- true of dynamic linking?</vt:lpstr>
      <vt:lpstr>Rank the following operations in chronological order (farthest in the past first)</vt:lpstr>
      <vt:lpstr>Rank the following operations in chronological order (farthest in the past first)</vt:lpstr>
      <vt:lpstr>How do you dynamically load libraries?</vt:lpstr>
      <vt:lpstr>How do you dynamically load libraries?</vt:lpstr>
      <vt:lpstr>What type of function is this function pointer defining: char* (*to_print)(int, int);</vt:lpstr>
      <vt:lpstr>What type of function is this function pointer defining: char* (*to_print)(int, int);</vt:lpstr>
      <vt:lpstr>Using this function pointer</vt:lpstr>
      <vt:lpstr>Yeah, You totally should use Typedefs if you’re doing Function Pointers Frequently</vt:lpstr>
      <vt:lpstr>What’s a Process? </vt:lpstr>
      <vt:lpstr>What’s a Process? </vt:lpstr>
      <vt:lpstr>What’s Virtual Memory? </vt:lpstr>
      <vt:lpstr>Lab 6?</vt:lpstr>
      <vt:lpstr>Lab 6</vt:lpstr>
      <vt:lpstr>Lab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9</dc:title>
  <dc:creator>Rutkauskas, Jon</dc:creator>
  <cp:lastModifiedBy>Rutkauskas, Jon</cp:lastModifiedBy>
  <cp:revision>20</cp:revision>
  <dcterms:created xsi:type="dcterms:W3CDTF">2019-03-19T03:40:59Z</dcterms:created>
  <dcterms:modified xsi:type="dcterms:W3CDTF">2019-03-19T20:50:27Z</dcterms:modified>
</cp:coreProperties>
</file>