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713" r:id="rId2"/>
    <p:sldId id="875" r:id="rId3"/>
    <p:sldId id="874" r:id="rId4"/>
    <p:sldId id="263" r:id="rId5"/>
    <p:sldId id="401" r:id="rId6"/>
    <p:sldId id="866" r:id="rId7"/>
    <p:sldId id="804" r:id="rId8"/>
    <p:sldId id="807" r:id="rId9"/>
    <p:sldId id="568" r:id="rId10"/>
    <p:sldId id="825" r:id="rId11"/>
    <p:sldId id="826" r:id="rId12"/>
    <p:sldId id="827" r:id="rId13"/>
    <p:sldId id="842" r:id="rId14"/>
    <p:sldId id="829" r:id="rId15"/>
    <p:sldId id="843" r:id="rId16"/>
    <p:sldId id="831" r:id="rId17"/>
    <p:sldId id="844" r:id="rId18"/>
    <p:sldId id="832" r:id="rId19"/>
    <p:sldId id="566" r:id="rId20"/>
    <p:sldId id="867" r:id="rId21"/>
    <p:sldId id="876" r:id="rId22"/>
    <p:sldId id="877" r:id="rId23"/>
    <p:sldId id="890" r:id="rId24"/>
    <p:sldId id="885" r:id="rId25"/>
    <p:sldId id="887" r:id="rId26"/>
    <p:sldId id="886" r:id="rId27"/>
    <p:sldId id="888" r:id="rId28"/>
    <p:sldId id="889" r:id="rId29"/>
    <p:sldId id="878" r:id="rId30"/>
    <p:sldId id="881" r:id="rId31"/>
    <p:sldId id="883" r:id="rId32"/>
    <p:sldId id="891" r:id="rId33"/>
    <p:sldId id="879" r:id="rId34"/>
    <p:sldId id="880" r:id="rId35"/>
    <p:sldId id="88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42" autoAdjust="0"/>
    <p:restoredTop sz="94718"/>
  </p:normalViewPr>
  <p:slideViewPr>
    <p:cSldViewPr snapToGrid="0" snapToObjects="1">
      <p:cViewPr varScale="1">
        <p:scale>
          <a:sx n="48" d="100"/>
          <a:sy n="48" d="100"/>
        </p:scale>
        <p:origin x="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386A-A783-C74D-9A06-CF8D6D38BF0C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98CE2-AC79-7141-8921-BB19331F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0A8C1F6-C390-4F95-832C-5B67548B2B9C}"/>
              </a:ext>
            </a:extLst>
          </p:cNvPr>
          <p:cNvSpPr txBox="1"/>
          <p:nvPr userDrawn="1"/>
        </p:nvSpPr>
        <p:spPr>
          <a:xfrm>
            <a:off x="3483427" y="3208138"/>
            <a:ext cx="8494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Architecting &amp; Engineering Software Systems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28DCF-5F33-47D9-9DE0-92C268979D65}"/>
              </a:ext>
            </a:extLst>
          </p:cNvPr>
          <p:cNvSpPr/>
          <p:nvPr userDrawn="1"/>
        </p:nvSpPr>
        <p:spPr>
          <a:xfrm>
            <a:off x="0" y="0"/>
            <a:ext cx="12192000" cy="7946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6A7B6-EDA2-4E28-9D8A-744E2AC7D7B6}"/>
              </a:ext>
            </a:extLst>
          </p:cNvPr>
          <p:cNvSpPr/>
          <p:nvPr userDrawn="1"/>
        </p:nvSpPr>
        <p:spPr>
          <a:xfrm>
            <a:off x="0" y="6078252"/>
            <a:ext cx="12192000" cy="7946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935D2-CA92-43F1-9A2C-C101A9BC8D2D}"/>
              </a:ext>
            </a:extLst>
          </p:cNvPr>
          <p:cNvSpPr txBox="1"/>
          <p:nvPr userDrawn="1"/>
        </p:nvSpPr>
        <p:spPr>
          <a:xfrm>
            <a:off x="6955435" y="6417835"/>
            <a:ext cx="728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r>
              <a:rPr lang="en-US" sz="1800" dirty="0">
                <a:solidFill>
                  <a:schemeClr val="bg1"/>
                </a:solidFill>
              </a:rPr>
              <a:t>MIT </a:t>
            </a:r>
            <a:r>
              <a:rPr lang="en-US" sz="1800" dirty="0" err="1">
                <a:solidFill>
                  <a:schemeClr val="bg1"/>
                </a:solidFill>
              </a:rPr>
              <a:t>GeoSpatial</a:t>
            </a:r>
            <a:r>
              <a:rPr lang="en-US" sz="1800" dirty="0">
                <a:solidFill>
                  <a:schemeClr val="bg1"/>
                </a:solidFill>
              </a:rPr>
              <a:t> Data Center, 2017, 2018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287585-7766-410D-AF36-70FD4C8BF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5834" y="89560"/>
            <a:ext cx="882193" cy="4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553200"/>
            <a:ext cx="5080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3" name="Picture 4" descr="Download me!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9800" y="76201"/>
            <a:ext cx="787400" cy="342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52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412777"/>
            <a:ext cx="8572500" cy="5105501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 marL="514184" indent="-230113">
              <a:buFont typeface="Graphik" panose="020B0503030202060203" pitchFamily="34" charset="0"/>
              <a:buChar char="–"/>
              <a:defRPr sz="1400"/>
            </a:lvl3pPr>
            <a:lvl5pPr marL="856972" indent="-177743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ACTION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381003" y="6519011"/>
            <a:ext cx="5714999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Copyright © 2017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CE309-1254-4360-9B42-071687808C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014"/>
            <a:ext cx="12192000" cy="74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578D-7AEF-4C4D-B69A-83A1B7B45F9B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6525-C820-F442-BD0C-DEF1AAFF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645B-2941-4195-9495-FBD454193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3DAB-3180-475C-9E70-9A0294E53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F51BD-B795-48F1-8E4B-A09C5F08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74387-B38E-4EC2-8184-DE8E2D18FF06}"/>
              </a:ext>
            </a:extLst>
          </p:cNvPr>
          <p:cNvSpPr/>
          <p:nvPr/>
        </p:nvSpPr>
        <p:spPr>
          <a:xfrm>
            <a:off x="372292" y="3305017"/>
            <a:ext cx="6918960" cy="3082119"/>
          </a:xfrm>
          <a:prstGeom prst="roundRect">
            <a:avLst/>
          </a:prstGeom>
          <a:solidFill>
            <a:schemeClr val="accent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519B2E-FED4-4134-AD8F-30AF5909D447}"/>
              </a:ext>
            </a:extLst>
          </p:cNvPr>
          <p:cNvSpPr/>
          <p:nvPr/>
        </p:nvSpPr>
        <p:spPr>
          <a:xfrm>
            <a:off x="448491" y="5120640"/>
            <a:ext cx="6918960" cy="1160826"/>
          </a:xfrm>
          <a:prstGeom prst="roundRect">
            <a:avLst/>
          </a:prstGeom>
          <a:solidFill>
            <a:schemeClr val="accent1">
              <a:lumMod val="5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6EE1A2-DDF5-4B7E-9BEF-760CA9544F6C}"/>
              </a:ext>
            </a:extLst>
          </p:cNvPr>
          <p:cNvSpPr txBox="1">
            <a:spLocks/>
          </p:cNvSpPr>
          <p:nvPr/>
        </p:nvSpPr>
        <p:spPr>
          <a:xfrm>
            <a:off x="729038" y="1228034"/>
            <a:ext cx="10733924" cy="5053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Technology for </a:t>
            </a:r>
            <a:r>
              <a:rPr lang="en-US">
                <a:solidFill>
                  <a:schemeClr val="bg1"/>
                </a:solidFill>
              </a:rPr>
              <a:t>BlockChain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Hashes, Keys, PKI, Encryption, Signatures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John R Williams, MIT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sz="5800" dirty="0">
                <a:solidFill>
                  <a:schemeClr val="bg1"/>
                </a:solidFill>
              </a:rPr>
              <a:t>The FinTech Revolution</a:t>
            </a:r>
          </a:p>
          <a:p>
            <a:pPr algn="l"/>
            <a:endParaRPr lang="en-US" sz="5800" dirty="0">
              <a:solidFill>
                <a:schemeClr val="bg1"/>
              </a:solidFill>
            </a:endParaRPr>
          </a:p>
          <a:p>
            <a:pPr algn="l"/>
            <a:r>
              <a:rPr lang="en-US" sz="5800" dirty="0">
                <a:solidFill>
                  <a:schemeClr val="bg1"/>
                </a:solidFill>
              </a:rPr>
              <a:t>jrw@mit.edu </a:t>
            </a:r>
          </a:p>
        </p:txBody>
      </p:sp>
    </p:spTree>
    <p:extLst>
      <p:ext uri="{BB962C8B-B14F-4D97-AF65-F5344CB8AC3E}">
        <p14:creationId xmlns:p14="http://schemas.microsoft.com/office/powerpoint/2010/main" val="110576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blog.cloudflare.com/content/images/2015/06/23390123_b6caaefc16_z.jpg">
            <a:extLst>
              <a:ext uri="{FF2B5EF4-FFF2-40B4-BE49-F238E27FC236}">
                <a16:creationId xmlns:a16="http://schemas.microsoft.com/office/drawing/2014/main" id="{4DBF6BB1-1A5F-4504-9688-66A015EC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12" y="1252723"/>
            <a:ext cx="6096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B66D1182-6B4B-427D-9EDA-82AC1A9F22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Public Key Infrastructure Keys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A80BB-5C66-4D35-85C3-AF2EC980CB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6979" y="2409037"/>
            <a:ext cx="1371600" cy="721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85944-F67D-4942-B941-097FE02ACD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6979" y="3145289"/>
            <a:ext cx="1371600" cy="721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FE2AF2-32F2-4B16-B9E8-642A2709C86C}"/>
              </a:ext>
            </a:extLst>
          </p:cNvPr>
          <p:cNvSpPr txBox="1"/>
          <p:nvPr/>
        </p:nvSpPr>
        <p:spPr>
          <a:xfrm>
            <a:off x="3156235" y="2818681"/>
            <a:ext cx="159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Private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8B4BA-3243-4019-9963-4A23941C6B07}"/>
              </a:ext>
            </a:extLst>
          </p:cNvPr>
          <p:cNvSpPr txBox="1"/>
          <p:nvPr/>
        </p:nvSpPr>
        <p:spPr>
          <a:xfrm>
            <a:off x="3081971" y="3691009"/>
            <a:ext cx="159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223EA-F160-44AA-81D2-CF183F54F3E2}"/>
              </a:ext>
            </a:extLst>
          </p:cNvPr>
          <p:cNvSpPr txBox="1"/>
          <p:nvPr/>
        </p:nvSpPr>
        <p:spPr>
          <a:xfrm>
            <a:off x="305469" y="1680995"/>
            <a:ext cx="21276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Keys come in pairs. 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Never share your private key with anyone</a:t>
            </a:r>
          </a:p>
        </p:txBody>
      </p:sp>
    </p:spTree>
    <p:extLst>
      <p:ext uri="{BB962C8B-B14F-4D97-AF65-F5344CB8AC3E}">
        <p14:creationId xmlns:p14="http://schemas.microsoft.com/office/powerpoint/2010/main" val="355473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791708"/>
            <a:ext cx="1685688" cy="1685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4542714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304" y="3947899"/>
            <a:ext cx="1371600" cy="7216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3304" y="4684151"/>
            <a:ext cx="1371600" cy="7216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1261512"/>
            <a:ext cx="914400" cy="4811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3410759"/>
            <a:ext cx="914400" cy="4811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5562272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617148" y="1742632"/>
            <a:ext cx="6103771" cy="308260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769548" y="3780430"/>
            <a:ext cx="5951371" cy="1197212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17148" y="5172502"/>
            <a:ext cx="6103771" cy="63032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7FDF93-B78D-470E-B088-787FC6EE84CA}"/>
              </a:ext>
            </a:extLst>
          </p:cNvPr>
          <p:cNvSpPr txBox="1"/>
          <p:nvPr/>
        </p:nvSpPr>
        <p:spPr>
          <a:xfrm>
            <a:off x="1612560" y="4357543"/>
            <a:ext cx="159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Private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65B0B-9B15-47FA-830F-CE9C249D70D6}"/>
              </a:ext>
            </a:extLst>
          </p:cNvPr>
          <p:cNvSpPr txBox="1"/>
          <p:nvPr/>
        </p:nvSpPr>
        <p:spPr>
          <a:xfrm>
            <a:off x="1538296" y="5229871"/>
            <a:ext cx="159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Public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Your Identity is established by your PKI Keys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3678984" y="1024552"/>
            <a:ext cx="462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can share your public key</a:t>
            </a:r>
          </a:p>
        </p:txBody>
      </p:sp>
    </p:spTree>
    <p:extLst>
      <p:ext uri="{BB962C8B-B14F-4D97-AF65-F5344CB8AC3E}">
        <p14:creationId xmlns:p14="http://schemas.microsoft.com/office/powerpoint/2010/main" val="305528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4398" y="2762155"/>
            <a:ext cx="899649" cy="4733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3410759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2934586" y="3947899"/>
            <a:ext cx="5952910" cy="1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823258" y="164256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Your can Lock or Unlock a Message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4625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 can lock a message using her private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96" y="2783100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87" y="3127242"/>
            <a:ext cx="685800" cy="685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CF2399-0682-4043-A05B-926C3C51B087}"/>
              </a:ext>
            </a:extLst>
          </p:cNvPr>
          <p:cNvSpPr txBox="1"/>
          <p:nvPr/>
        </p:nvSpPr>
        <p:spPr>
          <a:xfrm>
            <a:off x="6664529" y="2569744"/>
            <a:ext cx="319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 can open it with Alice’s public 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930943-04E3-425C-8C7F-984CCE53E48D}"/>
              </a:ext>
            </a:extLst>
          </p:cNvPr>
          <p:cNvSpPr txBox="1"/>
          <p:nvPr/>
        </p:nvSpPr>
        <p:spPr>
          <a:xfrm>
            <a:off x="7528546" y="4424379"/>
            <a:ext cx="319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 knows the message must have come from 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F143C-F8D8-43D6-BB53-5754879B56C5}"/>
              </a:ext>
            </a:extLst>
          </p:cNvPr>
          <p:cNvSpPr txBox="1"/>
          <p:nvPr/>
        </p:nvSpPr>
        <p:spPr>
          <a:xfrm>
            <a:off x="5129707" y="342900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</p:spTree>
    <p:extLst>
      <p:ext uri="{BB962C8B-B14F-4D97-AF65-F5344CB8AC3E}">
        <p14:creationId xmlns:p14="http://schemas.microsoft.com/office/powerpoint/2010/main" val="13447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4398" y="2762155"/>
            <a:ext cx="899649" cy="4733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552" y="3410759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3848794" y="3740727"/>
            <a:ext cx="4813068" cy="0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681062" y="164256"/>
            <a:ext cx="9970338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Bob sends a Message to Alice using her public key 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4625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 can unlock it using her private key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37" y="2938145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02" y="2646268"/>
            <a:ext cx="685800" cy="685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CF2399-0682-4043-A05B-926C3C51B087}"/>
              </a:ext>
            </a:extLst>
          </p:cNvPr>
          <p:cNvSpPr txBox="1"/>
          <p:nvPr/>
        </p:nvSpPr>
        <p:spPr>
          <a:xfrm>
            <a:off x="8564921" y="1670842"/>
            <a:ext cx="319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 can lock </a:t>
            </a:r>
            <a:r>
              <a:rPr lang="en-US" sz="2800" dirty="0" err="1"/>
              <a:t>messge</a:t>
            </a:r>
            <a:r>
              <a:rPr lang="en-US" sz="2800" dirty="0"/>
              <a:t> with Alice’s public 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930943-04E3-425C-8C7F-984CCE53E48D}"/>
              </a:ext>
            </a:extLst>
          </p:cNvPr>
          <p:cNvSpPr txBox="1"/>
          <p:nvPr/>
        </p:nvSpPr>
        <p:spPr>
          <a:xfrm>
            <a:off x="1020173" y="4143948"/>
            <a:ext cx="3193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 doesn’t know who the message has come from 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4FE4F-3E41-4255-8616-35F8A1EEB088}"/>
              </a:ext>
            </a:extLst>
          </p:cNvPr>
          <p:cNvSpPr txBox="1"/>
          <p:nvPr/>
        </p:nvSpPr>
        <p:spPr>
          <a:xfrm>
            <a:off x="5698769" y="3136672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a23fb79</a:t>
            </a:r>
          </a:p>
        </p:txBody>
      </p:sp>
    </p:spTree>
    <p:extLst>
      <p:ext uri="{BB962C8B-B14F-4D97-AF65-F5344CB8AC3E}">
        <p14:creationId xmlns:p14="http://schemas.microsoft.com/office/powerpoint/2010/main" val="212805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2718" y="242789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129419" y="2316957"/>
            <a:ext cx="3318617" cy="1041385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Alice sends Bob Message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74" y="2834614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7448036" y="3075709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8DD63-C7DB-4693-ACF1-85033A349F9F}"/>
              </a:ext>
            </a:extLst>
          </p:cNvPr>
          <p:cNvSpPr txBox="1"/>
          <p:nvPr/>
        </p:nvSpPr>
        <p:spPr>
          <a:xfrm>
            <a:off x="5492464" y="3827125"/>
            <a:ext cx="4964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Bob uses Alice’s key to unlock so knows message is from Alice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d guy logo">
            <a:extLst>
              <a:ext uri="{FF2B5EF4-FFF2-40B4-BE49-F238E27FC236}">
                <a16:creationId xmlns:a16="http://schemas.microsoft.com/office/drawing/2014/main" id="{B41C462C-77D9-4F52-AEB7-14B88EF4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86" y="1823731"/>
            <a:ext cx="1037485" cy="10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2718" y="242789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129419" y="2316957"/>
            <a:ext cx="3318617" cy="1041385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Message tampered with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2334904" y="17687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74" y="2834614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7448036" y="3075709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Hello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8DD63-C7DB-4693-ACF1-85033A349F9F}"/>
              </a:ext>
            </a:extLst>
          </p:cNvPr>
          <p:cNvSpPr txBox="1"/>
          <p:nvPr/>
        </p:nvSpPr>
        <p:spPr>
          <a:xfrm>
            <a:off x="5492464" y="3827125"/>
            <a:ext cx="4964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Bob uses Alice’s key to unlock so knows message is from Alice</a:t>
            </a:r>
          </a:p>
          <a:p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But is this the whole message or did attacker delete part of it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6620" y="185092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229786" y="2133105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Send Hash of a Message - Fingerprint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6789251" y="4835217"/>
            <a:ext cx="461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If Hash is the same then message has not been altered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39" y="1900272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9568842" y="2198188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77826" name="Picture 2" descr="Image result for funnel">
            <a:extLst>
              <a:ext uri="{FF2B5EF4-FFF2-40B4-BE49-F238E27FC236}">
                <a16:creationId xmlns:a16="http://schemas.microsoft.com/office/drawing/2014/main" id="{75A4B6AC-7635-4935-82AB-17415CAF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41" y="3558660"/>
            <a:ext cx="1493878" cy="14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01951E-4516-4872-BD55-911069245F8B}"/>
              </a:ext>
            </a:extLst>
          </p:cNvPr>
          <p:cNvSpPr txBox="1"/>
          <p:nvPr/>
        </p:nvSpPr>
        <p:spPr>
          <a:xfrm>
            <a:off x="3104912" y="5074693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71C5E-FD6D-4FDA-B317-C61475BE0BE5}"/>
              </a:ext>
            </a:extLst>
          </p:cNvPr>
          <p:cNvSpPr txBox="1"/>
          <p:nvPr/>
        </p:nvSpPr>
        <p:spPr>
          <a:xfrm>
            <a:off x="2101235" y="4109742"/>
            <a:ext cx="1402962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</a:t>
            </a:r>
          </a:p>
        </p:txBody>
      </p:sp>
      <p:pic>
        <p:nvPicPr>
          <p:cNvPr id="27" name="Picture 2" descr="Image result for funnel">
            <a:extLst>
              <a:ext uri="{FF2B5EF4-FFF2-40B4-BE49-F238E27FC236}">
                <a16:creationId xmlns:a16="http://schemas.microsoft.com/office/drawing/2014/main" id="{279A3FA5-F539-4502-B95F-80B2629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67" y="2291944"/>
            <a:ext cx="1475121" cy="1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822BE9-98EE-4153-B13F-FCA442EE1CB3}"/>
              </a:ext>
            </a:extLst>
          </p:cNvPr>
          <p:cNvSpPr txBox="1"/>
          <p:nvPr/>
        </p:nvSpPr>
        <p:spPr>
          <a:xfrm>
            <a:off x="7717958" y="3660441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4DD60-15C4-4AA2-A346-6FB4D61CB53E}"/>
              </a:ext>
            </a:extLst>
          </p:cNvPr>
          <p:cNvCxnSpPr>
            <a:cxnSpLocks/>
          </p:cNvCxnSpPr>
          <p:nvPr/>
        </p:nvCxnSpPr>
        <p:spPr>
          <a:xfrm flipV="1">
            <a:off x="4123925" y="4002674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25DF6F-2295-44A9-A71D-7FE5639EDBF6}"/>
              </a:ext>
            </a:extLst>
          </p:cNvPr>
          <p:cNvSpPr txBox="1"/>
          <p:nvPr/>
        </p:nvSpPr>
        <p:spPr>
          <a:xfrm>
            <a:off x="2487304" y="19211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BDD17-BD7B-4653-A01C-AE90C3216B15}"/>
              </a:ext>
            </a:extLst>
          </p:cNvPr>
          <p:cNvSpPr txBox="1"/>
          <p:nvPr/>
        </p:nvSpPr>
        <p:spPr>
          <a:xfrm>
            <a:off x="9405718" y="790118"/>
            <a:ext cx="233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 Unlock </a:t>
            </a:r>
          </a:p>
          <a:p>
            <a:r>
              <a:rPr lang="en-US" sz="2800" dirty="0"/>
              <a:t>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31AB7-4937-4853-9763-B330D7E3AE22}"/>
              </a:ext>
            </a:extLst>
          </p:cNvPr>
          <p:cNvSpPr txBox="1"/>
          <p:nvPr/>
        </p:nvSpPr>
        <p:spPr>
          <a:xfrm>
            <a:off x="7501775" y="942519"/>
            <a:ext cx="205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 Check Hash</a:t>
            </a:r>
          </a:p>
        </p:txBody>
      </p:sp>
    </p:spTree>
    <p:extLst>
      <p:ext uri="{BB962C8B-B14F-4D97-AF65-F5344CB8AC3E}">
        <p14:creationId xmlns:p14="http://schemas.microsoft.com/office/powerpoint/2010/main" val="319161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Image result for bad guy logo">
            <a:extLst>
              <a:ext uri="{FF2B5EF4-FFF2-40B4-BE49-F238E27FC236}">
                <a16:creationId xmlns:a16="http://schemas.microsoft.com/office/drawing/2014/main" id="{51547A87-B08F-415F-B809-D0D9FA3E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15" y="3667183"/>
            <a:ext cx="1037485" cy="10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6620" y="1850925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229786" y="2133105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But we haven’t protected the 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6789251" y="4835217"/>
            <a:ext cx="461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Mmhh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– so we need to lock this message too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39" y="1900272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9568842" y="2198188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77826" name="Picture 2" descr="Image result for funnel">
            <a:extLst>
              <a:ext uri="{FF2B5EF4-FFF2-40B4-BE49-F238E27FC236}">
                <a16:creationId xmlns:a16="http://schemas.microsoft.com/office/drawing/2014/main" id="{75A4B6AC-7635-4935-82AB-17415CAF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41" y="3558660"/>
            <a:ext cx="1493878" cy="14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01951E-4516-4872-BD55-911069245F8B}"/>
              </a:ext>
            </a:extLst>
          </p:cNvPr>
          <p:cNvSpPr txBox="1"/>
          <p:nvPr/>
        </p:nvSpPr>
        <p:spPr>
          <a:xfrm>
            <a:off x="3104912" y="5074693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71C5E-FD6D-4FDA-B317-C61475BE0BE5}"/>
              </a:ext>
            </a:extLst>
          </p:cNvPr>
          <p:cNvSpPr txBox="1"/>
          <p:nvPr/>
        </p:nvSpPr>
        <p:spPr>
          <a:xfrm>
            <a:off x="2101235" y="4109742"/>
            <a:ext cx="1402962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</a:t>
            </a:r>
          </a:p>
        </p:txBody>
      </p:sp>
      <p:pic>
        <p:nvPicPr>
          <p:cNvPr id="27" name="Picture 2" descr="Image result for funnel">
            <a:extLst>
              <a:ext uri="{FF2B5EF4-FFF2-40B4-BE49-F238E27FC236}">
                <a16:creationId xmlns:a16="http://schemas.microsoft.com/office/drawing/2014/main" id="{279A3FA5-F539-4502-B95F-80B2629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67" y="2291944"/>
            <a:ext cx="1475121" cy="1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822BE9-98EE-4153-B13F-FCA442EE1CB3}"/>
              </a:ext>
            </a:extLst>
          </p:cNvPr>
          <p:cNvSpPr txBox="1"/>
          <p:nvPr/>
        </p:nvSpPr>
        <p:spPr>
          <a:xfrm>
            <a:off x="7717958" y="3660441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4DD60-15C4-4AA2-A346-6FB4D61CB53E}"/>
              </a:ext>
            </a:extLst>
          </p:cNvPr>
          <p:cNvCxnSpPr>
            <a:cxnSpLocks/>
          </p:cNvCxnSpPr>
          <p:nvPr/>
        </p:nvCxnSpPr>
        <p:spPr>
          <a:xfrm flipV="1">
            <a:off x="4123925" y="4002674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25DF6F-2295-44A9-A71D-7FE5639EDBF6}"/>
              </a:ext>
            </a:extLst>
          </p:cNvPr>
          <p:cNvSpPr txBox="1"/>
          <p:nvPr/>
        </p:nvSpPr>
        <p:spPr>
          <a:xfrm>
            <a:off x="2487304" y="19211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BDD17-BD7B-4653-A01C-AE90C3216B15}"/>
              </a:ext>
            </a:extLst>
          </p:cNvPr>
          <p:cNvSpPr txBox="1"/>
          <p:nvPr/>
        </p:nvSpPr>
        <p:spPr>
          <a:xfrm>
            <a:off x="9405718" y="790118"/>
            <a:ext cx="233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 Unlock </a:t>
            </a:r>
          </a:p>
          <a:p>
            <a:r>
              <a:rPr lang="en-US" sz="2800" dirty="0"/>
              <a:t>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31AB7-4937-4853-9763-B330D7E3AE22}"/>
              </a:ext>
            </a:extLst>
          </p:cNvPr>
          <p:cNvSpPr txBox="1"/>
          <p:nvPr/>
        </p:nvSpPr>
        <p:spPr>
          <a:xfrm>
            <a:off x="7501775" y="942519"/>
            <a:ext cx="205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 Check Hash</a:t>
            </a:r>
          </a:p>
        </p:txBody>
      </p:sp>
    </p:spTree>
    <p:extLst>
      <p:ext uri="{BB962C8B-B14F-4D97-AF65-F5344CB8AC3E}">
        <p14:creationId xmlns:p14="http://schemas.microsoft.com/office/powerpoint/2010/main" val="371894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52" y="2762155"/>
            <a:ext cx="1685688" cy="1685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9204" y="2459729"/>
            <a:ext cx="994415" cy="523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3103" y="1777063"/>
            <a:ext cx="914400" cy="481119"/>
          </a:xfrm>
          <a:prstGeom prst="rect">
            <a:avLst/>
          </a:prstGeo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229786" y="2133105"/>
            <a:ext cx="3119589" cy="1072019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B01751E4-3C9A-4266-9C01-AF3ABA7B8CDB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Signing a Message – Encrypt the Hash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3A4EC-3B18-44EF-9785-7F6100605721}"/>
              </a:ext>
            </a:extLst>
          </p:cNvPr>
          <p:cNvSpPr txBox="1"/>
          <p:nvPr/>
        </p:nvSpPr>
        <p:spPr>
          <a:xfrm>
            <a:off x="7349375" y="790119"/>
            <a:ext cx="205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 Check Hash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89AB11-FDF3-461D-A72D-7E39078D3D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39" y="1900272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86B555-3807-493B-9FB8-D8DF8300CF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619" y="2316957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181A48-D1E9-4C1D-BA4E-4575578668C3}"/>
              </a:ext>
            </a:extLst>
          </p:cNvPr>
          <p:cNvSpPr txBox="1"/>
          <p:nvPr/>
        </p:nvSpPr>
        <p:spPr>
          <a:xfrm>
            <a:off x="1102297" y="1437479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7EAA8-03F9-491E-9C2F-5225E9E56DDA}"/>
              </a:ext>
            </a:extLst>
          </p:cNvPr>
          <p:cNvSpPr txBox="1"/>
          <p:nvPr/>
        </p:nvSpPr>
        <p:spPr>
          <a:xfrm>
            <a:off x="10979944" y="3058016"/>
            <a:ext cx="120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15C3B-BC33-4DB5-B7FA-43BEF3DA552E}"/>
              </a:ext>
            </a:extLst>
          </p:cNvPr>
          <p:cNvSpPr txBox="1"/>
          <p:nvPr/>
        </p:nvSpPr>
        <p:spPr>
          <a:xfrm>
            <a:off x="2617148" y="3075640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6D142-57D8-4FBB-A642-72A3684E5117}"/>
              </a:ext>
            </a:extLst>
          </p:cNvPr>
          <p:cNvSpPr txBox="1"/>
          <p:nvPr/>
        </p:nvSpPr>
        <p:spPr>
          <a:xfrm>
            <a:off x="7472868" y="1768724"/>
            <a:ext cx="177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89fc512a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ED5C9-E544-424C-AB9F-003EC778AA22}"/>
              </a:ext>
            </a:extLst>
          </p:cNvPr>
          <p:cNvSpPr txBox="1"/>
          <p:nvPr/>
        </p:nvSpPr>
        <p:spPr>
          <a:xfrm>
            <a:off x="9568842" y="2198188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pic>
        <p:nvPicPr>
          <p:cNvPr id="77826" name="Picture 2" descr="Image result for funnel">
            <a:extLst>
              <a:ext uri="{FF2B5EF4-FFF2-40B4-BE49-F238E27FC236}">
                <a16:creationId xmlns:a16="http://schemas.microsoft.com/office/drawing/2014/main" id="{75A4B6AC-7635-4935-82AB-17415CAF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41" y="3558660"/>
            <a:ext cx="1493878" cy="149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01951E-4516-4872-BD55-911069245F8B}"/>
              </a:ext>
            </a:extLst>
          </p:cNvPr>
          <p:cNvSpPr txBox="1"/>
          <p:nvPr/>
        </p:nvSpPr>
        <p:spPr>
          <a:xfrm>
            <a:off x="2774321" y="4882246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2f6a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71C5E-FD6D-4FDA-B317-C61475BE0BE5}"/>
              </a:ext>
            </a:extLst>
          </p:cNvPr>
          <p:cNvSpPr txBox="1"/>
          <p:nvPr/>
        </p:nvSpPr>
        <p:spPr>
          <a:xfrm>
            <a:off x="2101235" y="4109742"/>
            <a:ext cx="1402962" cy="52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</a:t>
            </a:r>
          </a:p>
        </p:txBody>
      </p:sp>
      <p:pic>
        <p:nvPicPr>
          <p:cNvPr id="27" name="Picture 2" descr="Image result for funnel">
            <a:extLst>
              <a:ext uri="{FF2B5EF4-FFF2-40B4-BE49-F238E27FC236}">
                <a16:creationId xmlns:a16="http://schemas.microsoft.com/office/drawing/2014/main" id="{279A3FA5-F539-4502-B95F-80B26294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67" y="2291944"/>
            <a:ext cx="1475121" cy="14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822BE9-98EE-4153-B13F-FCA442EE1CB3}"/>
              </a:ext>
            </a:extLst>
          </p:cNvPr>
          <p:cNvSpPr txBox="1"/>
          <p:nvPr/>
        </p:nvSpPr>
        <p:spPr>
          <a:xfrm>
            <a:off x="7717958" y="3660441"/>
            <a:ext cx="1216317" cy="52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2f6a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4DD60-15C4-4AA2-A346-6FB4D61CB53E}"/>
              </a:ext>
            </a:extLst>
          </p:cNvPr>
          <p:cNvCxnSpPr>
            <a:cxnSpLocks/>
          </p:cNvCxnSpPr>
          <p:nvPr/>
        </p:nvCxnSpPr>
        <p:spPr>
          <a:xfrm flipV="1">
            <a:off x="5161859" y="5143842"/>
            <a:ext cx="2731731" cy="61237"/>
          </a:xfrm>
          <a:prstGeom prst="straightConnector1">
            <a:avLst/>
          </a:prstGeom>
          <a:ln w="57150">
            <a:solidFill>
              <a:srgbClr val="4C84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25DF6F-2295-44A9-A71D-7FE5639EDBF6}"/>
              </a:ext>
            </a:extLst>
          </p:cNvPr>
          <p:cNvSpPr txBox="1"/>
          <p:nvPr/>
        </p:nvSpPr>
        <p:spPr>
          <a:xfrm>
            <a:off x="2487304" y="1921193"/>
            <a:ext cx="2056343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Hello Bob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EBDD17-BD7B-4653-A01C-AE90C3216B15}"/>
              </a:ext>
            </a:extLst>
          </p:cNvPr>
          <p:cNvSpPr txBox="1"/>
          <p:nvPr/>
        </p:nvSpPr>
        <p:spPr>
          <a:xfrm>
            <a:off x="9405718" y="790118"/>
            <a:ext cx="2332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 Unlock </a:t>
            </a:r>
          </a:p>
          <a:p>
            <a:r>
              <a:rPr lang="en-US" sz="2800" dirty="0"/>
              <a:t>Message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C7DBE9D-5731-47C6-A4E9-0D540D4A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2210" y="4488510"/>
            <a:ext cx="994415" cy="5232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A4160A6-7E6F-4A91-99D3-F76FBE1CBD18}"/>
              </a:ext>
            </a:extLst>
          </p:cNvPr>
          <p:cNvSpPr txBox="1"/>
          <p:nvPr/>
        </p:nvSpPr>
        <p:spPr>
          <a:xfrm>
            <a:off x="7837750" y="4951816"/>
            <a:ext cx="3028724" cy="52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37a92f6a  </a:t>
            </a: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E7EBBC-AFA4-4C00-B7CD-D382E779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2220" y="4509560"/>
            <a:ext cx="914400" cy="4811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AE5482-B401-46F1-92D8-EDB755B0B5FF}"/>
              </a:ext>
            </a:extLst>
          </p:cNvPr>
          <p:cNvSpPr txBox="1"/>
          <p:nvPr/>
        </p:nvSpPr>
        <p:spPr>
          <a:xfrm>
            <a:off x="4038490" y="4914221"/>
            <a:ext cx="112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37a9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509E2-20C9-4047-B7E3-83E161B3D259}"/>
              </a:ext>
            </a:extLst>
          </p:cNvPr>
          <p:cNvSpPr/>
          <p:nvPr/>
        </p:nvSpPr>
        <p:spPr>
          <a:xfrm>
            <a:off x="2101235" y="3075640"/>
            <a:ext cx="3028724" cy="2623411"/>
          </a:xfrm>
          <a:prstGeom prst="rect">
            <a:avLst/>
          </a:prstGeom>
          <a:solidFill>
            <a:srgbClr val="E7E6E6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8B84BB-FBDD-4F78-885F-AD938456B922}"/>
              </a:ext>
            </a:extLst>
          </p:cNvPr>
          <p:cNvSpPr txBox="1"/>
          <p:nvPr/>
        </p:nvSpPr>
        <p:spPr>
          <a:xfrm>
            <a:off x="2326582" y="5613891"/>
            <a:ext cx="368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Signing Message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8AFE9C-1655-4D25-83A7-45B7262FAAF2}"/>
              </a:ext>
            </a:extLst>
          </p:cNvPr>
          <p:cNvSpPr txBox="1"/>
          <p:nvPr/>
        </p:nvSpPr>
        <p:spPr>
          <a:xfrm>
            <a:off x="7717958" y="5405438"/>
            <a:ext cx="2731731" cy="5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Check Signature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1" y="1939878"/>
            <a:ext cx="1936087" cy="19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2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merkle tree blockchain">
            <a:extLst>
              <a:ext uri="{FF2B5EF4-FFF2-40B4-BE49-F238E27FC236}">
                <a16:creationId xmlns:a16="http://schemas.microsoft.com/office/drawing/2014/main" id="{5B1C2DE6-6158-4F00-B077-C4A1343E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83" y="1770125"/>
            <a:ext cx="4738932" cy="42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A1A1B-2715-4F0F-9EE2-22D15BD56535}"/>
              </a:ext>
            </a:extLst>
          </p:cNvPr>
          <p:cNvSpPr/>
          <p:nvPr/>
        </p:nvSpPr>
        <p:spPr>
          <a:xfrm>
            <a:off x="2477278" y="1711897"/>
            <a:ext cx="1728087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Serif Pro"/>
              </a:rPr>
              <a:t>Merkle Root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519CA-FD0C-4C5B-9958-B29DB80A9F65}"/>
              </a:ext>
            </a:extLst>
          </p:cNvPr>
          <p:cNvCxnSpPr/>
          <p:nvPr/>
        </p:nvCxnSpPr>
        <p:spPr>
          <a:xfrm>
            <a:off x="4332902" y="2055149"/>
            <a:ext cx="822770" cy="118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EFDD82-203A-4220-9E9D-C4FE85BF3EE5}"/>
              </a:ext>
            </a:extLst>
          </p:cNvPr>
          <p:cNvSpPr/>
          <p:nvPr/>
        </p:nvSpPr>
        <p:spPr>
          <a:xfrm>
            <a:off x="4102030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4F848-E0B7-4CA3-9DAB-1B23CF96C40F}"/>
              </a:ext>
            </a:extLst>
          </p:cNvPr>
          <p:cNvSpPr/>
          <p:nvPr/>
        </p:nvSpPr>
        <p:spPr>
          <a:xfrm>
            <a:off x="5155672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1B380-E7E8-449C-B271-BF05993820FA}"/>
              </a:ext>
            </a:extLst>
          </p:cNvPr>
          <p:cNvSpPr/>
          <p:nvPr/>
        </p:nvSpPr>
        <p:spPr>
          <a:xfrm>
            <a:off x="6252857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16295-01F5-4B94-B624-05B8AB12DCCA}"/>
              </a:ext>
            </a:extLst>
          </p:cNvPr>
          <p:cNvSpPr/>
          <p:nvPr/>
        </p:nvSpPr>
        <p:spPr>
          <a:xfrm>
            <a:off x="7262633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679DF-F71F-4627-8768-C5EB45131BDE}"/>
              </a:ext>
            </a:extLst>
          </p:cNvPr>
          <p:cNvSpPr/>
          <p:nvPr/>
        </p:nvSpPr>
        <p:spPr>
          <a:xfrm>
            <a:off x="5193577" y="3907059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6DFE9-FB2D-4E03-BD13-168930391736}"/>
              </a:ext>
            </a:extLst>
          </p:cNvPr>
          <p:cNvSpPr/>
          <p:nvPr/>
        </p:nvSpPr>
        <p:spPr>
          <a:xfrm>
            <a:off x="4115805" y="3907059"/>
            <a:ext cx="822770" cy="696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99D98-1355-4D40-8098-D2297745648F}"/>
              </a:ext>
            </a:extLst>
          </p:cNvPr>
          <p:cNvSpPr/>
          <p:nvPr/>
        </p:nvSpPr>
        <p:spPr>
          <a:xfrm>
            <a:off x="6211880" y="3935170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6C7E6-89CF-4FA9-BA91-585197C640D2}"/>
              </a:ext>
            </a:extLst>
          </p:cNvPr>
          <p:cNvSpPr/>
          <p:nvPr/>
        </p:nvSpPr>
        <p:spPr>
          <a:xfrm>
            <a:off x="7308361" y="3937292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175F7F-2CB6-4984-88EE-12BA3B196BF4}"/>
              </a:ext>
            </a:extLst>
          </p:cNvPr>
          <p:cNvSpPr/>
          <p:nvPr/>
        </p:nvSpPr>
        <p:spPr>
          <a:xfrm>
            <a:off x="491391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E65C-6E18-4997-8927-02E9E1B41A58}"/>
              </a:ext>
            </a:extLst>
          </p:cNvPr>
          <p:cNvSpPr/>
          <p:nvPr/>
        </p:nvSpPr>
        <p:spPr>
          <a:xfrm>
            <a:off x="684732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64EEABBA-90F8-49FA-A948-6B6A4470E08B}"/>
              </a:ext>
            </a:extLst>
          </p:cNvPr>
          <p:cNvSpPr txBox="1">
            <a:spLocks/>
          </p:cNvSpPr>
          <p:nvPr/>
        </p:nvSpPr>
        <p:spPr>
          <a:xfrm>
            <a:off x="619513" y="-25255"/>
            <a:ext cx="10646250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Merkle Tree -Locking lots of Documents with 1 Hash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7AED-9322-4CD2-B170-05F6EEE2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 Speak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12E8-B4C8-41D2-A91F-9E1680BA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Keys, PKI, Hashes, Encryption</a:t>
            </a:r>
          </a:p>
          <a:p>
            <a:r>
              <a:rPr lang="en-US" dirty="0"/>
              <a:t>Blockchain, </a:t>
            </a:r>
            <a:r>
              <a:rPr lang="en-US" dirty="0" err="1"/>
              <a:t>BitCoin</a:t>
            </a:r>
            <a:r>
              <a:rPr lang="en-US" dirty="0"/>
              <a:t>, Ethereum, Permissioned, Non-Permissioned, Wallets, Crypto, Hashes, Keys,…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1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merkle tree blockchain">
            <a:extLst>
              <a:ext uri="{FF2B5EF4-FFF2-40B4-BE49-F238E27FC236}">
                <a16:creationId xmlns:a16="http://schemas.microsoft.com/office/drawing/2014/main" id="{5B1C2DE6-6158-4F00-B077-C4A1343E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83" y="1770125"/>
            <a:ext cx="4738932" cy="42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7A1A1B-2715-4F0F-9EE2-22D15BD56535}"/>
              </a:ext>
            </a:extLst>
          </p:cNvPr>
          <p:cNvSpPr/>
          <p:nvPr/>
        </p:nvSpPr>
        <p:spPr>
          <a:xfrm>
            <a:off x="2477278" y="1711897"/>
            <a:ext cx="1728087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Serif Pro"/>
              </a:rPr>
              <a:t>Merkle Root</a:t>
            </a:r>
            <a:endParaRPr 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519CA-FD0C-4C5B-9958-B29DB80A9F65}"/>
              </a:ext>
            </a:extLst>
          </p:cNvPr>
          <p:cNvCxnSpPr/>
          <p:nvPr/>
        </p:nvCxnSpPr>
        <p:spPr>
          <a:xfrm>
            <a:off x="4332902" y="2055149"/>
            <a:ext cx="822770" cy="118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EFDD82-203A-4220-9E9D-C4FE85BF3EE5}"/>
              </a:ext>
            </a:extLst>
          </p:cNvPr>
          <p:cNvSpPr/>
          <p:nvPr/>
        </p:nvSpPr>
        <p:spPr>
          <a:xfrm>
            <a:off x="4102030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4F848-E0B7-4CA3-9DAB-1B23CF96C40F}"/>
              </a:ext>
            </a:extLst>
          </p:cNvPr>
          <p:cNvSpPr/>
          <p:nvPr/>
        </p:nvSpPr>
        <p:spPr>
          <a:xfrm>
            <a:off x="5155672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1B380-E7E8-449C-B271-BF05993820FA}"/>
              </a:ext>
            </a:extLst>
          </p:cNvPr>
          <p:cNvSpPr/>
          <p:nvPr/>
        </p:nvSpPr>
        <p:spPr>
          <a:xfrm>
            <a:off x="6252857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16295-01F5-4B94-B624-05B8AB12DCCA}"/>
              </a:ext>
            </a:extLst>
          </p:cNvPr>
          <p:cNvSpPr/>
          <p:nvPr/>
        </p:nvSpPr>
        <p:spPr>
          <a:xfrm>
            <a:off x="7262633" y="4865914"/>
            <a:ext cx="822770" cy="859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Doc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679DF-F71F-4627-8768-C5EB45131BDE}"/>
              </a:ext>
            </a:extLst>
          </p:cNvPr>
          <p:cNvSpPr/>
          <p:nvPr/>
        </p:nvSpPr>
        <p:spPr>
          <a:xfrm>
            <a:off x="5193577" y="3907059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6DFE9-FB2D-4E03-BD13-168930391736}"/>
              </a:ext>
            </a:extLst>
          </p:cNvPr>
          <p:cNvSpPr/>
          <p:nvPr/>
        </p:nvSpPr>
        <p:spPr>
          <a:xfrm>
            <a:off x="4115805" y="3907059"/>
            <a:ext cx="822770" cy="696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99D98-1355-4D40-8098-D2297745648F}"/>
              </a:ext>
            </a:extLst>
          </p:cNvPr>
          <p:cNvSpPr/>
          <p:nvPr/>
        </p:nvSpPr>
        <p:spPr>
          <a:xfrm>
            <a:off x="6211880" y="3935170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6C7E6-89CF-4FA9-BA91-585197C640D2}"/>
              </a:ext>
            </a:extLst>
          </p:cNvPr>
          <p:cNvSpPr/>
          <p:nvPr/>
        </p:nvSpPr>
        <p:spPr>
          <a:xfrm>
            <a:off x="7308361" y="3937292"/>
            <a:ext cx="822770" cy="668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Hash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175F7F-2CB6-4984-88EE-12BA3B196BF4}"/>
              </a:ext>
            </a:extLst>
          </p:cNvPr>
          <p:cNvSpPr/>
          <p:nvPr/>
        </p:nvSpPr>
        <p:spPr>
          <a:xfrm>
            <a:off x="491391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E65C-6E18-4997-8927-02E9E1B41A58}"/>
              </a:ext>
            </a:extLst>
          </p:cNvPr>
          <p:cNvSpPr/>
          <p:nvPr/>
        </p:nvSpPr>
        <p:spPr>
          <a:xfrm>
            <a:off x="6847324" y="3225769"/>
            <a:ext cx="430764" cy="250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64EEABBA-90F8-49FA-A948-6B6A4470E08B}"/>
              </a:ext>
            </a:extLst>
          </p:cNvPr>
          <p:cNvSpPr txBox="1">
            <a:spLocks/>
          </p:cNvSpPr>
          <p:nvPr/>
        </p:nvSpPr>
        <p:spPr>
          <a:xfrm>
            <a:off x="77975" y="-81214"/>
            <a:ext cx="11479212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can  lock thousands of documents with one hash </a:t>
            </a:r>
            <a:endParaRPr lang="en-GB" sz="3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2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merkle tree blockchain">
            <a:extLst>
              <a:ext uri="{FF2B5EF4-FFF2-40B4-BE49-F238E27FC236}">
                <a16:creationId xmlns:a16="http://schemas.microsoft.com/office/drawing/2014/main" id="{DF14255B-BEAE-4E5F-B11E-276CEED2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33" y="2020913"/>
            <a:ext cx="7133370" cy="27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D1B8C-1EDE-47F0-86CE-664F8D7F4BE6}"/>
              </a:ext>
            </a:extLst>
          </p:cNvPr>
          <p:cNvSpPr/>
          <p:nvPr/>
        </p:nvSpPr>
        <p:spPr>
          <a:xfrm>
            <a:off x="2571185" y="1018148"/>
            <a:ext cx="6933454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Hash(</a:t>
            </a:r>
            <a:r>
              <a:rPr lang="en-US" sz="2400" dirty="0" err="1">
                <a:latin typeface="Source Serif Pro"/>
              </a:rPr>
              <a:t>Prev_Hash</a:t>
            </a:r>
            <a:r>
              <a:rPr lang="en-US" sz="2400" dirty="0">
                <a:latin typeface="Source Serif Pro"/>
              </a:rPr>
              <a:t> + </a:t>
            </a:r>
            <a:r>
              <a:rPr lang="en-US" sz="2400" dirty="0" err="1">
                <a:latin typeface="Source Serif Pro"/>
              </a:rPr>
              <a:t>Tx_Root</a:t>
            </a:r>
            <a:r>
              <a:rPr lang="en-US" sz="2400" dirty="0">
                <a:latin typeface="Source Serif Pro"/>
              </a:rPr>
              <a:t> + Nonce) </a:t>
            </a:r>
            <a:r>
              <a:rPr lang="en-US" sz="2400" dirty="0">
                <a:latin typeface="Source Serif Pro"/>
                <a:sym typeface="Wingdings" panose="05000000000000000000" pitchFamily="2" charset="2"/>
              </a:rPr>
              <a:t> 000000bc9xxx</a:t>
            </a:r>
            <a:r>
              <a:rPr lang="en-US" sz="2400" dirty="0">
                <a:latin typeface="Source Serif Pro"/>
              </a:rPr>
              <a:t> 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7C016-A8C7-4E14-B86F-0FA71D65BE45}"/>
              </a:ext>
            </a:extLst>
          </p:cNvPr>
          <p:cNvSpPr/>
          <p:nvPr/>
        </p:nvSpPr>
        <p:spPr>
          <a:xfrm>
            <a:off x="2014927" y="0"/>
            <a:ext cx="7839158" cy="7944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Merkle Tree as used in </a:t>
            </a:r>
            <a:r>
              <a:rPr lang="en-US" sz="3600" dirty="0" err="1">
                <a:solidFill>
                  <a:srgbClr val="FFFFFF"/>
                </a:solidFill>
              </a:rPr>
              <a:t>BitCoin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B59E94-D12E-4469-AEE7-A4F1085B2B21}"/>
              </a:ext>
            </a:extLst>
          </p:cNvPr>
          <p:cNvSpPr/>
          <p:nvPr/>
        </p:nvSpPr>
        <p:spPr>
          <a:xfrm>
            <a:off x="2648692" y="3739655"/>
            <a:ext cx="178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Merkle Tree</a:t>
            </a:r>
          </a:p>
          <a:p>
            <a:r>
              <a:rPr lang="en-US" sz="2400" dirty="0">
                <a:latin typeface="Source Serif Pro"/>
              </a:rPr>
              <a:t>Locks transactions</a:t>
            </a:r>
            <a:endParaRPr lang="en-US" sz="24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39C85A0-B46B-4DC9-AB9F-E3D72A365B67}"/>
              </a:ext>
            </a:extLst>
          </p:cNvPr>
          <p:cNvSpPr/>
          <p:nvPr/>
        </p:nvSpPr>
        <p:spPr>
          <a:xfrm>
            <a:off x="4327162" y="3425253"/>
            <a:ext cx="644577" cy="166390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8/8f/Trapdoor_permutation.svg/300px-Trapdoor_permutation.svg.png">
            <a:extLst>
              <a:ext uri="{FF2B5EF4-FFF2-40B4-BE49-F238E27FC236}">
                <a16:creationId xmlns:a16="http://schemas.microsoft.com/office/drawing/2014/main" id="{A7E75B82-9F34-4EDC-8FB2-CBCCF04E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33" y="1030174"/>
            <a:ext cx="5452028" cy="38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B73E09-B726-4366-8105-13404E00431F}"/>
              </a:ext>
            </a:extLst>
          </p:cNvPr>
          <p:cNvSpPr/>
          <p:nvPr/>
        </p:nvSpPr>
        <p:spPr>
          <a:xfrm>
            <a:off x="265043" y="0"/>
            <a:ext cx="10349948" cy="7944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Trapdoor Functions – Easy one way, hard the other</a:t>
            </a:r>
          </a:p>
        </p:txBody>
      </p:sp>
    </p:spTree>
    <p:extLst>
      <p:ext uri="{BB962C8B-B14F-4D97-AF65-F5344CB8AC3E}">
        <p14:creationId xmlns:p14="http://schemas.microsoft.com/office/powerpoint/2010/main" val="196218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2F97D-F8CB-402C-AB76-20B2E9F6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5" y="2254910"/>
            <a:ext cx="3357230" cy="3782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782BD-83F9-499B-8632-AA7487DFA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96" b="90504" l="0" r="90000">
                        <a14:foregroundMark x1="390" y1="14837" x2="11558" y2="21958"/>
                        <a14:foregroundMark x1="11558" y1="21958" x2="7792" y2="32938"/>
                        <a14:foregroundMark x1="7792" y1="32938" x2="0" y2="38279"/>
                        <a14:foregroundMark x1="53247" y1="89318" x2="58961" y2="95846"/>
                        <a14:foregroundMark x1="58961" y1="95846" x2="65584" y2="97033"/>
                        <a14:foregroundMark x1="65584" y1="97033" x2="62857" y2="83680"/>
                        <a14:foregroundMark x1="62857" y1="83680" x2="57143" y2="81306"/>
                        <a14:foregroundMark x1="57143" y1="81306" x2="52078" y2="87537"/>
                        <a14:foregroundMark x1="52078" y1="87537" x2="53506" y2="905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3623" y="220918"/>
            <a:ext cx="8376887" cy="36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6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3CED3-5FD2-4E1C-AA58-6C5D53D85D8E}"/>
              </a:ext>
            </a:extLst>
          </p:cNvPr>
          <p:cNvSpPr txBox="1"/>
          <p:nvPr/>
        </p:nvSpPr>
        <p:spPr>
          <a:xfrm>
            <a:off x="2072934" y="816774"/>
            <a:ext cx="67899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/>
              <p:nvPr/>
            </p:nvSpPr>
            <p:spPr>
              <a:xfrm>
                <a:off x="1225118" y="1180759"/>
                <a:ext cx="10813002" cy="4678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sz="4000" i="1" dirty="0">
                    <a:latin typeface="Cambria Math" panose="02040503050406030204" pitchFamily="18" charset="0"/>
                  </a:rPr>
                  <a:t>S={1,2,3,4…p-1} 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k in S mod(p) are distinct and non-zero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Take Q where 0&lt;a&lt;p</a:t>
                </a:r>
              </a:p>
              <a:p>
                <a:r>
                  <a:rPr lang="en-US" sz="4000" i="1" dirty="0">
                    <a:latin typeface="Cambria Math" panose="02040503050406030204" pitchFamily="18" charset="0"/>
                  </a:rPr>
                  <a:t>Q={a,2a,3a,4a…(p-1)a}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1180759"/>
                <a:ext cx="10813002" cy="4678204"/>
              </a:xfrm>
              <a:prstGeom prst="rect">
                <a:avLst/>
              </a:prstGeom>
              <a:blipFill>
                <a:blip r:embed="rId2"/>
                <a:stretch>
                  <a:fillRect l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40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3CED3-5FD2-4E1C-AA58-6C5D53D85D8E}"/>
              </a:ext>
            </a:extLst>
          </p:cNvPr>
          <p:cNvSpPr txBox="1"/>
          <p:nvPr/>
        </p:nvSpPr>
        <p:spPr>
          <a:xfrm>
            <a:off x="2072934" y="816774"/>
            <a:ext cx="67899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01C94-43EA-4523-A94D-54338C53EC3B}"/>
              </a:ext>
            </a:extLst>
          </p:cNvPr>
          <p:cNvSpPr txBox="1"/>
          <p:nvPr/>
        </p:nvSpPr>
        <p:spPr>
          <a:xfrm>
            <a:off x="1225118" y="1180759"/>
            <a:ext cx="10813002" cy="381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i="1" dirty="0">
                <a:latin typeface="Cambria Math" panose="02040503050406030204" pitchFamily="18" charset="0"/>
              </a:rPr>
              <a:t>Q={a,2a,3a,4a…(p-1)a}</a:t>
            </a:r>
          </a:p>
          <a:p>
            <a:r>
              <a:rPr lang="en-US" sz="3200" i="1" dirty="0">
                <a:latin typeface="Cambria Math" panose="02040503050406030204" pitchFamily="18" charset="0"/>
              </a:rPr>
              <a:t>Suppose  k*a </a:t>
            </a:r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= 0  mod p where 0&lt;k&lt;p-1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We know a is not divisible by p 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We also know 0&lt;k&lt;p so k is not divisible by p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So there is no zero element in Q</a:t>
            </a:r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273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3CED3-5FD2-4E1C-AA58-6C5D53D85D8E}"/>
              </a:ext>
            </a:extLst>
          </p:cNvPr>
          <p:cNvSpPr txBox="1"/>
          <p:nvPr/>
        </p:nvSpPr>
        <p:spPr>
          <a:xfrm>
            <a:off x="2072934" y="816774"/>
            <a:ext cx="67899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01C94-43EA-4523-A94D-54338C53EC3B}"/>
              </a:ext>
            </a:extLst>
          </p:cNvPr>
          <p:cNvSpPr txBox="1"/>
          <p:nvPr/>
        </p:nvSpPr>
        <p:spPr>
          <a:xfrm>
            <a:off x="1225118" y="1180759"/>
            <a:ext cx="10813002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i="1" dirty="0">
                <a:latin typeface="Cambria Math" panose="02040503050406030204" pitchFamily="18" charset="0"/>
              </a:rPr>
              <a:t>Q={a,2a,3a,4a…(p-1)a}</a:t>
            </a:r>
          </a:p>
          <a:p>
            <a:r>
              <a:rPr lang="en-US" sz="3200" i="1" dirty="0">
                <a:latin typeface="Cambria Math" panose="02040503050406030204" pitchFamily="18" charset="0"/>
              </a:rPr>
              <a:t>Now we show these are all distinct</a:t>
            </a:r>
          </a:p>
          <a:p>
            <a:r>
              <a:rPr lang="en-US" sz="3200" i="1" dirty="0">
                <a:latin typeface="Cambria Math" panose="02040503050406030204" pitchFamily="18" charset="0"/>
              </a:rPr>
              <a:t>Suppose ra = </a:t>
            </a:r>
            <a:r>
              <a:rPr lang="en-US" sz="3200" i="1" dirty="0" err="1">
                <a:latin typeface="Cambria Math" panose="02040503050406030204" pitchFamily="18" charset="0"/>
              </a:rPr>
              <a:t>sa</a:t>
            </a:r>
            <a:r>
              <a:rPr lang="en-US" sz="3200" i="1" dirty="0">
                <a:latin typeface="Cambria Math" panose="02040503050406030204" pitchFamily="18" charset="0"/>
              </a:rPr>
              <a:t> mod(p) </a:t>
            </a:r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(r-s)a = 0mod(p)</a:t>
            </a:r>
            <a:endParaRPr lang="en-US" sz="3200" i="1" dirty="0">
              <a:latin typeface="Cambria Math" panose="02040503050406030204" pitchFamily="18" charset="0"/>
            </a:endParaRPr>
          </a:p>
          <a:p>
            <a:r>
              <a:rPr lang="en-US" sz="3200" i="1" dirty="0">
                <a:latin typeface="Cambria Math" panose="02040503050406030204" pitchFamily="18" charset="0"/>
              </a:rPr>
              <a:t>But r-s is not divisible by p nor is r-s zero</a:t>
            </a:r>
          </a:p>
          <a:p>
            <a:r>
              <a:rPr lang="en-US" sz="4000" i="1" dirty="0">
                <a:latin typeface="Cambria Math" panose="02040503050406030204" pitchFamily="18" charset="0"/>
              </a:rPr>
              <a:t>-p&lt;-s&lt;0 </a:t>
            </a:r>
            <a:r>
              <a:rPr lang="en-US" sz="4000" i="1" dirty="0">
                <a:latin typeface="Cambria Math" panose="02040503050406030204" pitchFamily="18" charset="0"/>
                <a:sym typeface="Wingdings" panose="05000000000000000000" pitchFamily="2" charset="2"/>
              </a:rPr>
              <a:t> -p&lt;r-s&lt;p</a:t>
            </a:r>
          </a:p>
          <a:p>
            <a:r>
              <a:rPr lang="en-US" sz="3200" i="1" dirty="0">
                <a:latin typeface="Cambria Math" panose="02040503050406030204" pitchFamily="18" charset="0"/>
                <a:sym typeface="Wingdings" panose="05000000000000000000" pitchFamily="2" charset="2"/>
              </a:rPr>
              <a:t>So every element in Q is distinct and Q must be just a re-arrangement of S.</a:t>
            </a:r>
            <a:endParaRPr lang="en-US" sz="3200" i="1" dirty="0">
              <a:latin typeface="Cambria Math" panose="02040503050406030204" pitchFamily="18" charset="0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81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2405848" y="120926"/>
            <a:ext cx="8191387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Fermat’s Little Theorem for N prime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/>
              <p:nvPr/>
            </p:nvSpPr>
            <p:spPr>
              <a:xfrm>
                <a:off x="1225118" y="1180759"/>
                <a:ext cx="10813002" cy="7632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So every element in Q is distinct and Q must be just a re-arrangement of S.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Take the products of each element </a:t>
                </a:r>
              </a:p>
              <a:p>
                <a:r>
                  <a:rPr lang="en-US" sz="40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(p-1)!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*(p-1)! mod(p)</a:t>
                </a: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We can divide by (p-1)! Since it is non-zero and not divisible by p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=1 mod(p) or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=a mod(p) </a:t>
                </a: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E01C94-43EA-4523-A94D-54338C53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1180759"/>
                <a:ext cx="10813002" cy="7632859"/>
              </a:xfrm>
              <a:prstGeom prst="rect">
                <a:avLst/>
              </a:prstGeom>
              <a:blipFill>
                <a:blip r:embed="rId2"/>
                <a:stretch>
                  <a:fillRect l="-2875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894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019668" y="1144935"/>
                <a:ext cx="5402063" cy="619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b="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68" y="1144935"/>
                <a:ext cx="5402063" cy="61993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0AD28D-692B-4F70-ABB5-F0231AB61DD4}"/>
              </a:ext>
            </a:extLst>
          </p:cNvPr>
          <p:cNvSpPr txBox="1"/>
          <p:nvPr/>
        </p:nvSpPr>
        <p:spPr>
          <a:xfrm>
            <a:off x="852257" y="1811196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Encryption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8A611-1A9C-408F-95E2-D62AFA3B8889}"/>
              </a:ext>
            </a:extLst>
          </p:cNvPr>
          <p:cNvSpPr txBox="1"/>
          <p:nvPr/>
        </p:nvSpPr>
        <p:spPr>
          <a:xfrm>
            <a:off x="852257" y="2442496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52258" y="120926"/>
            <a:ext cx="9744978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Basic Encryption Idea Using Modular Arithmetic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1420428" y="4268922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7B09-23E9-4B74-A2C3-5C5828A941E5}"/>
              </a:ext>
            </a:extLst>
          </p:cNvPr>
          <p:cNvSpPr txBox="1"/>
          <p:nvPr/>
        </p:nvSpPr>
        <p:spPr>
          <a:xfrm>
            <a:off x="6822484" y="1186597"/>
            <a:ext cx="520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m is a message, say 89</a:t>
            </a:r>
          </a:p>
        </p:txBody>
      </p:sp>
    </p:spTree>
    <p:extLst>
      <p:ext uri="{BB962C8B-B14F-4D97-AF65-F5344CB8AC3E}">
        <p14:creationId xmlns:p14="http://schemas.microsoft.com/office/powerpoint/2010/main" val="420085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206099" y="1571376"/>
                <a:ext cx="5402063" cy="3715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000" b="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99" y="1571376"/>
                <a:ext cx="5402063" cy="3715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0AD28D-692B-4F70-ABB5-F0231AB61DD4}"/>
              </a:ext>
            </a:extLst>
          </p:cNvPr>
          <p:cNvSpPr txBox="1"/>
          <p:nvPr/>
        </p:nvSpPr>
        <p:spPr>
          <a:xfrm>
            <a:off x="639193" y="1673441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Encryption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8A611-1A9C-408F-95E2-D62AFA3B8889}"/>
              </a:ext>
            </a:extLst>
          </p:cNvPr>
          <p:cNvSpPr txBox="1"/>
          <p:nvPr/>
        </p:nvSpPr>
        <p:spPr>
          <a:xfrm>
            <a:off x="639193" y="2844225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Decryption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1704512" y="120926"/>
            <a:ext cx="8892723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Basic Encryption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639193" y="4015009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96701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CD4CB-AF05-4633-8B85-B7B8B80A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129" y="954877"/>
            <a:ext cx="6444459" cy="5168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0382A-198F-4D65-ABBB-D4594CC589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169" y="-263980"/>
            <a:ext cx="10872639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Distributed computing becomes possible with Web. 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7B601C7-FEC1-442F-ADBD-984901A5168D}"/>
              </a:ext>
            </a:extLst>
          </p:cNvPr>
          <p:cNvCxnSpPr>
            <a:cxnSpLocks/>
          </p:cNvCxnSpPr>
          <p:nvPr/>
        </p:nvCxnSpPr>
        <p:spPr>
          <a:xfrm flipV="1">
            <a:off x="6505093" y="1248105"/>
            <a:ext cx="2222938" cy="415629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5EF35B8-AE13-443F-9E17-A83E5474E5EB}"/>
              </a:ext>
            </a:extLst>
          </p:cNvPr>
          <p:cNvCxnSpPr>
            <a:cxnSpLocks/>
          </p:cNvCxnSpPr>
          <p:nvPr/>
        </p:nvCxnSpPr>
        <p:spPr>
          <a:xfrm>
            <a:off x="6505093" y="1663734"/>
            <a:ext cx="3153104" cy="2766376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09766DE-EC4E-43C2-879E-193979412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08381" y="3267404"/>
            <a:ext cx="2104696" cy="851337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A836FB-A290-457A-825F-B4E89CCDEAE7}"/>
              </a:ext>
            </a:extLst>
          </p:cNvPr>
          <p:cNvSpPr txBox="1"/>
          <p:nvPr/>
        </p:nvSpPr>
        <p:spPr>
          <a:xfrm>
            <a:off x="599090" y="1158656"/>
            <a:ext cx="42306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Trust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Synchronization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Messages are  asynchronous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4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701030" y="1180759"/>
                <a:ext cx="6789940" cy="4445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30" y="1180759"/>
                <a:ext cx="6789940" cy="4445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/>
              <p:nvPr/>
            </p:nvSpPr>
            <p:spPr>
              <a:xfrm>
                <a:off x="843380" y="120926"/>
                <a:ext cx="9753856" cy="58477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3600" dirty="0">
                    <a:solidFill>
                      <a:srgbClr val="FFFFFF"/>
                    </a:solidFill>
                  </a:rPr>
                  <a:t>Euler Totient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0" y="120926"/>
                <a:ext cx="9753856" cy="584775"/>
              </a:xfrm>
              <a:prstGeom prst="rect">
                <a:avLst/>
              </a:prstGeom>
              <a:blipFill>
                <a:blip r:embed="rId3"/>
                <a:stretch>
                  <a:fillRect l="-1875" t="-26042" b="-395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072934" y="816774"/>
                <a:ext cx="9006398" cy="6155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</m:oMath>
                  </m:oMathPara>
                </a14:m>
                <a:endParaRPr lang="en-US" sz="4000" dirty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We need to subtract away multiples of p &lt; 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pq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and multiples of q&lt;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pq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{p(1,2,3,4…q) and q(1,2,3…p)} 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ie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−1)−(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l-GR" sz="3200" dirty="0"/>
                  <a:t> </a:t>
                </a:r>
                <a:r>
                  <a:rPr lang="en-US" sz="3200" dirty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</a:endParaRP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34" y="816774"/>
                <a:ext cx="9006398" cy="6155531"/>
              </a:xfrm>
              <a:prstGeom prst="rect">
                <a:avLst/>
              </a:prstGeom>
              <a:blipFill>
                <a:blip r:embed="rId2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/>
              <p:nvPr/>
            </p:nvSpPr>
            <p:spPr>
              <a:xfrm>
                <a:off x="2405848" y="120926"/>
                <a:ext cx="8191387" cy="584775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 dirty="0"/>
                  <a:t>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600" dirty="0"/>
                  <a:t>*</a:t>
                </a:r>
                <a:r>
                  <a:rPr lang="el-GR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3600" dirty="0"/>
                  <a:t> for p, q primes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305144-89AB-4023-B2D8-9CC9E1377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848" y="120926"/>
                <a:ext cx="8191387" cy="584775"/>
              </a:xfrm>
              <a:prstGeom prst="rect">
                <a:avLst/>
              </a:prstGeom>
              <a:blipFill>
                <a:blip r:embed="rId3"/>
                <a:stretch>
                  <a:fillRect l="-2308" t="-20833" r="-74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60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8CBC44-35BA-4787-AFC8-A74B9DF7C654}"/>
                  </a:ext>
                </a:extLst>
              </p:cNvPr>
              <p:cNvSpPr/>
              <p:nvPr/>
            </p:nvSpPr>
            <p:spPr>
              <a:xfrm>
                <a:off x="2719526" y="1412607"/>
                <a:ext cx="6096000" cy="34638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600" dirty="0"/>
                  <a:t>*</a:t>
                </a:r>
                <a:r>
                  <a:rPr lang="el-GR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sz="36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600" dirty="0"/>
                  <a:t>1)/e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8CBC44-35BA-4787-AFC8-A74B9DF7C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26" y="1412607"/>
                <a:ext cx="6096000" cy="3463833"/>
              </a:xfrm>
              <a:prstGeom prst="rect">
                <a:avLst/>
              </a:prstGeom>
              <a:blipFill>
                <a:blip r:embed="rId2"/>
                <a:stretch>
                  <a:fillRect t="-2817" b="-5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91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206099" y="1003205"/>
                <a:ext cx="6789940" cy="6249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4000" dirty="0"/>
                  <a:t>*</a:t>
                </a:r>
                <a:r>
                  <a:rPr lang="el-GR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1)/e</a:t>
                </a: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99" y="1003205"/>
                <a:ext cx="6789940" cy="6249981"/>
              </a:xfrm>
              <a:prstGeom prst="rect">
                <a:avLst/>
              </a:prstGeom>
              <a:blipFill>
                <a:blip r:embed="rId2"/>
                <a:stretch>
                  <a:fillRect t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43380" y="120926"/>
            <a:ext cx="9753856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The product is also true</a:t>
            </a:r>
          </a:p>
        </p:txBody>
      </p:sp>
    </p:spTree>
    <p:extLst>
      <p:ext uri="{BB962C8B-B14F-4D97-AF65-F5344CB8AC3E}">
        <p14:creationId xmlns:p14="http://schemas.microsoft.com/office/powerpoint/2010/main" val="3136428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2206099" y="1003205"/>
                <a:ext cx="9059664" cy="4924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Choose primes a = 53 and b =59</a:t>
                </a:r>
              </a:p>
              <a:p>
                <a:r>
                  <a:rPr lang="en-US" sz="4000" dirty="0"/>
                  <a:t>N = a* b = 3127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4000" dirty="0"/>
                  <a:t>*</a:t>
                </a:r>
                <a:r>
                  <a:rPr lang="el-GR" sz="4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4000" dirty="0"/>
                  <a:t> = 52*58=3016</a:t>
                </a:r>
              </a:p>
              <a:p>
                <a:r>
                  <a:rPr lang="en-US" sz="4000" dirty="0"/>
                  <a:t>k =2, e = 3;</a:t>
                </a:r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sz="4000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1)/e = (2*3016+1)/3</a:t>
                </a:r>
              </a:p>
              <a:p>
                <a:r>
                  <a:rPr lang="en-US" sz="4000" dirty="0"/>
                  <a:t>=6033/3 = 2011</a:t>
                </a: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099" y="1003205"/>
                <a:ext cx="9059664" cy="4924425"/>
              </a:xfrm>
              <a:prstGeom prst="rect">
                <a:avLst/>
              </a:prstGeom>
              <a:blipFill>
                <a:blip r:embed="rId2"/>
                <a:stretch>
                  <a:fillRect l="-3432" t="-3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43380" y="120926"/>
            <a:ext cx="9753856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Example with Alice and 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639193" y="4015009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61791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/>
              <p:nvPr/>
            </p:nvSpPr>
            <p:spPr>
              <a:xfrm>
                <a:off x="577049" y="1003205"/>
                <a:ext cx="10688714" cy="444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N = 3127 and e=3 are published as public key</a:t>
                </a:r>
              </a:p>
              <a:p>
                <a:r>
                  <a:rPr lang="en-US" sz="4000" dirty="0"/>
                  <a:t>Lets Bob message m = 89</a:t>
                </a:r>
              </a:p>
              <a:p>
                <a:r>
                  <a:rPr lang="en-US" sz="40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4000" dirty="0"/>
                  <a:t>mod(N)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89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4000" dirty="0"/>
                  <a:t>mod(3127) = 1394</a:t>
                </a:r>
              </a:p>
              <a:p>
                <a:r>
                  <a:rPr lang="en-US" sz="4000" dirty="0"/>
                  <a:t>Bob’s encrypted message c = 1394</a:t>
                </a:r>
              </a:p>
              <a:p>
                <a:r>
                  <a:rPr lang="en-US" sz="4000" dirty="0"/>
                  <a:t>But </a:t>
                </a:r>
                <a:r>
                  <a:rPr lang="en-US" sz="4000" dirty="0" err="1"/>
                  <a:t>Alices</a:t>
                </a:r>
                <a:r>
                  <a:rPr lang="en-US" sz="4000" dirty="0"/>
                  <a:t> private key d = 2011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=1394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2011</m:t>
                        </m:r>
                      </m:sup>
                    </m:sSup>
                  </m:oMath>
                </a14:m>
                <a:r>
                  <a:rPr lang="en-US" sz="4000" dirty="0"/>
                  <a:t>mod(N)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/>
                        </m:sSup>
                      </m:sup>
                    </m:sSup>
                  </m:oMath>
                </a14:m>
                <a:r>
                  <a:rPr lang="en-US" sz="4000" dirty="0"/>
                  <a:t>= 89</a:t>
                </a:r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43CED3-5FD2-4E1C-AA58-6C5D53D8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003205"/>
                <a:ext cx="10688714" cy="4446858"/>
              </a:xfrm>
              <a:prstGeom prst="rect">
                <a:avLst/>
              </a:prstGeom>
              <a:blipFill>
                <a:blip r:embed="rId2"/>
                <a:stretch>
                  <a:fillRect l="-2909" t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D305144-89AB-4023-B2D8-9CC9E13771C3}"/>
              </a:ext>
            </a:extLst>
          </p:cNvPr>
          <p:cNvSpPr/>
          <p:nvPr/>
        </p:nvSpPr>
        <p:spPr>
          <a:xfrm>
            <a:off x="843380" y="120926"/>
            <a:ext cx="9753856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Example with Alice and 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C5F28-D823-45C2-835A-C4E1569581CE}"/>
              </a:ext>
            </a:extLst>
          </p:cNvPr>
          <p:cNvSpPr txBox="1"/>
          <p:nvPr/>
        </p:nvSpPr>
        <p:spPr>
          <a:xfrm>
            <a:off x="639193" y="4015009"/>
            <a:ext cx="255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840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5AA95-645A-4FBE-B066-26A5E582FA9F}"/>
              </a:ext>
            </a:extLst>
          </p:cNvPr>
          <p:cNvSpPr/>
          <p:nvPr/>
        </p:nvSpPr>
        <p:spPr>
          <a:xfrm>
            <a:off x="1706879" y="104503"/>
            <a:ext cx="8828141" cy="557348"/>
          </a:xfrm>
          <a:prstGeom prst="roundRect">
            <a:avLst>
              <a:gd name="adj" fmla="val 9512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Account in Ethereum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AB00A-C85C-49D4-9817-47CFF2EE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3" y="1233487"/>
            <a:ext cx="107537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57B8C-44A8-4C6B-8D1E-D6ED06FB4E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Copyright © 2017 Accenture. All rights reserved.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454D3-23BE-4483-893A-352FD646E4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B77C2AC-6D4B-491F-9ADF-AE56E4288C8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A62E4-F3B8-41F1-B551-836BFEBDE8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2692" y="65304"/>
            <a:ext cx="7700693" cy="776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simple hash?</a:t>
            </a:r>
          </a:p>
        </p:txBody>
      </p:sp>
      <p:pic>
        <p:nvPicPr>
          <p:cNvPr id="2050" name="Picture 2" descr="Image result for what is a hash">
            <a:extLst>
              <a:ext uri="{FF2B5EF4-FFF2-40B4-BE49-F238E27FC236}">
                <a16:creationId xmlns:a16="http://schemas.microsoft.com/office/drawing/2014/main" id="{17EABA61-F506-47FE-8064-D36306A8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683" y="1005608"/>
            <a:ext cx="7166184" cy="366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9B6F1-9621-41BA-A4C8-D73E73D2E954}"/>
              </a:ext>
            </a:extLst>
          </p:cNvPr>
          <p:cNvSpPr txBox="1"/>
          <p:nvPr/>
        </p:nvSpPr>
        <p:spPr>
          <a:xfrm>
            <a:off x="2092429" y="4679440"/>
            <a:ext cx="7700692" cy="1183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2000" dirty="0"/>
              <a:t>A hash is like a “finger print” of a document.  If anything in the document changes the hash will change. However, given the hash of a document we cannot reconstruct the document </a:t>
            </a:r>
            <a:r>
              <a:rPr lang="en-US" sz="2000" dirty="0" err="1"/>
              <a:t>ie</a:t>
            </a:r>
            <a:r>
              <a:rPr lang="en-US" sz="2000" dirty="0"/>
              <a:t> it only works one way </a:t>
            </a:r>
          </a:p>
          <a:p>
            <a:r>
              <a:rPr lang="en-US" sz="2000" dirty="0"/>
              <a:t>Document </a:t>
            </a:r>
            <a:r>
              <a:rPr lang="en-US" sz="2000" dirty="0">
                <a:sym typeface="Wingdings" panose="05000000000000000000" pitchFamily="2" charset="2"/>
              </a:rPr>
              <a:t> Hash(D) </a:t>
            </a:r>
          </a:p>
        </p:txBody>
      </p:sp>
    </p:spTree>
    <p:extLst>
      <p:ext uri="{BB962C8B-B14F-4D97-AF65-F5344CB8AC3E}">
        <p14:creationId xmlns:p14="http://schemas.microsoft.com/office/powerpoint/2010/main" val="352971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E1D5-9956-48F8-A1F8-5FB3303B5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Hash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7837-9F21-4012-B29F-4F3C9B63B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Guess a Nonce </a:t>
            </a:r>
          </a:p>
        </p:txBody>
      </p:sp>
    </p:spTree>
    <p:extLst>
      <p:ext uri="{BB962C8B-B14F-4D97-AF65-F5344CB8AC3E}">
        <p14:creationId xmlns:p14="http://schemas.microsoft.com/office/powerpoint/2010/main" val="197842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0D5BE7-4AF6-453A-8910-0632F495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76" y="1020880"/>
            <a:ext cx="7495967" cy="50098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F1867D-305D-4396-8985-D152B13FFF01}"/>
              </a:ext>
            </a:extLst>
          </p:cNvPr>
          <p:cNvSpPr txBox="1">
            <a:spLocks/>
          </p:cNvSpPr>
          <p:nvPr/>
        </p:nvSpPr>
        <p:spPr>
          <a:xfrm>
            <a:off x="619513" y="-25255"/>
            <a:ext cx="11479212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Avalanche property  </a:t>
            </a:r>
            <a:endParaRPr lang="en-GB" sz="3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356BFF7-F4DF-4A08-8DF6-1F9B09F4B9D3}"/>
              </a:ext>
            </a:extLst>
          </p:cNvPr>
          <p:cNvSpPr txBox="1">
            <a:spLocks/>
          </p:cNvSpPr>
          <p:nvPr/>
        </p:nvSpPr>
        <p:spPr>
          <a:xfrm>
            <a:off x="232611" y="2094537"/>
            <a:ext cx="3096126" cy="121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Avalanche property - </a:t>
            </a:r>
          </a:p>
          <a:p>
            <a:r>
              <a:rPr lang="de-DE" sz="2800" dirty="0"/>
              <a:t>Small one bit change in input leads to radically different hash sum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242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ash Function Design And Construction - Copyright Arash Partow">
            <a:extLst>
              <a:ext uri="{FF2B5EF4-FFF2-40B4-BE49-F238E27FC236}">
                <a16:creationId xmlns:a16="http://schemas.microsoft.com/office/drawing/2014/main" id="{DCE382A2-BAC1-4F36-9D86-C3932CAA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6" y="1796143"/>
            <a:ext cx="1052590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BF992F1E-0904-4FB0-9827-874461981574}"/>
              </a:ext>
            </a:extLst>
          </p:cNvPr>
          <p:cNvSpPr txBox="1">
            <a:spLocks/>
          </p:cNvSpPr>
          <p:nvPr/>
        </p:nvSpPr>
        <p:spPr>
          <a:xfrm>
            <a:off x="619513" y="-25255"/>
            <a:ext cx="11479212" cy="893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Designing a good hash function </a:t>
            </a:r>
            <a:endParaRPr lang="en-GB" sz="36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30660-CA5B-453C-91B7-EA4568617828}"/>
              </a:ext>
            </a:extLst>
          </p:cNvPr>
          <p:cNvSpPr txBox="1"/>
          <p:nvPr/>
        </p:nvSpPr>
        <p:spPr>
          <a:xfrm>
            <a:off x="619512" y="6237514"/>
            <a:ext cx="668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http://www.partow.net/programming/hashfunctions/</a:t>
            </a:r>
          </a:p>
        </p:txBody>
      </p:sp>
    </p:spTree>
    <p:extLst>
      <p:ext uri="{BB962C8B-B14F-4D97-AF65-F5344CB8AC3E}">
        <p14:creationId xmlns:p14="http://schemas.microsoft.com/office/powerpoint/2010/main" val="378566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merkle tree blockchain">
            <a:extLst>
              <a:ext uri="{FF2B5EF4-FFF2-40B4-BE49-F238E27FC236}">
                <a16:creationId xmlns:a16="http://schemas.microsoft.com/office/drawing/2014/main" id="{DF14255B-BEAE-4E5F-B11E-276CEED2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33" y="2020913"/>
            <a:ext cx="7133370" cy="276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D1B8C-1EDE-47F0-86CE-664F8D7F4BE6}"/>
              </a:ext>
            </a:extLst>
          </p:cNvPr>
          <p:cNvSpPr/>
          <p:nvPr/>
        </p:nvSpPr>
        <p:spPr>
          <a:xfrm>
            <a:off x="2571185" y="1018148"/>
            <a:ext cx="6933454" cy="46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Hash(</a:t>
            </a:r>
            <a:r>
              <a:rPr lang="en-US" sz="2400" dirty="0" err="1">
                <a:latin typeface="Source Serif Pro"/>
              </a:rPr>
              <a:t>Prev_Hash</a:t>
            </a:r>
            <a:r>
              <a:rPr lang="en-US" sz="2400" dirty="0">
                <a:latin typeface="Source Serif Pro"/>
              </a:rPr>
              <a:t> + </a:t>
            </a:r>
            <a:r>
              <a:rPr lang="en-US" sz="2400" dirty="0" err="1">
                <a:latin typeface="Source Serif Pro"/>
              </a:rPr>
              <a:t>Tx_Root</a:t>
            </a:r>
            <a:r>
              <a:rPr lang="en-US" sz="2400" dirty="0">
                <a:latin typeface="Source Serif Pro"/>
              </a:rPr>
              <a:t> + Nonce) </a:t>
            </a:r>
            <a:r>
              <a:rPr lang="en-US" sz="2400" dirty="0">
                <a:latin typeface="Source Serif Pro"/>
                <a:sym typeface="Wingdings" panose="05000000000000000000" pitchFamily="2" charset="2"/>
              </a:rPr>
              <a:t> 000000bc9xxx</a:t>
            </a:r>
            <a:r>
              <a:rPr lang="en-US" sz="2400" dirty="0">
                <a:latin typeface="Source Serif Pro"/>
              </a:rPr>
              <a:t> 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7C016-A8C7-4E14-B86F-0FA71D65BE45}"/>
              </a:ext>
            </a:extLst>
          </p:cNvPr>
          <p:cNvSpPr/>
          <p:nvPr/>
        </p:nvSpPr>
        <p:spPr>
          <a:xfrm>
            <a:off x="2014927" y="0"/>
            <a:ext cx="7839158" cy="79447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</a:rPr>
              <a:t>Merkle Tree as used in </a:t>
            </a:r>
            <a:r>
              <a:rPr lang="en-US" sz="3600" dirty="0" err="1">
                <a:solidFill>
                  <a:srgbClr val="FFFFFF"/>
                </a:solidFill>
              </a:rPr>
              <a:t>BitCoin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B59E94-D12E-4469-AEE7-A4F1085B2B21}"/>
              </a:ext>
            </a:extLst>
          </p:cNvPr>
          <p:cNvSpPr/>
          <p:nvPr/>
        </p:nvSpPr>
        <p:spPr>
          <a:xfrm>
            <a:off x="2648692" y="3739655"/>
            <a:ext cx="178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ource Serif Pro"/>
              </a:rPr>
              <a:t>Merkle Tree</a:t>
            </a:r>
          </a:p>
          <a:p>
            <a:r>
              <a:rPr lang="en-US" sz="2400" dirty="0">
                <a:latin typeface="Source Serif Pro"/>
              </a:rPr>
              <a:t>Locks transactions</a:t>
            </a:r>
            <a:endParaRPr lang="en-US" sz="24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39C85A0-B46B-4DC9-AB9F-E3D72A365B67}"/>
              </a:ext>
            </a:extLst>
          </p:cNvPr>
          <p:cNvSpPr/>
          <p:nvPr/>
        </p:nvSpPr>
        <p:spPr>
          <a:xfrm>
            <a:off x="4327162" y="3425253"/>
            <a:ext cx="644577" cy="166390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1208</Words>
  <Application>Microsoft Office PowerPoint</Application>
  <PresentationFormat>Widescreen</PresentationFormat>
  <Paragraphs>247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Graphik</vt:lpstr>
      <vt:lpstr>Source Serif Pro</vt:lpstr>
      <vt:lpstr>Wingdings</vt:lpstr>
      <vt:lpstr>Office Theme</vt:lpstr>
      <vt:lpstr>PowerPoint Presentation</vt:lpstr>
      <vt:lpstr>Techno Speak</vt:lpstr>
      <vt:lpstr>Distributed computing becomes possible with Web. </vt:lpstr>
      <vt:lpstr>PowerPoint Presentation</vt:lpstr>
      <vt:lpstr>A simple hash?</vt:lpstr>
      <vt:lpstr>Demo Hash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Williams</dc:creator>
  <cp:lastModifiedBy>John Williams</cp:lastModifiedBy>
  <cp:revision>3</cp:revision>
  <dcterms:created xsi:type="dcterms:W3CDTF">2018-09-02T16:29:29Z</dcterms:created>
  <dcterms:modified xsi:type="dcterms:W3CDTF">2018-09-03T15:01:12Z</dcterms:modified>
</cp:coreProperties>
</file>