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ppt/diagrams/drawing2.xml" ContentType="application/vnd.ms-office.drawingml.diagramDrawing+xml"/>
  <Override PartName="/ppt/diagrams/colors1.xml" ContentType="application/vnd.openxmlformats-officedocument.drawingml.diagramColor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diagrams/drawing4.xml" ContentType="application/vnd.ms-office.drawingml.diagramDrawing+xml"/>
  <Override PartName="/docProps/app.xml" ContentType="application/vnd.openxmlformats-officedocument.extended-properties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quickStyle3.xml" ContentType="application/vnd.openxmlformats-officedocument.drawingml.diagramStyle+xml"/>
  <Override PartName="/ppt/diagrams/layout4.xml" ContentType="application/vnd.openxmlformats-officedocument.drawingml.diagramLayout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diagrams/data3.xml" ContentType="application/vnd.openxmlformats-officedocument.drawingml.diagramData+xml"/>
  <Override PartName="/ppt/notesSlides/notesSlide1.xml" ContentType="application/vnd.openxmlformats-officedocument.presentationml.notesSlide+xml"/>
  <Override PartName="/ppt/diagrams/quickStyle1.xml" ContentType="application/vnd.openxmlformats-officedocument.drawingml.diagramStyl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37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commentAuthors.xml" ContentType="application/vnd.openxmlformats-officedocument.presentationml.commentAuthors+xml"/>
  <Default Extension="png" ContentType="image/png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Layouts/slideLayout1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slideMasters/slideMaster2.xml" ContentType="application/vnd.openxmlformats-officedocument.presentationml.slideMaster+xml"/>
  <Override PartName="/ppt/notesSlides/notesSlide10.xml" ContentType="application/vnd.openxmlformats-officedocument.presentationml.notesSlide+xml"/>
  <Override PartName="/ppt/slideLayouts/slideLayout19.xml" ContentType="application/vnd.openxmlformats-officedocument.presentationml.slideLayout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notesSlides/notesSlide2.xml" ContentType="application/vnd.openxmlformats-officedocument.presentationml.notesSlide+xml"/>
  <Override PartName="/ppt/theme/theme2.xml" ContentType="application/vnd.openxmlformats-officedocument.theme+xml"/>
  <Override PartName="/ppt/theme/theme4.xml" ContentType="application/vnd.openxmlformats-officedocument.theme+xml"/>
  <Override PartName="/ppt/slides/slide2.xml" ContentType="application/vnd.openxmlformats-officedocument.presentationml.slide+xml"/>
  <Override PartName="/ppt/slides/slide35.xml" ContentType="application/vnd.openxmlformats-officedocument.presentationml.slide+xml"/>
  <Override PartName="/ppt/diagrams/colors4.xml" ContentType="application/vnd.openxmlformats-officedocument.drawingml.diagramColors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3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slides/slide14.xml" ContentType="application/vnd.openxmlformats-officedocument.presentationml.slide+xml"/>
  <Override PartName="/ppt/slideLayouts/slideLayout18.xml" ContentType="application/vnd.openxmlformats-officedocument.presentationml.slideLayout+xml"/>
  <Override PartName="/ppt/diagrams/drawing3.xml" ContentType="application/vnd.ms-office.drawingml.diagramDrawing+xml"/>
  <Override PartName="/ppt/diagrams/quickStyle4.xml" ContentType="application/vnd.openxmlformats-officedocument.drawingml.diagramStyle+xml"/>
  <Override PartName="/ppt/slides/slide34.xml" ContentType="application/vnd.openxmlformats-officedocument.presentationml.slide+xml"/>
  <Override PartName="/ppt/notesSlides/notesSlide12.xml" ContentType="application/vnd.openxmlformats-officedocument.presentationml.notesSlide+xml"/>
  <Override PartName="/ppt/diagrams/colors3.xml" ContentType="application/vnd.openxmlformats-officedocument.drawingml.diagramColors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jpeg" ContentType="image/jpe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diagrams/layout3.xml" ContentType="application/vnd.openxmlformats-officedocument.drawingml.diagramLayout+xml"/>
  <Override PartName="/ppt/slides/slide32.xml" ContentType="application/vnd.openxmlformats-officedocument.presentationml.slide+xml"/>
  <Override PartName="/ppt/diagrams/colors2.xml" ContentType="application/vnd.openxmlformats-officedocument.drawingml.diagramColors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data2.xml" ContentType="application/vnd.openxmlformats-officedocument.drawingml.diagramData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  <p:sldMasterId id="2147483660" r:id="rId2"/>
  </p:sldMasterIdLst>
  <p:notesMasterIdLst>
    <p:notesMasterId r:id="rId40"/>
  </p:notesMasterIdLst>
  <p:handoutMasterIdLst>
    <p:handoutMasterId r:id="rId41"/>
  </p:handoutMasterIdLst>
  <p:sldIdLst>
    <p:sldId id="256" r:id="rId3"/>
    <p:sldId id="265" r:id="rId4"/>
    <p:sldId id="352" r:id="rId5"/>
    <p:sldId id="373" r:id="rId6"/>
    <p:sldId id="338" r:id="rId7"/>
    <p:sldId id="358" r:id="rId8"/>
    <p:sldId id="359" r:id="rId9"/>
    <p:sldId id="360" r:id="rId10"/>
    <p:sldId id="357" r:id="rId11"/>
    <p:sldId id="361" r:id="rId12"/>
    <p:sldId id="340" r:id="rId13"/>
    <p:sldId id="362" r:id="rId14"/>
    <p:sldId id="363" r:id="rId15"/>
    <p:sldId id="372" r:id="rId16"/>
    <p:sldId id="365" r:id="rId17"/>
    <p:sldId id="341" r:id="rId18"/>
    <p:sldId id="374" r:id="rId19"/>
    <p:sldId id="367" r:id="rId20"/>
    <p:sldId id="342" r:id="rId21"/>
    <p:sldId id="343" r:id="rId22"/>
    <p:sldId id="325" r:id="rId23"/>
    <p:sldId id="345" r:id="rId24"/>
    <p:sldId id="369" r:id="rId25"/>
    <p:sldId id="370" r:id="rId26"/>
    <p:sldId id="331" r:id="rId27"/>
    <p:sldId id="332" r:id="rId28"/>
    <p:sldId id="333" r:id="rId29"/>
    <p:sldId id="334" r:id="rId30"/>
    <p:sldId id="335" r:id="rId31"/>
    <p:sldId id="349" r:id="rId32"/>
    <p:sldId id="348" r:id="rId33"/>
    <p:sldId id="264" r:id="rId34"/>
    <p:sldId id="354" r:id="rId35"/>
    <p:sldId id="353" r:id="rId36"/>
    <p:sldId id="328" r:id="rId37"/>
    <p:sldId id="329" r:id="rId38"/>
    <p:sldId id="336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Justin Wilson" initials="J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80007F"/>
    <a:srgbClr val="00807F"/>
    <a:srgbClr val="808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89094" autoAdjust="0"/>
  </p:normalViewPr>
  <p:slideViewPr>
    <p:cSldViewPr snapToGrid="0" snapToObjects="1">
      <p:cViewPr>
        <p:scale>
          <a:sx n="100" d="100"/>
          <a:sy n="100" d="100"/>
        </p:scale>
        <p:origin x="-1128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35" Type="http://schemas.openxmlformats.org/officeDocument/2006/relationships/slide" Target="slides/slide33.xml"/><Relationship Id="rId31" Type="http://schemas.openxmlformats.org/officeDocument/2006/relationships/slide" Target="slides/slide29.xml"/><Relationship Id="rId34" Type="http://schemas.openxmlformats.org/officeDocument/2006/relationships/slide" Target="slides/slide32.xml"/><Relationship Id="rId39" Type="http://schemas.openxmlformats.org/officeDocument/2006/relationships/slide" Target="slides/slide37.xml"/><Relationship Id="rId4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36" Type="http://schemas.openxmlformats.org/officeDocument/2006/relationships/slide" Target="slides/slide34.xml"/><Relationship Id="rId4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47" Type="http://schemas.openxmlformats.org/officeDocument/2006/relationships/tableStyles" Target="tableStyles.xml"/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0" Type="http://schemas.openxmlformats.org/officeDocument/2006/relationships/slide" Target="slides/slide8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9" Type="http://schemas.openxmlformats.org/officeDocument/2006/relationships/slide" Target="slides/slide7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7" Type="http://schemas.openxmlformats.org/officeDocument/2006/relationships/slide" Target="slides/slide25.xml"/><Relationship Id="rId14" Type="http://schemas.openxmlformats.org/officeDocument/2006/relationships/slide" Target="slides/slide12.xml"/><Relationship Id="rId23" Type="http://schemas.openxmlformats.org/officeDocument/2006/relationships/slide" Target="slides/slide21.xml"/><Relationship Id="rId4" Type="http://schemas.openxmlformats.org/officeDocument/2006/relationships/slide" Target="slides/slide2.xml"/><Relationship Id="rId28" Type="http://schemas.openxmlformats.org/officeDocument/2006/relationships/slide" Target="slides/slide26.xml"/><Relationship Id="rId45" Type="http://schemas.openxmlformats.org/officeDocument/2006/relationships/viewProps" Target="viewProps.xml"/><Relationship Id="rId26" Type="http://schemas.openxmlformats.org/officeDocument/2006/relationships/slide" Target="slides/slide24.xml"/><Relationship Id="rId30" Type="http://schemas.openxmlformats.org/officeDocument/2006/relationships/slide" Target="slides/slide28.xml"/><Relationship Id="rId11" Type="http://schemas.openxmlformats.org/officeDocument/2006/relationships/slide" Target="slides/slide9.xml"/><Relationship Id="rId42" Type="http://schemas.openxmlformats.org/officeDocument/2006/relationships/printerSettings" Target="printerSettings/printerSettings1.bin"/><Relationship Id="rId29" Type="http://schemas.openxmlformats.org/officeDocument/2006/relationships/slide" Target="slides/slide27.xml"/><Relationship Id="rId6" Type="http://schemas.openxmlformats.org/officeDocument/2006/relationships/slide" Target="slides/slide4.xml"/><Relationship Id="rId16" Type="http://schemas.openxmlformats.org/officeDocument/2006/relationships/slide" Target="slides/slide14.xml"/><Relationship Id="rId33" Type="http://schemas.openxmlformats.org/officeDocument/2006/relationships/slide" Target="slides/slide31.xml"/><Relationship Id="rId44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9" Type="http://schemas.openxmlformats.org/officeDocument/2006/relationships/slide" Target="slides/slide17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" Type="http://schemas.openxmlformats.org/officeDocument/2006/relationships/slideMaster" Target="slideMasters/slideMaster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78A530-0175-B346-A4A9-B9EAB178A955}" type="doc">
      <dgm:prSet loTypeId="urn:microsoft.com/office/officeart/2005/8/layout/cycle5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37A9EE-E2A8-0843-B023-C5C006C184D6}">
      <dgm:prSet phldrT="[Text]"/>
      <dgm:spPr>
        <a:solidFill>
          <a:srgbClr val="00807F"/>
        </a:solidFill>
      </dgm:spPr>
      <dgm:t>
        <a:bodyPr/>
        <a:lstStyle/>
        <a:p>
          <a:r>
            <a:rPr lang="en-US" dirty="0" smtClean="0"/>
            <a:t>Environment</a:t>
          </a:r>
          <a:endParaRPr lang="en-US" dirty="0"/>
        </a:p>
      </dgm:t>
    </dgm:pt>
    <dgm:pt modelId="{11B48D9B-02B0-B94D-8668-E76DB9021F68}" type="parTrans" cxnId="{1DCF1191-0833-5A40-AC28-9104C677556E}">
      <dgm:prSet/>
      <dgm:spPr/>
      <dgm:t>
        <a:bodyPr/>
        <a:lstStyle/>
        <a:p>
          <a:endParaRPr lang="en-US"/>
        </a:p>
      </dgm:t>
    </dgm:pt>
    <dgm:pt modelId="{D70B993C-3AED-C344-82AF-5B77489B01DF}" type="sibTrans" cxnId="{1DCF1191-0833-5A40-AC28-9104C677556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AE688EA3-4526-BF48-9F8F-8F6497A895AC}">
      <dgm:prSet phldrT="[Text]"/>
      <dgm:spPr>
        <a:solidFill>
          <a:srgbClr val="00807F"/>
        </a:solidFill>
      </dgm:spPr>
      <dgm:t>
        <a:bodyPr/>
        <a:lstStyle/>
        <a:p>
          <a:r>
            <a:rPr lang="en-US" dirty="0" smtClean="0"/>
            <a:t>Reactive System</a:t>
          </a:r>
        </a:p>
      </dgm:t>
    </dgm:pt>
    <dgm:pt modelId="{84274AE7-E646-2847-9041-4190DDD145E1}" type="parTrans" cxnId="{C882A19F-77BE-1944-9B8C-605EB70AAB0A}">
      <dgm:prSet/>
      <dgm:spPr/>
      <dgm:t>
        <a:bodyPr/>
        <a:lstStyle/>
        <a:p>
          <a:endParaRPr lang="en-US"/>
        </a:p>
      </dgm:t>
    </dgm:pt>
    <dgm:pt modelId="{A43D9DF5-3A6B-9B47-AEA2-DBF1C97111E3}" type="sibTrans" cxnId="{C882A19F-77BE-1944-9B8C-605EB70AAB0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CBDCC49-D228-0248-B380-CA275084421C}" type="pres">
      <dgm:prSet presAssocID="{2B78A530-0175-B346-A4A9-B9EAB178A95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B127C1-D144-5248-8A9B-0B08F1D79703}" type="pres">
      <dgm:prSet presAssocID="{A637A9EE-E2A8-0843-B023-C5C006C184D6}" presName="node" presStyleLbl="node1" presStyleIdx="0" presStyleCnt="2" custRadScaleRad="884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F17E69-CB9D-BF4F-AD39-AFDA8A6D8C81}" type="pres">
      <dgm:prSet presAssocID="{A637A9EE-E2A8-0843-B023-C5C006C184D6}" presName="spNode" presStyleCnt="0"/>
      <dgm:spPr/>
    </dgm:pt>
    <dgm:pt modelId="{952E0BFC-C360-DC40-A870-E8B7DAE3A798}" type="pres">
      <dgm:prSet presAssocID="{D70B993C-3AED-C344-82AF-5B77489B01DF}" presName="sibTrans" presStyleLbl="sibTrans1D1" presStyleIdx="0" presStyleCnt="2"/>
      <dgm:spPr/>
      <dgm:t>
        <a:bodyPr/>
        <a:lstStyle/>
        <a:p>
          <a:endParaRPr lang="en-US"/>
        </a:p>
      </dgm:t>
    </dgm:pt>
    <dgm:pt modelId="{7875828E-774A-7F40-A509-708BC5AB21F5}" type="pres">
      <dgm:prSet presAssocID="{AE688EA3-4526-BF48-9F8F-8F6497A895AC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4E85AE-6CDE-E94D-A8C1-7F39037B55E2}" type="pres">
      <dgm:prSet presAssocID="{AE688EA3-4526-BF48-9F8F-8F6497A895AC}" presName="spNode" presStyleCnt="0"/>
      <dgm:spPr/>
    </dgm:pt>
    <dgm:pt modelId="{5CC37425-EF28-4141-8907-3E34683F736C}" type="pres">
      <dgm:prSet presAssocID="{A43D9DF5-3A6B-9B47-AEA2-DBF1C97111E3}" presName="sibTrans" presStyleLbl="sibTrans1D1" presStyleIdx="1" presStyleCnt="2"/>
      <dgm:spPr/>
      <dgm:t>
        <a:bodyPr/>
        <a:lstStyle/>
        <a:p>
          <a:endParaRPr lang="en-US"/>
        </a:p>
      </dgm:t>
    </dgm:pt>
  </dgm:ptLst>
  <dgm:cxnLst>
    <dgm:cxn modelId="{95018E8E-DE94-1C40-B913-B8BD50F81170}" type="presOf" srcId="{D70B993C-3AED-C344-82AF-5B77489B01DF}" destId="{952E0BFC-C360-DC40-A870-E8B7DAE3A798}" srcOrd="0" destOrd="0" presId="urn:microsoft.com/office/officeart/2005/8/layout/cycle5"/>
    <dgm:cxn modelId="{939C29EE-09D9-2D47-AA95-D75A56132936}" type="presOf" srcId="{AE688EA3-4526-BF48-9F8F-8F6497A895AC}" destId="{7875828E-774A-7F40-A509-708BC5AB21F5}" srcOrd="0" destOrd="0" presId="urn:microsoft.com/office/officeart/2005/8/layout/cycle5"/>
    <dgm:cxn modelId="{FDFB6405-5228-5A42-BF9D-63707A2FC3BB}" type="presOf" srcId="{2B78A530-0175-B346-A4A9-B9EAB178A955}" destId="{1CBDCC49-D228-0248-B380-CA275084421C}" srcOrd="0" destOrd="0" presId="urn:microsoft.com/office/officeart/2005/8/layout/cycle5"/>
    <dgm:cxn modelId="{C882A19F-77BE-1944-9B8C-605EB70AAB0A}" srcId="{2B78A530-0175-B346-A4A9-B9EAB178A955}" destId="{AE688EA3-4526-BF48-9F8F-8F6497A895AC}" srcOrd="1" destOrd="0" parTransId="{84274AE7-E646-2847-9041-4190DDD145E1}" sibTransId="{A43D9DF5-3A6B-9B47-AEA2-DBF1C97111E3}"/>
    <dgm:cxn modelId="{1DCF1191-0833-5A40-AC28-9104C677556E}" srcId="{2B78A530-0175-B346-A4A9-B9EAB178A955}" destId="{A637A9EE-E2A8-0843-B023-C5C006C184D6}" srcOrd="0" destOrd="0" parTransId="{11B48D9B-02B0-B94D-8668-E76DB9021F68}" sibTransId="{D70B993C-3AED-C344-82AF-5B77489B01DF}"/>
    <dgm:cxn modelId="{5AB612DE-0B47-604A-B7F1-6C18F6D0F81C}" type="presOf" srcId="{A43D9DF5-3A6B-9B47-AEA2-DBF1C97111E3}" destId="{5CC37425-EF28-4141-8907-3E34683F736C}" srcOrd="0" destOrd="0" presId="urn:microsoft.com/office/officeart/2005/8/layout/cycle5"/>
    <dgm:cxn modelId="{696E91E0-8083-6C45-A08E-C04E3B4BB904}" type="presOf" srcId="{A637A9EE-E2A8-0843-B023-C5C006C184D6}" destId="{20B127C1-D144-5248-8A9B-0B08F1D79703}" srcOrd="0" destOrd="0" presId="urn:microsoft.com/office/officeart/2005/8/layout/cycle5"/>
    <dgm:cxn modelId="{64A97E92-5601-8A48-83B6-8EE82397CD6D}" type="presParOf" srcId="{1CBDCC49-D228-0248-B380-CA275084421C}" destId="{20B127C1-D144-5248-8A9B-0B08F1D79703}" srcOrd="0" destOrd="0" presId="urn:microsoft.com/office/officeart/2005/8/layout/cycle5"/>
    <dgm:cxn modelId="{22B425A3-B294-2F4D-8479-B1D75A368E0D}" type="presParOf" srcId="{1CBDCC49-D228-0248-B380-CA275084421C}" destId="{4EF17E69-CB9D-BF4F-AD39-AFDA8A6D8C81}" srcOrd="1" destOrd="0" presId="urn:microsoft.com/office/officeart/2005/8/layout/cycle5"/>
    <dgm:cxn modelId="{87AA0348-94CF-FA44-A32E-F458CCC5EACE}" type="presParOf" srcId="{1CBDCC49-D228-0248-B380-CA275084421C}" destId="{952E0BFC-C360-DC40-A870-E8B7DAE3A798}" srcOrd="2" destOrd="0" presId="urn:microsoft.com/office/officeart/2005/8/layout/cycle5"/>
    <dgm:cxn modelId="{1735B775-A25B-9A41-8FFA-A7550073372E}" type="presParOf" srcId="{1CBDCC49-D228-0248-B380-CA275084421C}" destId="{7875828E-774A-7F40-A509-708BC5AB21F5}" srcOrd="3" destOrd="0" presId="urn:microsoft.com/office/officeart/2005/8/layout/cycle5"/>
    <dgm:cxn modelId="{A8E335E0-4225-AE43-BE69-A6DCDE864E86}" type="presParOf" srcId="{1CBDCC49-D228-0248-B380-CA275084421C}" destId="{754E85AE-6CDE-E94D-A8C1-7F39037B55E2}" srcOrd="4" destOrd="0" presId="urn:microsoft.com/office/officeart/2005/8/layout/cycle5"/>
    <dgm:cxn modelId="{239AC48D-5406-1D44-8084-67D409803277}" type="presParOf" srcId="{1CBDCC49-D228-0248-B380-CA275084421C}" destId="{5CC37425-EF28-4141-8907-3E34683F736C}" srcOrd="5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3697CA-AFD4-6747-A30C-0CAA56C063F2}" type="doc">
      <dgm:prSet loTypeId="urn:microsoft.com/office/officeart/2005/8/layout/process2" loCatId="process" qsTypeId="urn:microsoft.com/office/officeart/2005/8/quickstyle/simple4" qsCatId="simple" csTypeId="urn:microsoft.com/office/officeart/2005/8/colors/accent1_2" csCatId="accent1" phldr="1"/>
      <dgm:spPr/>
    </dgm:pt>
    <dgm:pt modelId="{D67AD3BA-9D28-2841-80A0-43ABF8DB06FD}">
      <dgm:prSet phldrT="[Text]"/>
      <dgm:spPr>
        <a:solidFill>
          <a:srgbClr val="00807F"/>
        </a:solidFill>
      </dgm:spPr>
      <dgm:t>
        <a:bodyPr/>
        <a:lstStyle/>
        <a:p>
          <a:r>
            <a:rPr lang="en-US" dirty="0" smtClean="0"/>
            <a:t>Component Definitions</a:t>
          </a:r>
          <a:endParaRPr lang="en-US" dirty="0"/>
        </a:p>
      </dgm:t>
    </dgm:pt>
    <dgm:pt modelId="{DE6E503F-C69E-374C-95AD-1675305C3A2F}" type="parTrans" cxnId="{AF2A3AF1-DC95-1C40-B178-944CC6EE96A4}">
      <dgm:prSet/>
      <dgm:spPr/>
      <dgm:t>
        <a:bodyPr/>
        <a:lstStyle/>
        <a:p>
          <a:endParaRPr lang="en-US"/>
        </a:p>
      </dgm:t>
    </dgm:pt>
    <dgm:pt modelId="{5DE61E81-DCB6-CC40-8FC6-4C3986F53DD6}" type="sibTrans" cxnId="{AF2A3AF1-DC95-1C40-B178-944CC6EE96A4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F9DDF10-46B7-1349-9C86-196741F72B94}">
      <dgm:prSet phldrT="[Text]"/>
      <dgm:spPr>
        <a:solidFill>
          <a:srgbClr val="00807F"/>
        </a:solidFill>
      </dgm:spPr>
      <dgm:t>
        <a:bodyPr/>
        <a:lstStyle/>
        <a:p>
          <a:r>
            <a:rPr lang="en-US" dirty="0" smtClean="0"/>
            <a:t>Compile</a:t>
          </a:r>
          <a:endParaRPr lang="en-US" dirty="0"/>
        </a:p>
      </dgm:t>
    </dgm:pt>
    <dgm:pt modelId="{4CDB9C09-8097-B64E-AC44-7858CB82DCFA}" type="parTrans" cxnId="{3874FB4A-477A-6F4A-A4B3-2D0251F9BB0A}">
      <dgm:prSet/>
      <dgm:spPr/>
      <dgm:t>
        <a:bodyPr/>
        <a:lstStyle/>
        <a:p>
          <a:endParaRPr lang="en-US"/>
        </a:p>
      </dgm:t>
    </dgm:pt>
    <dgm:pt modelId="{15186325-72E9-FC47-AB5C-089045FD732F}" type="sibTrans" cxnId="{3874FB4A-477A-6F4A-A4B3-2D0251F9BB0A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B3EE33C-FD9C-E949-A025-F29EE067A83B}">
      <dgm:prSet phldrT="[Text]"/>
      <dgm:spPr>
        <a:solidFill>
          <a:srgbClr val="00807F"/>
        </a:solidFill>
      </dgm:spPr>
      <dgm:t>
        <a:bodyPr/>
        <a:lstStyle/>
        <a:p>
          <a:r>
            <a:rPr lang="en-US" dirty="0" err="1" smtClean="0"/>
            <a:t>α</a:t>
          </a:r>
          <a:r>
            <a:rPr lang="en-US" dirty="0" smtClean="0"/>
            <a:t>-machine Image</a:t>
          </a:r>
          <a:endParaRPr lang="en-US" dirty="0"/>
        </a:p>
      </dgm:t>
    </dgm:pt>
    <dgm:pt modelId="{46B1DD34-B7DF-0B42-85EA-CFB4565618B4}" type="parTrans" cxnId="{2ABF14C2-B535-364C-AF91-7971D79966F6}">
      <dgm:prSet/>
      <dgm:spPr/>
      <dgm:t>
        <a:bodyPr/>
        <a:lstStyle/>
        <a:p>
          <a:endParaRPr lang="en-US"/>
        </a:p>
      </dgm:t>
    </dgm:pt>
    <dgm:pt modelId="{085D5E59-5B6F-6A48-B69F-033A913804BE}" type="sibTrans" cxnId="{2ABF14C2-B535-364C-AF91-7971D79966F6}">
      <dgm:prSet/>
      <dgm:spPr/>
      <dgm:t>
        <a:bodyPr/>
        <a:lstStyle/>
        <a:p>
          <a:endParaRPr lang="en-US"/>
        </a:p>
      </dgm:t>
    </dgm:pt>
    <dgm:pt modelId="{4E6B6AC5-058D-E846-8BDF-D17015D9126D}" type="pres">
      <dgm:prSet presAssocID="{F13697CA-AFD4-6747-A30C-0CAA56C063F2}" presName="linearFlow" presStyleCnt="0">
        <dgm:presLayoutVars>
          <dgm:resizeHandles val="exact"/>
        </dgm:presLayoutVars>
      </dgm:prSet>
      <dgm:spPr/>
    </dgm:pt>
    <dgm:pt modelId="{132FF5FF-6E65-E84C-A7E0-A5FFD60B7DE0}" type="pres">
      <dgm:prSet presAssocID="{D67AD3BA-9D28-2841-80A0-43ABF8DB06F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09BE1B-DC62-4B4F-BE7C-564FBC3E1E4F}" type="pres">
      <dgm:prSet presAssocID="{5DE61E81-DCB6-CC40-8FC6-4C3986F53DD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E1DEE32-CD4F-724B-8C2C-7A1E4083F248}" type="pres">
      <dgm:prSet presAssocID="{5DE61E81-DCB6-CC40-8FC6-4C3986F53DD6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0EC2469F-E893-1548-9870-C5AFB5BE00E5}" type="pres">
      <dgm:prSet presAssocID="{0F9DDF10-46B7-1349-9C86-196741F72B9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D4D3A8-B004-2946-BC43-27D8CF334C50}" type="pres">
      <dgm:prSet presAssocID="{15186325-72E9-FC47-AB5C-089045FD732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7CD5C61-61E4-8845-8967-38CFFA6D94D2}" type="pres">
      <dgm:prSet presAssocID="{15186325-72E9-FC47-AB5C-089045FD732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BB50B7F8-BD28-BA45-B33F-1EEF2A20D717}" type="pres">
      <dgm:prSet presAssocID="{FB3EE33C-FD9C-E949-A025-F29EE067A83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74FB4A-477A-6F4A-A4B3-2D0251F9BB0A}" srcId="{F13697CA-AFD4-6747-A30C-0CAA56C063F2}" destId="{0F9DDF10-46B7-1349-9C86-196741F72B94}" srcOrd="1" destOrd="0" parTransId="{4CDB9C09-8097-B64E-AC44-7858CB82DCFA}" sibTransId="{15186325-72E9-FC47-AB5C-089045FD732F}"/>
    <dgm:cxn modelId="{2ABF14C2-B535-364C-AF91-7971D79966F6}" srcId="{F13697CA-AFD4-6747-A30C-0CAA56C063F2}" destId="{FB3EE33C-FD9C-E949-A025-F29EE067A83B}" srcOrd="2" destOrd="0" parTransId="{46B1DD34-B7DF-0B42-85EA-CFB4565618B4}" sibTransId="{085D5E59-5B6F-6A48-B69F-033A913804BE}"/>
    <dgm:cxn modelId="{0757ED5C-C901-0741-8F49-FE92CC8E55B7}" type="presOf" srcId="{15186325-72E9-FC47-AB5C-089045FD732F}" destId="{37CD5C61-61E4-8845-8967-38CFFA6D94D2}" srcOrd="1" destOrd="0" presId="urn:microsoft.com/office/officeart/2005/8/layout/process2"/>
    <dgm:cxn modelId="{8B8BBE13-D440-AA44-877C-7B4FE85EDC94}" type="presOf" srcId="{5DE61E81-DCB6-CC40-8FC6-4C3986F53DD6}" destId="{EE1DEE32-CD4F-724B-8C2C-7A1E4083F248}" srcOrd="1" destOrd="0" presId="urn:microsoft.com/office/officeart/2005/8/layout/process2"/>
    <dgm:cxn modelId="{0222E7D8-A68C-D94E-A47A-0ED9D19D21B6}" type="presOf" srcId="{D67AD3BA-9D28-2841-80A0-43ABF8DB06FD}" destId="{132FF5FF-6E65-E84C-A7E0-A5FFD60B7DE0}" srcOrd="0" destOrd="0" presId="urn:microsoft.com/office/officeart/2005/8/layout/process2"/>
    <dgm:cxn modelId="{09E49565-C9E7-1A42-928B-E50C4FD17266}" type="presOf" srcId="{FB3EE33C-FD9C-E949-A025-F29EE067A83B}" destId="{BB50B7F8-BD28-BA45-B33F-1EEF2A20D717}" srcOrd="0" destOrd="0" presId="urn:microsoft.com/office/officeart/2005/8/layout/process2"/>
    <dgm:cxn modelId="{86863E86-102A-E741-A8CD-7D6734A54E7F}" type="presOf" srcId="{F13697CA-AFD4-6747-A30C-0CAA56C063F2}" destId="{4E6B6AC5-058D-E846-8BDF-D17015D9126D}" srcOrd="0" destOrd="0" presId="urn:microsoft.com/office/officeart/2005/8/layout/process2"/>
    <dgm:cxn modelId="{0365CB1A-9749-7740-A126-96162545159B}" type="presOf" srcId="{15186325-72E9-FC47-AB5C-089045FD732F}" destId="{41D4D3A8-B004-2946-BC43-27D8CF334C50}" srcOrd="0" destOrd="0" presId="urn:microsoft.com/office/officeart/2005/8/layout/process2"/>
    <dgm:cxn modelId="{89CDCBBF-ED88-2A4C-B5C7-3A44A7EB7372}" type="presOf" srcId="{0F9DDF10-46B7-1349-9C86-196741F72B94}" destId="{0EC2469F-E893-1548-9870-C5AFB5BE00E5}" srcOrd="0" destOrd="0" presId="urn:microsoft.com/office/officeart/2005/8/layout/process2"/>
    <dgm:cxn modelId="{AF2A3AF1-DC95-1C40-B178-944CC6EE96A4}" srcId="{F13697CA-AFD4-6747-A30C-0CAA56C063F2}" destId="{D67AD3BA-9D28-2841-80A0-43ABF8DB06FD}" srcOrd="0" destOrd="0" parTransId="{DE6E503F-C69E-374C-95AD-1675305C3A2F}" sibTransId="{5DE61E81-DCB6-CC40-8FC6-4C3986F53DD6}"/>
    <dgm:cxn modelId="{F39DF113-4662-D14A-B8CA-64A8F480B8C5}" type="presOf" srcId="{5DE61E81-DCB6-CC40-8FC6-4C3986F53DD6}" destId="{E009BE1B-DC62-4B4F-BE7C-564FBC3E1E4F}" srcOrd="0" destOrd="0" presId="urn:microsoft.com/office/officeart/2005/8/layout/process2"/>
    <dgm:cxn modelId="{1635DBC8-E456-BB4F-ACE6-E3FB29912EEA}" type="presParOf" srcId="{4E6B6AC5-058D-E846-8BDF-D17015D9126D}" destId="{132FF5FF-6E65-E84C-A7E0-A5FFD60B7DE0}" srcOrd="0" destOrd="0" presId="urn:microsoft.com/office/officeart/2005/8/layout/process2"/>
    <dgm:cxn modelId="{781EB2AD-55EB-B348-8371-39997067CF86}" type="presParOf" srcId="{4E6B6AC5-058D-E846-8BDF-D17015D9126D}" destId="{E009BE1B-DC62-4B4F-BE7C-564FBC3E1E4F}" srcOrd="1" destOrd="0" presId="urn:microsoft.com/office/officeart/2005/8/layout/process2"/>
    <dgm:cxn modelId="{D01E8292-DD66-E34C-9477-555BDC5156A4}" type="presParOf" srcId="{E009BE1B-DC62-4B4F-BE7C-564FBC3E1E4F}" destId="{EE1DEE32-CD4F-724B-8C2C-7A1E4083F248}" srcOrd="0" destOrd="0" presId="urn:microsoft.com/office/officeart/2005/8/layout/process2"/>
    <dgm:cxn modelId="{9DE85DF7-1E23-DF4B-B7A9-C79872B6F5F4}" type="presParOf" srcId="{4E6B6AC5-058D-E846-8BDF-D17015D9126D}" destId="{0EC2469F-E893-1548-9870-C5AFB5BE00E5}" srcOrd="2" destOrd="0" presId="urn:microsoft.com/office/officeart/2005/8/layout/process2"/>
    <dgm:cxn modelId="{596E55C0-1060-D843-8473-4CD73BB10488}" type="presParOf" srcId="{4E6B6AC5-058D-E846-8BDF-D17015D9126D}" destId="{41D4D3A8-B004-2946-BC43-27D8CF334C50}" srcOrd="3" destOrd="0" presId="urn:microsoft.com/office/officeart/2005/8/layout/process2"/>
    <dgm:cxn modelId="{AFBEFDA6-1FF4-8B4C-AA62-5B4E2DF42860}" type="presParOf" srcId="{41D4D3A8-B004-2946-BC43-27D8CF334C50}" destId="{37CD5C61-61E4-8845-8967-38CFFA6D94D2}" srcOrd="0" destOrd="0" presId="urn:microsoft.com/office/officeart/2005/8/layout/process2"/>
    <dgm:cxn modelId="{CE874F6D-562E-8B4A-80DF-9E4939AB18BC}" type="presParOf" srcId="{4E6B6AC5-058D-E846-8BDF-D17015D9126D}" destId="{BB50B7F8-BD28-BA45-B33F-1EEF2A20D717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A38B0A-BF62-4841-9C12-A91655C4CBAF}" type="doc">
      <dgm:prSet loTypeId="urn:microsoft.com/office/officeart/2005/8/layout/process2" loCatId="process" qsTypeId="urn:microsoft.com/office/officeart/2005/8/quickstyle/simple4" qsCatId="simple" csTypeId="urn:microsoft.com/office/officeart/2005/8/colors/accent1_2" csCatId="accent1" phldr="1"/>
      <dgm:spPr/>
    </dgm:pt>
    <dgm:pt modelId="{2FDED77B-8C2D-784B-ABE5-EBA4D0CA7C72}">
      <dgm:prSet phldrT="[Text]" custT="1"/>
      <dgm:spPr>
        <a:solidFill>
          <a:srgbClr val="808000"/>
        </a:solidFill>
        <a:ln>
          <a:solidFill>
            <a:srgbClr val="808000"/>
          </a:solidFill>
        </a:ln>
      </dgm:spPr>
      <dgm:t>
        <a:bodyPr/>
        <a:lstStyle/>
        <a:p>
          <a:r>
            <a:rPr lang="en-US" sz="1900" dirty="0" smtClean="0"/>
            <a:t>Specification</a:t>
          </a:r>
          <a:endParaRPr lang="en-US" sz="1900" dirty="0"/>
        </a:p>
      </dgm:t>
    </dgm:pt>
    <dgm:pt modelId="{1D10D514-EB65-E549-8A37-98C64240BA11}" type="parTrans" cxnId="{EAFADDE4-A096-4248-A861-D5BEAC6AF9A3}">
      <dgm:prSet/>
      <dgm:spPr/>
      <dgm:t>
        <a:bodyPr/>
        <a:lstStyle/>
        <a:p>
          <a:endParaRPr lang="en-US"/>
        </a:p>
      </dgm:t>
    </dgm:pt>
    <dgm:pt modelId="{730A7FA1-490C-424F-B93D-79574F782E7E}" type="sibTrans" cxnId="{EAFADDE4-A096-4248-A861-D5BEAC6AF9A3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B5EFD07-CBAB-344D-8DC1-F341B2CA355C}">
      <dgm:prSet phldrT="[Text]" custT="1"/>
      <dgm:spPr>
        <a:solidFill>
          <a:srgbClr val="808000"/>
        </a:solidFill>
        <a:ln>
          <a:solidFill>
            <a:srgbClr val="808000"/>
          </a:solidFill>
        </a:ln>
      </dgm:spPr>
      <dgm:t>
        <a:bodyPr/>
        <a:lstStyle/>
        <a:p>
          <a:r>
            <a:rPr lang="en-US" sz="1900" dirty="0" smtClean="0"/>
            <a:t>Implementation</a:t>
          </a:r>
          <a:endParaRPr lang="en-US" sz="1900" dirty="0"/>
        </a:p>
      </dgm:t>
    </dgm:pt>
    <dgm:pt modelId="{AD15F895-4222-FE40-AC4B-972ED708AB3E}" type="parTrans" cxnId="{4E5C676C-B77C-884A-AC3A-A3384BBF830B}">
      <dgm:prSet/>
      <dgm:spPr/>
      <dgm:t>
        <a:bodyPr/>
        <a:lstStyle/>
        <a:p>
          <a:endParaRPr lang="en-US"/>
        </a:p>
      </dgm:t>
    </dgm:pt>
    <dgm:pt modelId="{EFA38BC5-E610-FE42-9C55-06CFBCF4DF52}" type="sibTrans" cxnId="{4E5C676C-B77C-884A-AC3A-A3384BBF830B}">
      <dgm:prSet/>
      <dgm:spPr/>
      <dgm:t>
        <a:bodyPr/>
        <a:lstStyle/>
        <a:p>
          <a:endParaRPr lang="en-US"/>
        </a:p>
      </dgm:t>
    </dgm:pt>
    <dgm:pt modelId="{E7F37670-57A2-A24A-B565-9DDE062B21ED}" type="pres">
      <dgm:prSet presAssocID="{FAA38B0A-BF62-4841-9C12-A91655C4CBAF}" presName="linearFlow" presStyleCnt="0">
        <dgm:presLayoutVars>
          <dgm:resizeHandles val="exact"/>
        </dgm:presLayoutVars>
      </dgm:prSet>
      <dgm:spPr/>
    </dgm:pt>
    <dgm:pt modelId="{9CCC49B6-F3D9-4E46-B07F-9D5C12C699A7}" type="pres">
      <dgm:prSet presAssocID="{2FDED77B-8C2D-784B-ABE5-EBA4D0CA7C72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E2E3D3-5DD5-6A40-922A-75750C63597D}" type="pres">
      <dgm:prSet presAssocID="{730A7FA1-490C-424F-B93D-79574F782E7E}" presName="sibTrans" presStyleLbl="sibTrans2D1" presStyleIdx="0" presStyleCnt="1"/>
      <dgm:spPr/>
      <dgm:t>
        <a:bodyPr/>
        <a:lstStyle/>
        <a:p>
          <a:endParaRPr lang="en-US"/>
        </a:p>
      </dgm:t>
    </dgm:pt>
    <dgm:pt modelId="{782DCE17-BDEB-1A41-9FC8-5D2E69E9C28F}" type="pres">
      <dgm:prSet presAssocID="{730A7FA1-490C-424F-B93D-79574F782E7E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D72A0BD5-8DBA-2143-970C-16CC6E7FD266}" type="pres">
      <dgm:prSet presAssocID="{8B5EFD07-CBAB-344D-8DC1-F341B2CA355C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BED238-D143-5C4F-8786-3AE8A7F5F252}" type="presOf" srcId="{2FDED77B-8C2D-784B-ABE5-EBA4D0CA7C72}" destId="{9CCC49B6-F3D9-4E46-B07F-9D5C12C699A7}" srcOrd="0" destOrd="0" presId="urn:microsoft.com/office/officeart/2005/8/layout/process2"/>
    <dgm:cxn modelId="{EAFADDE4-A096-4248-A861-D5BEAC6AF9A3}" srcId="{FAA38B0A-BF62-4841-9C12-A91655C4CBAF}" destId="{2FDED77B-8C2D-784B-ABE5-EBA4D0CA7C72}" srcOrd="0" destOrd="0" parTransId="{1D10D514-EB65-E549-8A37-98C64240BA11}" sibTransId="{730A7FA1-490C-424F-B93D-79574F782E7E}"/>
    <dgm:cxn modelId="{0F95E80A-5CD1-3F4A-977E-245715D8ED55}" type="presOf" srcId="{FAA38B0A-BF62-4841-9C12-A91655C4CBAF}" destId="{E7F37670-57A2-A24A-B565-9DDE062B21ED}" srcOrd="0" destOrd="0" presId="urn:microsoft.com/office/officeart/2005/8/layout/process2"/>
    <dgm:cxn modelId="{0B958EB7-7C94-BD44-A5C3-ACCE3F1F995E}" type="presOf" srcId="{730A7FA1-490C-424F-B93D-79574F782E7E}" destId="{F3E2E3D3-5DD5-6A40-922A-75750C63597D}" srcOrd="0" destOrd="0" presId="urn:microsoft.com/office/officeart/2005/8/layout/process2"/>
    <dgm:cxn modelId="{EE1F8935-85A0-4244-A5D6-EEAE9C9EC67E}" type="presOf" srcId="{8B5EFD07-CBAB-344D-8DC1-F341B2CA355C}" destId="{D72A0BD5-8DBA-2143-970C-16CC6E7FD266}" srcOrd="0" destOrd="0" presId="urn:microsoft.com/office/officeart/2005/8/layout/process2"/>
    <dgm:cxn modelId="{4E5C676C-B77C-884A-AC3A-A3384BBF830B}" srcId="{FAA38B0A-BF62-4841-9C12-A91655C4CBAF}" destId="{8B5EFD07-CBAB-344D-8DC1-F341B2CA355C}" srcOrd="1" destOrd="0" parTransId="{AD15F895-4222-FE40-AC4B-972ED708AB3E}" sibTransId="{EFA38BC5-E610-FE42-9C55-06CFBCF4DF52}"/>
    <dgm:cxn modelId="{F893CF62-FF63-004E-9AED-BB7A062AAB3F}" type="presOf" srcId="{730A7FA1-490C-424F-B93D-79574F782E7E}" destId="{782DCE17-BDEB-1A41-9FC8-5D2E69E9C28F}" srcOrd="1" destOrd="0" presId="urn:microsoft.com/office/officeart/2005/8/layout/process2"/>
    <dgm:cxn modelId="{FE29BD82-2549-D04F-AD21-1637988D19C2}" type="presParOf" srcId="{E7F37670-57A2-A24A-B565-9DDE062B21ED}" destId="{9CCC49B6-F3D9-4E46-B07F-9D5C12C699A7}" srcOrd="0" destOrd="0" presId="urn:microsoft.com/office/officeart/2005/8/layout/process2"/>
    <dgm:cxn modelId="{5C4406E2-E6AF-1E4F-953F-BB5010E9ED09}" type="presParOf" srcId="{E7F37670-57A2-A24A-B565-9DDE062B21ED}" destId="{F3E2E3D3-5DD5-6A40-922A-75750C63597D}" srcOrd="1" destOrd="0" presId="urn:microsoft.com/office/officeart/2005/8/layout/process2"/>
    <dgm:cxn modelId="{F3DFE7F6-B2FD-8B41-8F1C-AF5789D96AF0}" type="presParOf" srcId="{F3E2E3D3-5DD5-6A40-922A-75750C63597D}" destId="{782DCE17-BDEB-1A41-9FC8-5D2E69E9C28F}" srcOrd="0" destOrd="0" presId="urn:microsoft.com/office/officeart/2005/8/layout/process2"/>
    <dgm:cxn modelId="{C7024A7E-1FF4-794C-AD26-D6CF98896D22}" type="presParOf" srcId="{E7F37670-57A2-A24A-B565-9DDE062B21ED}" destId="{D72A0BD5-8DBA-2143-970C-16CC6E7FD266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0BDF5F-5A6B-6540-9EFF-4424918DCB9A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39CD5F42-EA5E-CF46-BD7E-FFCC95641979}">
      <dgm:prSet phldrT="[Text]"/>
      <dgm:spPr>
        <a:solidFill>
          <a:srgbClr val="00807F"/>
        </a:solidFill>
      </dgm:spPr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B2ABADE1-2A97-5945-8C79-50C19634A6BD}" type="parTrans" cxnId="{C33C3C16-61D2-6E47-ABDE-9C285CFBCC6F}">
      <dgm:prSet/>
      <dgm:spPr/>
      <dgm:t>
        <a:bodyPr/>
        <a:lstStyle/>
        <a:p>
          <a:endParaRPr lang="en-US"/>
        </a:p>
      </dgm:t>
    </dgm:pt>
    <dgm:pt modelId="{B19CA4BC-7248-264E-BD46-36BE2E746AA8}" type="sibTrans" cxnId="{C33C3C16-61D2-6E47-ABDE-9C285CFBCC6F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44B6C04-BF64-E244-9CBF-E5774F1808F8}">
      <dgm:prSet phldrT="[Text]"/>
      <dgm:spPr>
        <a:solidFill>
          <a:srgbClr val="00807F"/>
        </a:solidFill>
      </dgm:spPr>
      <dgm:t>
        <a:bodyPr/>
        <a:lstStyle/>
        <a:p>
          <a:r>
            <a:rPr lang="en-US" dirty="0" smtClean="0"/>
            <a:t>Process</a:t>
          </a:r>
          <a:endParaRPr lang="en-US" dirty="0"/>
        </a:p>
      </dgm:t>
    </dgm:pt>
    <dgm:pt modelId="{1C1C4E45-036F-514E-8638-835BFFE1AB13}" type="parTrans" cxnId="{C28D94CA-6310-E94B-8E2A-01F7D17E8F2D}">
      <dgm:prSet/>
      <dgm:spPr/>
      <dgm:t>
        <a:bodyPr/>
        <a:lstStyle/>
        <a:p>
          <a:endParaRPr lang="en-US"/>
        </a:p>
      </dgm:t>
    </dgm:pt>
    <dgm:pt modelId="{7F074850-B16E-4848-B47B-53F5DEF8EF56}" type="sibTrans" cxnId="{C28D94CA-6310-E94B-8E2A-01F7D17E8F2D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BE21259F-6100-1147-9773-E8E0D1B6FF72}">
      <dgm:prSet phldrT="[Text]"/>
      <dgm:spPr>
        <a:solidFill>
          <a:srgbClr val="00807F"/>
        </a:solidFill>
      </dgm:spPr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EE730650-88D1-5645-9ECF-34F3CA058574}" type="parTrans" cxnId="{477B1F62-4557-F148-8E71-AD376EA4238B}">
      <dgm:prSet/>
      <dgm:spPr/>
      <dgm:t>
        <a:bodyPr/>
        <a:lstStyle/>
        <a:p>
          <a:endParaRPr lang="en-US"/>
        </a:p>
      </dgm:t>
    </dgm:pt>
    <dgm:pt modelId="{1361AB07-57A0-5848-BBD9-130C5AD8E9FE}" type="sibTrans" cxnId="{477B1F62-4557-F148-8E71-AD376EA4238B}">
      <dgm:prSet/>
      <dgm:spPr/>
      <dgm:t>
        <a:bodyPr/>
        <a:lstStyle/>
        <a:p>
          <a:endParaRPr lang="en-US"/>
        </a:p>
      </dgm:t>
    </dgm:pt>
    <dgm:pt modelId="{CC386B60-7970-1C49-9B15-42B12346654E}" type="pres">
      <dgm:prSet presAssocID="{D80BDF5F-5A6B-6540-9EFF-4424918DCB9A}" presName="Name0" presStyleCnt="0">
        <dgm:presLayoutVars>
          <dgm:dir/>
          <dgm:resizeHandles val="exact"/>
        </dgm:presLayoutVars>
      </dgm:prSet>
      <dgm:spPr/>
    </dgm:pt>
    <dgm:pt modelId="{61108129-1A70-2F47-BB80-1955C253784C}" type="pres">
      <dgm:prSet presAssocID="{39CD5F42-EA5E-CF46-BD7E-FFCC9564197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35CE90-6F3C-3245-87A8-19657B1934A2}" type="pres">
      <dgm:prSet presAssocID="{B19CA4BC-7248-264E-BD46-36BE2E746AA8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6320147-8A51-084B-8524-91B1F2D6B4B1}" type="pres">
      <dgm:prSet presAssocID="{B19CA4BC-7248-264E-BD46-36BE2E746AA8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0410B21-9D23-D241-BA85-268A6F709974}" type="pres">
      <dgm:prSet presAssocID="{344B6C04-BF64-E244-9CBF-E5774F1808F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D037A5-6D1A-1940-AC8E-BC6BA9F6CD17}" type="pres">
      <dgm:prSet presAssocID="{7F074850-B16E-4848-B47B-53F5DEF8EF56}" presName="sibTrans" presStyleLbl="sibTrans2D1" presStyleIdx="1" presStyleCnt="2"/>
      <dgm:spPr/>
      <dgm:t>
        <a:bodyPr/>
        <a:lstStyle/>
        <a:p>
          <a:endParaRPr lang="en-US"/>
        </a:p>
      </dgm:t>
    </dgm:pt>
    <dgm:pt modelId="{58618E0D-AEFF-EE44-A048-F4B24994A7EF}" type="pres">
      <dgm:prSet presAssocID="{7F074850-B16E-4848-B47B-53F5DEF8EF56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89B2B23-A815-3342-A1D9-D143C3ABC483}" type="pres">
      <dgm:prSet presAssocID="{BE21259F-6100-1147-9773-E8E0D1B6FF7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8D94CA-6310-E94B-8E2A-01F7D17E8F2D}" srcId="{D80BDF5F-5A6B-6540-9EFF-4424918DCB9A}" destId="{344B6C04-BF64-E244-9CBF-E5774F1808F8}" srcOrd="1" destOrd="0" parTransId="{1C1C4E45-036F-514E-8638-835BFFE1AB13}" sibTransId="{7F074850-B16E-4848-B47B-53F5DEF8EF56}"/>
    <dgm:cxn modelId="{4E7B3F05-6871-9D4B-A2F4-853373D89E72}" type="presOf" srcId="{39CD5F42-EA5E-CF46-BD7E-FFCC95641979}" destId="{61108129-1A70-2F47-BB80-1955C253784C}" srcOrd="0" destOrd="0" presId="urn:microsoft.com/office/officeart/2005/8/layout/process1"/>
    <dgm:cxn modelId="{596C7759-E88F-1D40-9D0E-E997499388B9}" type="presOf" srcId="{7F074850-B16E-4848-B47B-53F5DEF8EF56}" destId="{97D037A5-6D1A-1940-AC8E-BC6BA9F6CD17}" srcOrd="0" destOrd="0" presId="urn:microsoft.com/office/officeart/2005/8/layout/process1"/>
    <dgm:cxn modelId="{938CE97D-2284-5449-B574-5602C3E70F84}" type="presOf" srcId="{D80BDF5F-5A6B-6540-9EFF-4424918DCB9A}" destId="{CC386B60-7970-1C49-9B15-42B12346654E}" srcOrd="0" destOrd="0" presId="urn:microsoft.com/office/officeart/2005/8/layout/process1"/>
    <dgm:cxn modelId="{C33C3C16-61D2-6E47-ABDE-9C285CFBCC6F}" srcId="{D80BDF5F-5A6B-6540-9EFF-4424918DCB9A}" destId="{39CD5F42-EA5E-CF46-BD7E-FFCC95641979}" srcOrd="0" destOrd="0" parTransId="{B2ABADE1-2A97-5945-8C79-50C19634A6BD}" sibTransId="{B19CA4BC-7248-264E-BD46-36BE2E746AA8}"/>
    <dgm:cxn modelId="{5AE5CB38-5F66-4E40-B18D-9CD70CE72692}" type="presOf" srcId="{7F074850-B16E-4848-B47B-53F5DEF8EF56}" destId="{58618E0D-AEFF-EE44-A048-F4B24994A7EF}" srcOrd="1" destOrd="0" presId="urn:microsoft.com/office/officeart/2005/8/layout/process1"/>
    <dgm:cxn modelId="{625FE93F-3556-0D46-A859-DE00665D1282}" type="presOf" srcId="{BE21259F-6100-1147-9773-E8E0D1B6FF72}" destId="{489B2B23-A815-3342-A1D9-D143C3ABC483}" srcOrd="0" destOrd="0" presId="urn:microsoft.com/office/officeart/2005/8/layout/process1"/>
    <dgm:cxn modelId="{95AACD8F-6B03-1B46-9E5B-5664E193074C}" type="presOf" srcId="{344B6C04-BF64-E244-9CBF-E5774F1808F8}" destId="{20410B21-9D23-D241-BA85-268A6F709974}" srcOrd="0" destOrd="0" presId="urn:microsoft.com/office/officeart/2005/8/layout/process1"/>
    <dgm:cxn modelId="{5C8DC6AC-E5C8-4747-A23B-F6B04E1ED4D0}" type="presOf" srcId="{B19CA4BC-7248-264E-BD46-36BE2E746AA8}" destId="{86320147-8A51-084B-8524-91B1F2D6B4B1}" srcOrd="1" destOrd="0" presId="urn:microsoft.com/office/officeart/2005/8/layout/process1"/>
    <dgm:cxn modelId="{7B2A1B60-F709-964E-930D-A71CC2F631D7}" type="presOf" srcId="{B19CA4BC-7248-264E-BD46-36BE2E746AA8}" destId="{4735CE90-6F3C-3245-87A8-19657B1934A2}" srcOrd="0" destOrd="0" presId="urn:microsoft.com/office/officeart/2005/8/layout/process1"/>
    <dgm:cxn modelId="{477B1F62-4557-F148-8E71-AD376EA4238B}" srcId="{D80BDF5F-5A6B-6540-9EFF-4424918DCB9A}" destId="{BE21259F-6100-1147-9773-E8E0D1B6FF72}" srcOrd="2" destOrd="0" parTransId="{EE730650-88D1-5645-9ECF-34F3CA058574}" sibTransId="{1361AB07-57A0-5848-BBD9-130C5AD8E9FE}"/>
    <dgm:cxn modelId="{C5C4AB53-8A59-D24F-9B47-A46F6E895FF9}" type="presParOf" srcId="{CC386B60-7970-1C49-9B15-42B12346654E}" destId="{61108129-1A70-2F47-BB80-1955C253784C}" srcOrd="0" destOrd="0" presId="urn:microsoft.com/office/officeart/2005/8/layout/process1"/>
    <dgm:cxn modelId="{27943094-DC7D-D44E-8503-18ED9C75DF4D}" type="presParOf" srcId="{CC386B60-7970-1C49-9B15-42B12346654E}" destId="{4735CE90-6F3C-3245-87A8-19657B1934A2}" srcOrd="1" destOrd="0" presId="urn:microsoft.com/office/officeart/2005/8/layout/process1"/>
    <dgm:cxn modelId="{1DAAE8E9-95EA-7B4B-A275-94EEBA6013FE}" type="presParOf" srcId="{4735CE90-6F3C-3245-87A8-19657B1934A2}" destId="{86320147-8A51-084B-8524-91B1F2D6B4B1}" srcOrd="0" destOrd="0" presId="urn:microsoft.com/office/officeart/2005/8/layout/process1"/>
    <dgm:cxn modelId="{216AE26A-FE62-C246-B3C6-F7870AE39418}" type="presParOf" srcId="{CC386B60-7970-1C49-9B15-42B12346654E}" destId="{20410B21-9D23-D241-BA85-268A6F709974}" srcOrd="2" destOrd="0" presId="urn:microsoft.com/office/officeart/2005/8/layout/process1"/>
    <dgm:cxn modelId="{6891354A-9BAB-2F48-BE3D-0CECC62AF9AE}" type="presParOf" srcId="{CC386B60-7970-1C49-9B15-42B12346654E}" destId="{97D037A5-6D1A-1940-AC8E-BC6BA9F6CD17}" srcOrd="3" destOrd="0" presId="urn:microsoft.com/office/officeart/2005/8/layout/process1"/>
    <dgm:cxn modelId="{F73F1F86-02E7-9340-8F06-3775CBCF2066}" type="presParOf" srcId="{97D037A5-6D1A-1940-AC8E-BC6BA9F6CD17}" destId="{58618E0D-AEFF-EE44-A048-F4B24994A7EF}" srcOrd="0" destOrd="0" presId="urn:microsoft.com/office/officeart/2005/8/layout/process1"/>
    <dgm:cxn modelId="{422B96F6-4544-FC4A-823F-5C61415544E3}" type="presParOf" srcId="{CC386B60-7970-1C49-9B15-42B12346654E}" destId="{489B2B23-A815-3342-A1D9-D143C3ABC48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0B127C1-D144-5248-8A9B-0B08F1D79703}">
      <dsp:nvSpPr>
        <dsp:cNvPr id="0" name=""/>
        <dsp:cNvSpPr/>
      </dsp:nvSpPr>
      <dsp:spPr>
        <a:xfrm>
          <a:off x="1443090" y="939068"/>
          <a:ext cx="2704355" cy="1757831"/>
        </a:xfrm>
        <a:prstGeom prst="roundRect">
          <a:avLst/>
        </a:prstGeom>
        <a:solidFill>
          <a:srgbClr val="00807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Environment</a:t>
          </a:r>
          <a:endParaRPr lang="en-US" sz="3400" kern="1200" dirty="0"/>
        </a:p>
      </dsp:txBody>
      <dsp:txXfrm>
        <a:off x="1443090" y="939068"/>
        <a:ext cx="2704355" cy="1757831"/>
      </dsp:txXfrm>
    </dsp:sp>
    <dsp:sp modelId="{952E0BFC-C360-DC40-A870-E8B7DAE3A798}">
      <dsp:nvSpPr>
        <dsp:cNvPr id="0" name=""/>
        <dsp:cNvSpPr/>
      </dsp:nvSpPr>
      <dsp:spPr>
        <a:xfrm>
          <a:off x="2733538" y="460590"/>
          <a:ext cx="2983879" cy="2983879"/>
        </a:xfrm>
        <a:custGeom>
          <a:avLst/>
          <a:gdLst/>
          <a:ahLst/>
          <a:cxnLst/>
          <a:rect l="0" t="0" r="0" b="0"/>
          <a:pathLst>
            <a:path>
              <a:moveTo>
                <a:pt x="737131" y="205025"/>
              </a:moveTo>
              <a:arcTo wR="1491939" hR="1491939" stAng="14376438" swAng="3647125"/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75828E-774A-7F40-A509-708BC5AB21F5}">
      <dsp:nvSpPr>
        <dsp:cNvPr id="0" name=""/>
        <dsp:cNvSpPr/>
      </dsp:nvSpPr>
      <dsp:spPr>
        <a:xfrm>
          <a:off x="4254561" y="939068"/>
          <a:ext cx="2704355" cy="1757831"/>
        </a:xfrm>
        <a:prstGeom prst="roundRect">
          <a:avLst/>
        </a:prstGeom>
        <a:solidFill>
          <a:srgbClr val="00807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Reactive System</a:t>
          </a:r>
        </a:p>
      </dsp:txBody>
      <dsp:txXfrm>
        <a:off x="4254561" y="939068"/>
        <a:ext cx="2704355" cy="1757831"/>
      </dsp:txXfrm>
    </dsp:sp>
    <dsp:sp modelId="{5CC37425-EF28-4141-8907-3E34683F736C}">
      <dsp:nvSpPr>
        <dsp:cNvPr id="0" name=""/>
        <dsp:cNvSpPr/>
      </dsp:nvSpPr>
      <dsp:spPr>
        <a:xfrm>
          <a:off x="2733538" y="191499"/>
          <a:ext cx="2983879" cy="2983879"/>
        </a:xfrm>
        <a:custGeom>
          <a:avLst/>
          <a:gdLst/>
          <a:ahLst/>
          <a:cxnLst/>
          <a:rect l="0" t="0" r="0" b="0"/>
          <a:pathLst>
            <a:path>
              <a:moveTo>
                <a:pt x="2246747" y="2778854"/>
              </a:moveTo>
              <a:arcTo wR="1491939" hR="1491939" stAng="3576438" swAng="3647125"/>
            </a:path>
          </a:pathLst>
        </a:custGeom>
        <a:noFill/>
        <a:ln w="9525" cap="flat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32FF5FF-6E65-E84C-A7E0-A5FFD60B7DE0}">
      <dsp:nvSpPr>
        <dsp:cNvPr id="0" name=""/>
        <dsp:cNvSpPr/>
      </dsp:nvSpPr>
      <dsp:spPr>
        <a:xfrm>
          <a:off x="721558" y="0"/>
          <a:ext cx="2036683" cy="1131490"/>
        </a:xfrm>
        <a:prstGeom prst="roundRect">
          <a:avLst>
            <a:gd name="adj" fmla="val 10000"/>
          </a:avLst>
        </a:prstGeom>
        <a:solidFill>
          <a:srgbClr val="00807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Component Definitions</a:t>
          </a:r>
          <a:endParaRPr lang="en-US" sz="2800" kern="1200" dirty="0"/>
        </a:p>
      </dsp:txBody>
      <dsp:txXfrm>
        <a:off x="721558" y="0"/>
        <a:ext cx="2036683" cy="1131490"/>
      </dsp:txXfrm>
    </dsp:sp>
    <dsp:sp modelId="{E009BE1B-DC62-4B4F-BE7C-564FBC3E1E4F}">
      <dsp:nvSpPr>
        <dsp:cNvPr id="0" name=""/>
        <dsp:cNvSpPr/>
      </dsp:nvSpPr>
      <dsp:spPr>
        <a:xfrm rot="5400000">
          <a:off x="1527745" y="1159778"/>
          <a:ext cx="424309" cy="509170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 rot="5400000">
        <a:off x="1527745" y="1159778"/>
        <a:ext cx="424309" cy="509170"/>
      </dsp:txXfrm>
    </dsp:sp>
    <dsp:sp modelId="{0EC2469F-E893-1548-9870-C5AFB5BE00E5}">
      <dsp:nvSpPr>
        <dsp:cNvPr id="0" name=""/>
        <dsp:cNvSpPr/>
      </dsp:nvSpPr>
      <dsp:spPr>
        <a:xfrm>
          <a:off x="721558" y="1697236"/>
          <a:ext cx="2036683" cy="1131490"/>
        </a:xfrm>
        <a:prstGeom prst="roundRect">
          <a:avLst>
            <a:gd name="adj" fmla="val 10000"/>
          </a:avLst>
        </a:prstGeom>
        <a:solidFill>
          <a:srgbClr val="00807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Compile</a:t>
          </a:r>
          <a:endParaRPr lang="en-US" sz="2800" kern="1200" dirty="0"/>
        </a:p>
      </dsp:txBody>
      <dsp:txXfrm>
        <a:off x="721558" y="1697236"/>
        <a:ext cx="2036683" cy="1131490"/>
      </dsp:txXfrm>
    </dsp:sp>
    <dsp:sp modelId="{41D4D3A8-B004-2946-BC43-27D8CF334C50}">
      <dsp:nvSpPr>
        <dsp:cNvPr id="0" name=""/>
        <dsp:cNvSpPr/>
      </dsp:nvSpPr>
      <dsp:spPr>
        <a:xfrm rot="5400000">
          <a:off x="1527745" y="2857014"/>
          <a:ext cx="424309" cy="509170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 rot="5400000">
        <a:off x="1527745" y="2857014"/>
        <a:ext cx="424309" cy="509170"/>
      </dsp:txXfrm>
    </dsp:sp>
    <dsp:sp modelId="{BB50B7F8-BD28-BA45-B33F-1EEF2A20D717}">
      <dsp:nvSpPr>
        <dsp:cNvPr id="0" name=""/>
        <dsp:cNvSpPr/>
      </dsp:nvSpPr>
      <dsp:spPr>
        <a:xfrm>
          <a:off x="721558" y="3394472"/>
          <a:ext cx="2036683" cy="1131490"/>
        </a:xfrm>
        <a:prstGeom prst="roundRect">
          <a:avLst>
            <a:gd name="adj" fmla="val 10000"/>
          </a:avLst>
        </a:prstGeom>
        <a:solidFill>
          <a:srgbClr val="00807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α</a:t>
          </a:r>
          <a:r>
            <a:rPr lang="en-US" sz="2800" kern="1200" dirty="0" smtClean="0"/>
            <a:t>-machine Image</a:t>
          </a:r>
          <a:endParaRPr lang="en-US" sz="2800" kern="1200" dirty="0"/>
        </a:p>
      </dsp:txBody>
      <dsp:txXfrm>
        <a:off x="721558" y="3394472"/>
        <a:ext cx="2036683" cy="113149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CCC49B6-F3D9-4E46-B07F-9D5C12C699A7}">
      <dsp:nvSpPr>
        <dsp:cNvPr id="0" name=""/>
        <dsp:cNvSpPr/>
      </dsp:nvSpPr>
      <dsp:spPr>
        <a:xfrm>
          <a:off x="17730" y="268"/>
          <a:ext cx="1767939" cy="881216"/>
        </a:xfrm>
        <a:prstGeom prst="roundRect">
          <a:avLst>
            <a:gd name="adj" fmla="val 10000"/>
          </a:avLst>
        </a:prstGeom>
        <a:solidFill>
          <a:srgbClr val="808000"/>
        </a:solidFill>
        <a:ln>
          <a:solidFill>
            <a:srgbClr val="808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Specification</a:t>
          </a:r>
          <a:endParaRPr lang="en-US" sz="1900" kern="1200" dirty="0"/>
        </a:p>
      </dsp:txBody>
      <dsp:txXfrm>
        <a:off x="17730" y="268"/>
        <a:ext cx="1767939" cy="881216"/>
      </dsp:txXfrm>
    </dsp:sp>
    <dsp:sp modelId="{F3E2E3D3-5DD5-6A40-922A-75750C63597D}">
      <dsp:nvSpPr>
        <dsp:cNvPr id="0" name=""/>
        <dsp:cNvSpPr/>
      </dsp:nvSpPr>
      <dsp:spPr>
        <a:xfrm rot="5400000">
          <a:off x="736471" y="903515"/>
          <a:ext cx="330456" cy="396547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5400000">
        <a:off x="736471" y="903515"/>
        <a:ext cx="330456" cy="396547"/>
      </dsp:txXfrm>
    </dsp:sp>
    <dsp:sp modelId="{D72A0BD5-8DBA-2143-970C-16CC6E7FD266}">
      <dsp:nvSpPr>
        <dsp:cNvPr id="0" name=""/>
        <dsp:cNvSpPr/>
      </dsp:nvSpPr>
      <dsp:spPr>
        <a:xfrm>
          <a:off x="17730" y="1322093"/>
          <a:ext cx="1767939" cy="881216"/>
        </a:xfrm>
        <a:prstGeom prst="roundRect">
          <a:avLst>
            <a:gd name="adj" fmla="val 10000"/>
          </a:avLst>
        </a:prstGeom>
        <a:solidFill>
          <a:srgbClr val="808000"/>
        </a:solidFill>
        <a:ln>
          <a:solidFill>
            <a:srgbClr val="808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Implementation</a:t>
          </a:r>
          <a:endParaRPr lang="en-US" sz="1900" kern="1200" dirty="0"/>
        </a:p>
      </dsp:txBody>
      <dsp:txXfrm>
        <a:off x="17730" y="1322093"/>
        <a:ext cx="1767939" cy="881216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1108129-1A70-2F47-BB80-1955C253784C}">
      <dsp:nvSpPr>
        <dsp:cNvPr id="0" name=""/>
        <dsp:cNvSpPr/>
      </dsp:nvSpPr>
      <dsp:spPr>
        <a:xfrm>
          <a:off x="7233" y="366779"/>
          <a:ext cx="2161877" cy="1297126"/>
        </a:xfrm>
        <a:prstGeom prst="roundRect">
          <a:avLst>
            <a:gd name="adj" fmla="val 10000"/>
          </a:avLst>
        </a:prstGeom>
        <a:solidFill>
          <a:srgbClr val="00807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Input</a:t>
          </a:r>
          <a:endParaRPr lang="en-US" sz="4400" kern="1200" dirty="0"/>
        </a:p>
      </dsp:txBody>
      <dsp:txXfrm>
        <a:off x="7233" y="366779"/>
        <a:ext cx="2161877" cy="1297126"/>
      </dsp:txXfrm>
    </dsp:sp>
    <dsp:sp modelId="{4735CE90-6F3C-3245-87A8-19657B1934A2}">
      <dsp:nvSpPr>
        <dsp:cNvPr id="0" name=""/>
        <dsp:cNvSpPr/>
      </dsp:nvSpPr>
      <dsp:spPr>
        <a:xfrm>
          <a:off x="2385298" y="747270"/>
          <a:ext cx="458317" cy="536145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2385298" y="747270"/>
        <a:ext cx="458317" cy="536145"/>
      </dsp:txXfrm>
    </dsp:sp>
    <dsp:sp modelId="{20410B21-9D23-D241-BA85-268A6F709974}">
      <dsp:nvSpPr>
        <dsp:cNvPr id="0" name=""/>
        <dsp:cNvSpPr/>
      </dsp:nvSpPr>
      <dsp:spPr>
        <a:xfrm>
          <a:off x="3033861" y="366779"/>
          <a:ext cx="2161877" cy="1297126"/>
        </a:xfrm>
        <a:prstGeom prst="roundRect">
          <a:avLst>
            <a:gd name="adj" fmla="val 10000"/>
          </a:avLst>
        </a:prstGeom>
        <a:solidFill>
          <a:srgbClr val="00807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Process</a:t>
          </a:r>
          <a:endParaRPr lang="en-US" sz="4400" kern="1200" dirty="0"/>
        </a:p>
      </dsp:txBody>
      <dsp:txXfrm>
        <a:off x="3033861" y="366779"/>
        <a:ext cx="2161877" cy="1297126"/>
      </dsp:txXfrm>
    </dsp:sp>
    <dsp:sp modelId="{97D037A5-6D1A-1940-AC8E-BC6BA9F6CD17}">
      <dsp:nvSpPr>
        <dsp:cNvPr id="0" name=""/>
        <dsp:cNvSpPr/>
      </dsp:nvSpPr>
      <dsp:spPr>
        <a:xfrm>
          <a:off x="5411926" y="747270"/>
          <a:ext cx="458317" cy="536145"/>
        </a:xfrm>
        <a:prstGeom prst="rightArrow">
          <a:avLst>
            <a:gd name="adj1" fmla="val 60000"/>
            <a:gd name="adj2" fmla="val 50000"/>
          </a:avLst>
        </a:prstGeom>
        <a:noFill/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411926" y="747270"/>
        <a:ext cx="458317" cy="536145"/>
      </dsp:txXfrm>
    </dsp:sp>
    <dsp:sp modelId="{489B2B23-A815-3342-A1D9-D143C3ABC483}">
      <dsp:nvSpPr>
        <dsp:cNvPr id="0" name=""/>
        <dsp:cNvSpPr/>
      </dsp:nvSpPr>
      <dsp:spPr>
        <a:xfrm>
          <a:off x="6060489" y="366779"/>
          <a:ext cx="2161877" cy="1297126"/>
        </a:xfrm>
        <a:prstGeom prst="roundRect">
          <a:avLst>
            <a:gd name="adj" fmla="val 10000"/>
          </a:avLst>
        </a:prstGeom>
        <a:solidFill>
          <a:srgbClr val="00807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Output</a:t>
          </a:r>
          <a:endParaRPr lang="en-US" sz="4400" kern="1200" dirty="0"/>
        </a:p>
      </dsp:txBody>
      <dsp:txXfrm>
        <a:off x="6060489" y="366779"/>
        <a:ext cx="2161877" cy="1297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07223-11B9-AD46-96B8-D2065E26E2B2}" type="datetimeFigureOut">
              <a:rPr lang="en-US" smtClean="0"/>
              <a:pPr/>
              <a:t>9/30/12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EAE6-30A4-4742-B3FB-BAE919EF43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B8043-D7C6-EF47-A856-037A883BE4B9}" type="datetimeFigureOut">
              <a:rPr lang="en-US" smtClean="0"/>
              <a:pPr/>
              <a:t>9/30/12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CB37A-7C20-BD43-83EA-E118149028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Introductions</a:t>
            </a:r>
          </a:p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CB37A-7C20-BD43-83EA-E1181490286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Intermediate states are important</a:t>
            </a:r>
          </a:p>
          <a:p>
            <a:r>
              <a:rPr lang="en-US" dirty="0" smtClean="0"/>
              <a:t>Choice when selecting next transition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CB37A-7C20-BD43-83EA-E1181490286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Highlight difference with say Linux scheduler.</a:t>
            </a:r>
          </a:p>
          <a:p>
            <a:r>
              <a:rPr lang="en-US" dirty="0" smtClean="0"/>
              <a:t>Brute-force</a:t>
            </a:r>
            <a:r>
              <a:rPr lang="en-US" baseline="0" dirty="0" smtClean="0"/>
              <a:t> scheduler.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CB37A-7C20-BD43-83EA-E1181490286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Composed</a:t>
            </a:r>
            <a:r>
              <a:rPr lang="en-US" baseline="0" dirty="0" smtClean="0"/>
              <a:t> transitions are atomic.</a:t>
            </a:r>
          </a:p>
          <a:p>
            <a:r>
              <a:rPr lang="en-US" baseline="0" dirty="0" smtClean="0"/>
              <a:t>Must be deterministic.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CB37A-7C20-BD43-83EA-E1181490286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Designed to halt so we can</a:t>
            </a:r>
            <a:r>
              <a:rPr lang="en-US" baseline="0" dirty="0" smtClean="0"/>
              <a:t> interpret the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CB37A-7C20-BD43-83EA-E11814902867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CB37A-7C20-BD43-83EA-E1181490286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Inclusion of environment in model of computation.</a:t>
            </a:r>
          </a:p>
          <a:p>
            <a:r>
              <a:rPr lang="en-US" dirty="0" smtClean="0"/>
              <a:t>Proliferating</a:t>
            </a:r>
            <a:r>
              <a:rPr lang="en-US" baseline="0" dirty="0" smtClean="0"/>
              <a:t> due to advances in hardware and software platforms e.g., </a:t>
            </a:r>
            <a:r>
              <a:rPr lang="en-US" baseline="0" dirty="0" err="1" smtClean="0"/>
              <a:t>iPhone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CB37A-7C20-BD43-83EA-E1181490286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Practical software engineering problems.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CB37A-7C20-BD43-83EA-E1181490286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Intermediate states are important</a:t>
            </a:r>
          </a:p>
          <a:p>
            <a:r>
              <a:rPr lang="en-US" dirty="0" smtClean="0"/>
              <a:t>Maps</a:t>
            </a:r>
            <a:r>
              <a:rPr lang="en-US" baseline="0" dirty="0" smtClean="0"/>
              <a:t> well to von Neumann architecture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CB37A-7C20-BD43-83EA-E1181490286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Synchronous</a:t>
            </a:r>
            <a:r>
              <a:rPr lang="en-US" baseline="0" dirty="0" smtClean="0"/>
              <a:t> models require a global clock which is difficult to implement.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CB37A-7C20-BD43-83EA-E1181490286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Shared</a:t>
            </a:r>
            <a:r>
              <a:rPr lang="en-US" baseline="0" dirty="0" smtClean="0"/>
              <a:t> resources are for communication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CB37A-7C20-BD43-83EA-E1181490286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</a:t>
            </a:r>
            <a:r>
              <a:rPr lang="en-US" baseline="0" dirty="0" smtClean="0"/>
              <a:t> looked at accidental complexity.</a:t>
            </a:r>
          </a:p>
          <a:p>
            <a:r>
              <a:rPr lang="en-US" baseline="0" dirty="0" smtClean="0"/>
              <a:t>Lets now look at composition.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Simple</a:t>
            </a:r>
            <a:r>
              <a:rPr lang="en-US" baseline="0" dirty="0" smtClean="0"/>
              <a:t> system means simple interface.</a:t>
            </a:r>
          </a:p>
          <a:p>
            <a:endParaRPr lang="en-US" dirty="0" smtClean="0"/>
          </a:p>
          <a:p>
            <a:r>
              <a:rPr lang="en-US" dirty="0" smtClean="0"/>
              <a:t>Diminishing returns.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CB37A-7C20-BD43-83EA-E1181490286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</a:t>
            </a:r>
            <a:r>
              <a:rPr lang="en-US" baseline="0" dirty="0" smtClean="0"/>
              <a:t> each system be a thread for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CB37A-7C20-BD43-83EA-E1181490286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90DDD-4665-974F-A011-65ACFD09FE5A}" type="datetime1">
              <a:rPr lang="en-US" smtClean="0"/>
              <a:pPr/>
              <a:t>9/30/12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6AE6-6B89-5444-90CF-BB66A7336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4C53-3573-DF4B-A4E0-064CA07AE60A}" type="datetime1">
              <a:rPr lang="en-US" smtClean="0"/>
              <a:pPr/>
              <a:t>9/30/12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6AE6-6B89-5444-90CF-BB66A7336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EE9C-A0F8-CA4A-9607-23E842614944}" type="datetime1">
              <a:rPr lang="en-US" smtClean="0"/>
              <a:pPr/>
              <a:t>9/30/12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6AE6-6B89-5444-90CF-BB66A7336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96A0-EAD0-2F40-9C99-B976E9D14652}" type="datetimeFigureOut">
              <a:rPr lang="en-US" smtClean="0"/>
              <a:pPr/>
              <a:t>9/30/12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586C-3E98-A947-9A39-29AC6CF16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96A0-EAD0-2F40-9C99-B976E9D14652}" type="datetimeFigureOut">
              <a:rPr lang="en-US" smtClean="0"/>
              <a:pPr/>
              <a:t>9/30/12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586C-3E98-A947-9A39-29AC6CF16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96A0-EAD0-2F40-9C99-B976E9D14652}" type="datetimeFigureOut">
              <a:rPr lang="en-US" smtClean="0"/>
              <a:pPr/>
              <a:t>9/30/12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586C-3E98-A947-9A39-29AC6CF16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96A0-EAD0-2F40-9C99-B976E9D14652}" type="datetimeFigureOut">
              <a:rPr lang="en-US" smtClean="0"/>
              <a:pPr/>
              <a:t>9/30/12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586C-3E98-A947-9A39-29AC6CF16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96A0-EAD0-2F40-9C99-B976E9D14652}" type="datetimeFigureOut">
              <a:rPr lang="en-US" smtClean="0"/>
              <a:pPr/>
              <a:t>9/30/12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586C-3E98-A947-9A39-29AC6CF16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96A0-EAD0-2F40-9C99-B976E9D14652}" type="datetimeFigureOut">
              <a:rPr lang="en-US" smtClean="0"/>
              <a:pPr/>
              <a:t>9/30/12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586C-3E98-A947-9A39-29AC6CF16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96A0-EAD0-2F40-9C99-B976E9D14652}" type="datetimeFigureOut">
              <a:rPr lang="en-US" smtClean="0"/>
              <a:pPr/>
              <a:t>9/30/12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586C-3E98-A947-9A39-29AC6CF16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96A0-EAD0-2F40-9C99-B976E9D14652}" type="datetimeFigureOut">
              <a:rPr lang="en-US" smtClean="0"/>
              <a:pPr/>
              <a:t>9/30/12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586C-3E98-A947-9A39-29AC6CF16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07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40A0-E905-B447-BB6D-7542AB522427}" type="datetime1">
              <a:rPr lang="en-US" smtClean="0"/>
              <a:pPr/>
              <a:t>9/30/12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6AE6-6B89-5444-90CF-BB66A7336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96A0-EAD0-2F40-9C99-B976E9D14652}" type="datetimeFigureOut">
              <a:rPr lang="en-US" smtClean="0"/>
              <a:pPr/>
              <a:t>9/30/12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586C-3E98-A947-9A39-29AC6CF16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96A0-EAD0-2F40-9C99-B976E9D14652}" type="datetimeFigureOut">
              <a:rPr lang="en-US" smtClean="0"/>
              <a:pPr/>
              <a:t>9/30/12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586C-3E98-A947-9A39-29AC6CF16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96A0-EAD0-2F40-9C99-B976E9D14652}" type="datetimeFigureOut">
              <a:rPr lang="en-US" smtClean="0"/>
              <a:pPr/>
              <a:t>9/30/12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1586C-3E98-A947-9A39-29AC6CF16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3083-2D27-2448-96DA-8E780ECF185F}" type="datetime1">
              <a:rPr lang="en-US" smtClean="0"/>
              <a:pPr/>
              <a:t>9/30/12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6AE6-6B89-5444-90CF-BB66A7336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9D6B-A3B4-194B-964E-3FC092B4C68B}" type="datetime1">
              <a:rPr lang="en-US" smtClean="0"/>
              <a:pPr/>
              <a:t>9/30/12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6AE6-6B89-5444-90CF-BB66A7336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647F-5631-2949-A3C4-33F4606B6AF3}" type="datetime1">
              <a:rPr lang="en-US" smtClean="0"/>
              <a:pPr/>
              <a:t>9/30/12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6AE6-6B89-5444-90CF-BB66A7336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F3FB-32AE-B74F-9A2E-0A0E72105952}" type="datetime1">
              <a:rPr lang="en-US" smtClean="0"/>
              <a:pPr/>
              <a:t>9/30/12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6AE6-6B89-5444-90CF-BB66A7336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A167-2F4B-1A43-87EB-41D967ABC485}" type="datetime1">
              <a:rPr lang="en-US" smtClean="0"/>
              <a:pPr/>
              <a:t>9/30/12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6AE6-6B89-5444-90CF-BB66A7336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56BB-12E9-9E42-AE08-F5C9C3E8AA85}" type="datetime1">
              <a:rPr lang="en-US" smtClean="0"/>
              <a:pPr/>
              <a:t>9/30/12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6AE6-6B89-5444-90CF-BB66A7336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D61F5-1716-B34A-B161-6232FE3F5152}" type="datetime1">
              <a:rPr lang="en-US" smtClean="0"/>
              <a:pPr/>
              <a:t>9/30/12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6AE6-6B89-5444-90CF-BB66A73363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9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02AD0-D6FA-4841-8996-49B721D92FA1}" type="datetime1">
              <a:rPr lang="en-US" smtClean="0"/>
              <a:pPr/>
              <a:t>9/30/12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0000"/>
                </a:solidFill>
              </a:defRPr>
            </a:lvl1pPr>
          </a:lstStyle>
          <a:p>
            <a:fld id="{78C26AE6-6B89-5444-90CF-BB66A733639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1464310"/>
            <a:ext cx="8229600" cy="91440"/>
          </a:xfrm>
          <a:prstGeom prst="rect">
            <a:avLst/>
          </a:prstGeom>
          <a:gradFill flip="none" rotWithShape="1">
            <a:gsLst>
              <a:gs pos="0">
                <a:srgbClr val="808000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  <a:scene3d>
            <a:camera prst="orthographicFront"/>
            <a:lightRig rig="threePt" dir="t"/>
          </a:scene3d>
          <a:sp3d>
            <a:bevelT w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 cap="small">
          <a:solidFill>
            <a:srgbClr val="00807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596A0-EAD0-2F40-9C99-B976E9D14652}" type="datetimeFigureOut">
              <a:rPr lang="en-US" smtClean="0"/>
              <a:pPr/>
              <a:t>9/30/12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0000"/>
                </a:solidFill>
              </a:defRPr>
            </a:lvl1pPr>
          </a:lstStyle>
          <a:p>
            <a:fld id="{DE31586C-3E98-A947-9A39-29AC6CF1648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diagramData" Target="../diagrams/data1.xml"/><Relationship Id="rId6" Type="http://schemas.openxmlformats.org/officeDocument/2006/relationships/diagramColors" Target="../diagrams/colors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6" Type="http://schemas.microsoft.com/office/2007/relationships/diagramDrawing" Target="../diagrams/drawing2.xml"/><Relationship Id="rId4" Type="http://schemas.openxmlformats.org/officeDocument/2006/relationships/diagramQuickStyle" Target="../diagrams/quickStyle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Relationship Id="rId3" Type="http://schemas.openxmlformats.org/officeDocument/2006/relationships/diagramLayout" Target="../diagrams/layout2.xml"/><Relationship Id="rId5" Type="http://schemas.openxmlformats.org/officeDocument/2006/relationships/diagramColors" Target="../diagrams/colors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diagramData" Target="../diagrams/data3.xml"/><Relationship Id="rId6" Type="http://schemas.openxmlformats.org/officeDocument/2006/relationships/diagramColors" Target="../diagrams/colors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diagramData" Target="../diagrams/data4.xml"/><Relationship Id="rId6" Type="http://schemas.openxmlformats.org/officeDocument/2006/relationships/diagramColors" Target="../diagrams/colors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Model and Platform for Designing and Implementing Reactive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3213100" cy="1752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</a:rPr>
              <a:t>Justin Wilson</a:t>
            </a:r>
          </a:p>
          <a:p>
            <a:pPr algn="l"/>
            <a:endParaRPr lang="en-US" dirty="0" smtClean="0">
              <a:solidFill>
                <a:srgbClr val="000000"/>
              </a:solidFill>
            </a:endParaRPr>
          </a:p>
          <a:p>
            <a:pPr algn="l"/>
            <a:r>
              <a:rPr lang="en-US" sz="2353" dirty="0" smtClean="0">
                <a:solidFill>
                  <a:srgbClr val="000000"/>
                </a:solidFill>
              </a:rPr>
              <a:t>1 October 2012</a:t>
            </a:r>
          </a:p>
          <a:p>
            <a:pPr algn="l"/>
            <a:r>
              <a:rPr lang="en-US" sz="2353" dirty="0" smtClean="0">
                <a:solidFill>
                  <a:srgbClr val="000000"/>
                </a:solidFill>
              </a:rPr>
              <a:t>Ph.D. Proposal Defense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6AE6-6B89-5444-90CF-BB66A733639C}" type="slidenum">
              <a:rPr lang="en-US" sz="2400" smtClean="0">
                <a:solidFill>
                  <a:schemeClr val="tx1"/>
                </a:solidFill>
              </a:rPr>
              <a:pPr/>
              <a:t>1</a:t>
            </a:fld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00" y="3708400"/>
            <a:ext cx="3409396" cy="2381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and Decomposition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6AE6-6B89-5444-90CF-BB66A733639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57200" y="2425700"/>
            <a:ext cx="8229600" cy="774700"/>
          </a:xfrm>
          <a:prstGeom prst="roundRect">
            <a:avLst/>
          </a:prstGeom>
          <a:solidFill>
            <a:srgbClr val="00807F"/>
          </a:solidFill>
          <a:ln>
            <a:solidFill>
              <a:srgbClr val="0080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Complex System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3335735" y="3702447"/>
            <a:ext cx="848518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4870847" y="3715147"/>
            <a:ext cx="823118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7200" y="5147330"/>
            <a:ext cx="8153400" cy="523220"/>
          </a:xfrm>
          <a:prstGeom prst="rect">
            <a:avLst/>
          </a:prstGeom>
          <a:noFill/>
          <a:ln w="38100">
            <a:solidFill>
              <a:srgbClr val="8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/>
              <a:t>Increases number of interactions!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7200" y="1618446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Motivation:  reduce complexity, reuse, reliability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381000" y="4178300"/>
            <a:ext cx="8229600" cy="774700"/>
            <a:chOff x="457200" y="3251200"/>
            <a:chExt cx="8229600" cy="774700"/>
          </a:xfrm>
        </p:grpSpPr>
        <p:sp>
          <p:nvSpPr>
            <p:cNvPr id="13" name="Left-Right Arrow 12"/>
            <p:cNvSpPr/>
            <p:nvPr/>
          </p:nvSpPr>
          <p:spPr>
            <a:xfrm>
              <a:off x="2921000" y="3479800"/>
              <a:ext cx="431800" cy="330200"/>
            </a:xfrm>
            <a:prstGeom prst="left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57200" y="3251200"/>
              <a:ext cx="2463800" cy="774700"/>
            </a:xfrm>
            <a:prstGeom prst="roundRect">
              <a:avLst/>
            </a:prstGeom>
            <a:solidFill>
              <a:srgbClr val="00807F"/>
            </a:solidFill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Simple System</a:t>
              </a:r>
              <a:endParaRPr lang="en-US" sz="28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340100" y="3251200"/>
              <a:ext cx="2463800" cy="774700"/>
            </a:xfrm>
            <a:prstGeom prst="roundRect">
              <a:avLst/>
            </a:prstGeom>
            <a:solidFill>
              <a:srgbClr val="00807F"/>
            </a:solidFill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Simple System</a:t>
              </a:r>
              <a:endParaRPr lang="en-US" sz="28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6223000" y="3251200"/>
              <a:ext cx="2463800" cy="774700"/>
            </a:xfrm>
            <a:prstGeom prst="roundRect">
              <a:avLst/>
            </a:prstGeom>
            <a:solidFill>
              <a:srgbClr val="00807F"/>
            </a:solidFill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Simple System</a:t>
              </a:r>
              <a:endParaRPr lang="en-US" sz="2800" dirty="0"/>
            </a:p>
          </p:txBody>
        </p:sp>
        <p:sp>
          <p:nvSpPr>
            <p:cNvPr id="39" name="Left-Right Arrow 38"/>
            <p:cNvSpPr/>
            <p:nvPr/>
          </p:nvSpPr>
          <p:spPr>
            <a:xfrm>
              <a:off x="5791200" y="3479800"/>
              <a:ext cx="431800" cy="330200"/>
            </a:xfrm>
            <a:prstGeom prst="left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57200" y="5822950"/>
            <a:ext cx="8153400" cy="523220"/>
          </a:xfrm>
          <a:prstGeom prst="rect">
            <a:avLst/>
          </a:prstGeom>
          <a:noFill/>
          <a:ln w="38100">
            <a:solidFill>
              <a:srgbClr val="8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/>
              <a:t>Requires interfaces that encapsulate reactive behavior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Principles for (</a:t>
            </a:r>
            <a:r>
              <a:rPr lang="en-US" dirty="0" err="1" smtClean="0"/>
              <a:t>De)composition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Interface encapsulates behavior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f(x</a:t>
            </a:r>
            <a:r>
              <a:rPr lang="en-US" dirty="0" smtClean="0"/>
              <a:t>) = x</a:t>
            </a:r>
            <a:r>
              <a:rPr lang="en-US" baseline="30000" dirty="0" smtClean="0"/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f</a:t>
            </a:r>
            <a:r>
              <a:rPr lang="en-US" dirty="0" smtClean="0"/>
              <a:t>: Real -&gt; Real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Recursive encapsulation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g(x</a:t>
            </a:r>
            <a:r>
              <a:rPr lang="en-US" dirty="0" smtClean="0"/>
              <a:t>) = </a:t>
            </a:r>
            <a:r>
              <a:rPr lang="en-US" dirty="0" err="1" smtClean="0"/>
              <a:t>f(x</a:t>
            </a:r>
            <a:r>
              <a:rPr lang="en-US" dirty="0" smtClean="0"/>
              <a:t>) + 3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Substitutional</a:t>
            </a:r>
            <a:r>
              <a:rPr lang="en-US" dirty="0" smtClean="0"/>
              <a:t> equivalence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g(x</a:t>
            </a:r>
            <a:r>
              <a:rPr lang="en-US" dirty="0" smtClean="0"/>
              <a:t>) = x</a:t>
            </a:r>
            <a:r>
              <a:rPr lang="en-US" baseline="30000" dirty="0" smtClean="0"/>
              <a:t>2</a:t>
            </a:r>
            <a:r>
              <a:rPr lang="en-US" dirty="0" smtClean="0"/>
              <a:t> + 3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6AE6-6B89-5444-90CF-BB66A733639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479808" y="2400302"/>
            <a:ext cx="5511792" cy="2654296"/>
            <a:chOff x="-1854192" y="2713544"/>
            <a:chExt cx="5511792" cy="2654296"/>
          </a:xfrm>
        </p:grpSpPr>
        <p:sp>
          <p:nvSpPr>
            <p:cNvPr id="9" name="TextBox 8"/>
            <p:cNvSpPr txBox="1"/>
            <p:nvPr/>
          </p:nvSpPr>
          <p:spPr>
            <a:xfrm>
              <a:off x="901700" y="3454688"/>
              <a:ext cx="2755900" cy="1569660"/>
            </a:xfrm>
            <a:prstGeom prst="rect">
              <a:avLst/>
            </a:prstGeom>
            <a:noFill/>
            <a:ln w="31750">
              <a:solidFill>
                <a:srgbClr val="808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No qualitative difference after composition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rot="10800000">
              <a:off x="-1854192" y="2713544"/>
              <a:ext cx="2755893" cy="1525974"/>
            </a:xfrm>
            <a:prstGeom prst="straightConnector1">
              <a:avLst/>
            </a:prstGeom>
            <a:ln>
              <a:solidFill>
                <a:srgbClr val="8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-1854192" y="4239517"/>
              <a:ext cx="2755893" cy="1128323"/>
            </a:xfrm>
            <a:prstGeom prst="straightConnector1">
              <a:avLst/>
            </a:prstGeom>
            <a:ln>
              <a:solidFill>
                <a:srgbClr val="8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/>
        </p:nvGrpSpPr>
        <p:grpSpPr>
          <a:xfrm>
            <a:off x="2559050" y="1447801"/>
            <a:ext cx="5419894" cy="5346701"/>
            <a:chOff x="2559050" y="1447801"/>
            <a:chExt cx="5419894" cy="5346701"/>
          </a:xfrm>
        </p:grpSpPr>
        <p:grpSp>
          <p:nvGrpSpPr>
            <p:cNvPr id="113" name="Group 112"/>
            <p:cNvGrpSpPr/>
            <p:nvPr/>
          </p:nvGrpSpPr>
          <p:grpSpPr>
            <a:xfrm>
              <a:off x="2559050" y="1447801"/>
              <a:ext cx="5340350" cy="5346701"/>
              <a:chOff x="1454150" y="1447801"/>
              <a:chExt cx="5340350" cy="5346701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1454150" y="1447801"/>
                <a:ext cx="5340350" cy="5346701"/>
              </a:xfrm>
              <a:prstGeom prst="roundRect">
                <a:avLst>
                  <a:gd name="adj" fmla="val 4301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Can 30"/>
              <p:cNvSpPr/>
              <p:nvPr/>
            </p:nvSpPr>
            <p:spPr>
              <a:xfrm>
                <a:off x="1797050" y="1803401"/>
                <a:ext cx="685800" cy="660400"/>
              </a:xfrm>
              <a:prstGeom prst="can">
                <a:avLst/>
              </a:prstGeom>
              <a:solidFill>
                <a:srgbClr val="00807F"/>
              </a:solidFill>
              <a:ln>
                <a:solidFill>
                  <a:srgbClr val="00807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9698" y="2749550"/>
                <a:ext cx="457201" cy="457201"/>
              </a:xfrm>
              <a:prstGeom prst="rect">
                <a:avLst/>
              </a:prstGeom>
            </p:spPr>
          </p:pic>
          <p:sp>
            <p:nvSpPr>
              <p:cNvPr id="33" name="Rectangle 32"/>
              <p:cNvSpPr/>
              <p:nvPr/>
            </p:nvSpPr>
            <p:spPr>
              <a:xfrm>
                <a:off x="3435350" y="3429001"/>
                <a:ext cx="457200" cy="457200"/>
              </a:xfrm>
              <a:prstGeom prst="rect">
                <a:avLst/>
              </a:prstGeom>
              <a:solidFill>
                <a:srgbClr val="80007F"/>
              </a:solidFill>
              <a:ln>
                <a:solidFill>
                  <a:srgbClr val="80007F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349750" y="4343401"/>
                <a:ext cx="457200" cy="457200"/>
              </a:xfrm>
              <a:prstGeom prst="rect">
                <a:avLst/>
              </a:prstGeom>
              <a:solidFill>
                <a:srgbClr val="80007F"/>
              </a:solidFill>
              <a:ln>
                <a:solidFill>
                  <a:srgbClr val="80007F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264150" y="5257801"/>
                <a:ext cx="457200" cy="457200"/>
              </a:xfrm>
              <a:prstGeom prst="rect">
                <a:avLst/>
              </a:prstGeom>
              <a:solidFill>
                <a:srgbClr val="80007F"/>
              </a:solidFill>
              <a:ln>
                <a:solidFill>
                  <a:srgbClr val="80007F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Arrow Connector 78"/>
              <p:cNvCxnSpPr/>
              <p:nvPr/>
            </p:nvCxnSpPr>
            <p:spPr>
              <a:xfrm>
                <a:off x="3892551" y="3886996"/>
                <a:ext cx="457199" cy="456405"/>
              </a:xfrm>
              <a:prstGeom prst="straightConnector1">
                <a:avLst/>
              </a:prstGeom>
              <a:ln>
                <a:solidFill>
                  <a:srgbClr val="80007F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rot="16200000" flipH="1">
                <a:off x="4806950" y="4800601"/>
                <a:ext cx="457200" cy="457200"/>
              </a:xfrm>
              <a:prstGeom prst="straightConnector1">
                <a:avLst/>
              </a:prstGeom>
              <a:ln>
                <a:solidFill>
                  <a:srgbClr val="80007F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5721351" y="5717383"/>
                <a:ext cx="457199" cy="456406"/>
              </a:xfrm>
              <a:prstGeom prst="straightConnector1">
                <a:avLst/>
              </a:prstGeom>
              <a:ln>
                <a:solidFill>
                  <a:srgbClr val="80007F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11" name="TextBox 110"/>
            <p:cNvSpPr txBox="1"/>
            <p:nvPr/>
          </p:nvSpPr>
          <p:spPr>
            <a:xfrm rot="2700000">
              <a:off x="7344629" y="5982384"/>
              <a:ext cx="62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2559050" y="1446212"/>
            <a:ext cx="5419894" cy="5346701"/>
            <a:chOff x="2559050" y="1458912"/>
            <a:chExt cx="5419894" cy="5346701"/>
          </a:xfrm>
        </p:grpSpPr>
        <p:grpSp>
          <p:nvGrpSpPr>
            <p:cNvPr id="114" name="Group 113"/>
            <p:cNvGrpSpPr/>
            <p:nvPr/>
          </p:nvGrpSpPr>
          <p:grpSpPr>
            <a:xfrm>
              <a:off x="2559050" y="1458912"/>
              <a:ext cx="5346700" cy="5346701"/>
              <a:chOff x="1454150" y="1454151"/>
              <a:chExt cx="5346700" cy="5346701"/>
            </a:xfrm>
          </p:grpSpPr>
          <p:sp>
            <p:nvSpPr>
              <p:cNvPr id="115" name="Rounded Rectangle 114"/>
              <p:cNvSpPr/>
              <p:nvPr/>
            </p:nvSpPr>
            <p:spPr>
              <a:xfrm>
                <a:off x="1454150" y="1454151"/>
                <a:ext cx="5340350" cy="5346701"/>
              </a:xfrm>
              <a:prstGeom prst="roundRect">
                <a:avLst>
                  <a:gd name="adj" fmla="val 4301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an 115"/>
              <p:cNvSpPr/>
              <p:nvPr/>
            </p:nvSpPr>
            <p:spPr>
              <a:xfrm>
                <a:off x="1797050" y="1803401"/>
                <a:ext cx="685800" cy="660400"/>
              </a:xfrm>
              <a:prstGeom prst="can">
                <a:avLst/>
              </a:prstGeom>
              <a:solidFill>
                <a:srgbClr val="00807F"/>
              </a:solidFill>
              <a:ln>
                <a:solidFill>
                  <a:srgbClr val="00807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pic>
            <p:nvPicPr>
              <p:cNvPr id="117" name="Picture 11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9698" y="2749550"/>
                <a:ext cx="457201" cy="457201"/>
              </a:xfrm>
              <a:prstGeom prst="rect">
                <a:avLst/>
              </a:prstGeom>
            </p:spPr>
          </p:pic>
          <p:sp>
            <p:nvSpPr>
              <p:cNvPr id="118" name="Rectangle 117"/>
              <p:cNvSpPr/>
              <p:nvPr/>
            </p:nvSpPr>
            <p:spPr>
              <a:xfrm>
                <a:off x="3435350" y="3429001"/>
                <a:ext cx="457200" cy="457200"/>
              </a:xfrm>
              <a:prstGeom prst="rect">
                <a:avLst/>
              </a:prstGeom>
              <a:solidFill>
                <a:srgbClr val="80007F"/>
              </a:solidFill>
              <a:ln>
                <a:solidFill>
                  <a:srgbClr val="80007F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4349750" y="3429001"/>
                <a:ext cx="457200" cy="457200"/>
              </a:xfrm>
              <a:prstGeom prst="rect">
                <a:avLst/>
              </a:prstGeom>
              <a:solidFill>
                <a:srgbClr val="80007F"/>
              </a:solidFill>
              <a:ln>
                <a:solidFill>
                  <a:srgbClr val="80007F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5264150" y="3429001"/>
                <a:ext cx="457200" cy="457200"/>
              </a:xfrm>
              <a:prstGeom prst="rect">
                <a:avLst/>
              </a:prstGeom>
              <a:solidFill>
                <a:srgbClr val="80007F"/>
              </a:solidFill>
              <a:ln>
                <a:solidFill>
                  <a:srgbClr val="80007F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3435350" y="4343401"/>
                <a:ext cx="457200" cy="457200"/>
              </a:xfrm>
              <a:prstGeom prst="rect">
                <a:avLst/>
              </a:prstGeom>
              <a:solidFill>
                <a:srgbClr val="80007F"/>
              </a:solidFill>
              <a:ln>
                <a:solidFill>
                  <a:srgbClr val="80007F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349750" y="4343401"/>
                <a:ext cx="457200" cy="457200"/>
              </a:xfrm>
              <a:prstGeom prst="rect">
                <a:avLst/>
              </a:prstGeom>
              <a:solidFill>
                <a:srgbClr val="80007F"/>
              </a:solidFill>
              <a:ln>
                <a:solidFill>
                  <a:srgbClr val="80007F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5264150" y="4343401"/>
                <a:ext cx="457200" cy="457200"/>
              </a:xfrm>
              <a:prstGeom prst="rect">
                <a:avLst/>
              </a:prstGeom>
              <a:solidFill>
                <a:srgbClr val="80007F"/>
              </a:solidFill>
              <a:ln>
                <a:solidFill>
                  <a:srgbClr val="80007F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435350" y="5257801"/>
                <a:ext cx="457200" cy="457200"/>
              </a:xfrm>
              <a:prstGeom prst="rect">
                <a:avLst/>
              </a:prstGeom>
              <a:solidFill>
                <a:srgbClr val="80007F"/>
              </a:solidFill>
              <a:ln>
                <a:solidFill>
                  <a:srgbClr val="80007F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4349750" y="5257801"/>
                <a:ext cx="457200" cy="457200"/>
              </a:xfrm>
              <a:prstGeom prst="rect">
                <a:avLst/>
              </a:prstGeom>
              <a:solidFill>
                <a:srgbClr val="80007F"/>
              </a:solidFill>
              <a:ln>
                <a:solidFill>
                  <a:srgbClr val="80007F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5264150" y="5257801"/>
                <a:ext cx="457200" cy="457200"/>
              </a:xfrm>
              <a:prstGeom prst="rect">
                <a:avLst/>
              </a:prstGeom>
              <a:solidFill>
                <a:srgbClr val="80007F"/>
              </a:solidFill>
              <a:ln>
                <a:solidFill>
                  <a:srgbClr val="80007F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Arrow Connector 126"/>
              <p:cNvCxnSpPr>
                <a:stCxn id="118" idx="3"/>
                <a:endCxn id="119" idx="1"/>
              </p:cNvCxnSpPr>
              <p:nvPr/>
            </p:nvCxnSpPr>
            <p:spPr>
              <a:xfrm>
                <a:off x="3892550" y="3657601"/>
                <a:ext cx="457200" cy="1588"/>
              </a:xfrm>
              <a:prstGeom prst="straightConnector1">
                <a:avLst/>
              </a:prstGeom>
              <a:ln>
                <a:solidFill>
                  <a:srgbClr val="80007F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>
                <a:stCxn id="121" idx="3"/>
                <a:endCxn id="122" idx="1"/>
              </p:cNvCxnSpPr>
              <p:nvPr/>
            </p:nvCxnSpPr>
            <p:spPr>
              <a:xfrm>
                <a:off x="3892550" y="4572001"/>
                <a:ext cx="457200" cy="1588"/>
              </a:xfrm>
              <a:prstGeom prst="straightConnector1">
                <a:avLst/>
              </a:prstGeom>
              <a:ln>
                <a:solidFill>
                  <a:srgbClr val="80007F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4" idx="3"/>
                <a:endCxn id="125" idx="1"/>
              </p:cNvCxnSpPr>
              <p:nvPr/>
            </p:nvCxnSpPr>
            <p:spPr>
              <a:xfrm>
                <a:off x="3892550" y="5486401"/>
                <a:ext cx="457200" cy="1588"/>
              </a:xfrm>
              <a:prstGeom prst="straightConnector1">
                <a:avLst/>
              </a:prstGeom>
              <a:ln>
                <a:solidFill>
                  <a:srgbClr val="80007F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/>
              <p:cNvCxnSpPr>
                <a:stCxn id="119" idx="3"/>
                <a:endCxn id="120" idx="1"/>
              </p:cNvCxnSpPr>
              <p:nvPr/>
            </p:nvCxnSpPr>
            <p:spPr>
              <a:xfrm>
                <a:off x="4806950" y="3657601"/>
                <a:ext cx="457200" cy="1588"/>
              </a:xfrm>
              <a:prstGeom prst="straightConnector1">
                <a:avLst/>
              </a:prstGeom>
              <a:ln>
                <a:solidFill>
                  <a:srgbClr val="80007F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>
                <a:stCxn id="125" idx="3"/>
                <a:endCxn id="126" idx="1"/>
              </p:cNvCxnSpPr>
              <p:nvPr/>
            </p:nvCxnSpPr>
            <p:spPr>
              <a:xfrm>
                <a:off x="4806950" y="5486401"/>
                <a:ext cx="457200" cy="1588"/>
              </a:xfrm>
              <a:prstGeom prst="straightConnector1">
                <a:avLst/>
              </a:prstGeom>
              <a:ln>
                <a:solidFill>
                  <a:srgbClr val="80007F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endCxn id="123" idx="1"/>
              </p:cNvCxnSpPr>
              <p:nvPr/>
            </p:nvCxnSpPr>
            <p:spPr>
              <a:xfrm flipV="1">
                <a:off x="4806950" y="4572001"/>
                <a:ext cx="457200" cy="1588"/>
              </a:xfrm>
              <a:prstGeom prst="straightConnector1">
                <a:avLst/>
              </a:prstGeom>
              <a:ln>
                <a:solidFill>
                  <a:srgbClr val="80007F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119" idx="2"/>
                <a:endCxn id="122" idx="0"/>
              </p:cNvCxnSpPr>
              <p:nvPr/>
            </p:nvCxnSpPr>
            <p:spPr>
              <a:xfrm rot="5400000">
                <a:off x="4349750" y="4114801"/>
                <a:ext cx="457200" cy="1588"/>
              </a:xfrm>
              <a:prstGeom prst="straightConnector1">
                <a:avLst/>
              </a:prstGeom>
              <a:ln>
                <a:solidFill>
                  <a:srgbClr val="80007F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>
                <a:stCxn id="120" idx="2"/>
                <a:endCxn id="123" idx="0"/>
              </p:cNvCxnSpPr>
              <p:nvPr/>
            </p:nvCxnSpPr>
            <p:spPr>
              <a:xfrm rot="5400000">
                <a:off x="5264150" y="4114801"/>
                <a:ext cx="457200" cy="1588"/>
              </a:xfrm>
              <a:prstGeom prst="straightConnector1">
                <a:avLst/>
              </a:prstGeom>
              <a:ln>
                <a:solidFill>
                  <a:srgbClr val="80007F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121" idx="2"/>
                <a:endCxn id="124" idx="0"/>
              </p:cNvCxnSpPr>
              <p:nvPr/>
            </p:nvCxnSpPr>
            <p:spPr>
              <a:xfrm rot="5400000">
                <a:off x="3435350" y="5029201"/>
                <a:ext cx="457200" cy="1588"/>
              </a:xfrm>
              <a:prstGeom prst="straightConnector1">
                <a:avLst/>
              </a:prstGeom>
              <a:ln>
                <a:solidFill>
                  <a:srgbClr val="80007F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>
                <a:stCxn id="122" idx="2"/>
                <a:endCxn id="125" idx="0"/>
              </p:cNvCxnSpPr>
              <p:nvPr/>
            </p:nvCxnSpPr>
            <p:spPr>
              <a:xfrm rot="5400000">
                <a:off x="4349750" y="5029201"/>
                <a:ext cx="457200" cy="1588"/>
              </a:xfrm>
              <a:prstGeom prst="straightConnector1">
                <a:avLst/>
              </a:prstGeom>
              <a:ln>
                <a:solidFill>
                  <a:srgbClr val="80007F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>
                <a:stCxn id="123" idx="2"/>
                <a:endCxn id="126" idx="0"/>
              </p:cNvCxnSpPr>
              <p:nvPr/>
            </p:nvCxnSpPr>
            <p:spPr>
              <a:xfrm rot="5400000">
                <a:off x="5264150" y="5029201"/>
                <a:ext cx="457200" cy="1588"/>
              </a:xfrm>
              <a:prstGeom prst="straightConnector1">
                <a:avLst/>
              </a:prstGeom>
              <a:ln>
                <a:solidFill>
                  <a:srgbClr val="80007F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>
                <a:stCxn id="118" idx="2"/>
                <a:endCxn id="121" idx="0"/>
              </p:cNvCxnSpPr>
              <p:nvPr/>
            </p:nvCxnSpPr>
            <p:spPr>
              <a:xfrm rot="5400000">
                <a:off x="3435350" y="4114801"/>
                <a:ext cx="457200" cy="1588"/>
              </a:xfrm>
              <a:prstGeom prst="straightConnector1">
                <a:avLst/>
              </a:prstGeom>
              <a:ln>
                <a:solidFill>
                  <a:srgbClr val="80007F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>
                <a:off x="3892551" y="3886996"/>
                <a:ext cx="457199" cy="456405"/>
              </a:xfrm>
              <a:prstGeom prst="straightConnector1">
                <a:avLst/>
              </a:prstGeom>
              <a:ln>
                <a:solidFill>
                  <a:srgbClr val="80007F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 rot="16200000" flipH="1">
                <a:off x="4806950" y="3886201"/>
                <a:ext cx="457200" cy="457200"/>
              </a:xfrm>
              <a:prstGeom prst="straightConnector1">
                <a:avLst/>
              </a:prstGeom>
              <a:ln>
                <a:solidFill>
                  <a:srgbClr val="80007F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>
                <a:off x="3892551" y="4801395"/>
                <a:ext cx="457199" cy="456406"/>
              </a:xfrm>
              <a:prstGeom prst="straightConnector1">
                <a:avLst/>
              </a:prstGeom>
              <a:ln>
                <a:solidFill>
                  <a:srgbClr val="80007F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/>
              <p:nvPr/>
            </p:nvCxnSpPr>
            <p:spPr>
              <a:xfrm rot="16200000" flipH="1">
                <a:off x="4806950" y="4800601"/>
                <a:ext cx="457200" cy="457200"/>
              </a:xfrm>
              <a:prstGeom prst="straightConnector1">
                <a:avLst/>
              </a:prstGeom>
              <a:ln>
                <a:solidFill>
                  <a:srgbClr val="80007F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>
                <a:off x="5721350" y="3657601"/>
                <a:ext cx="457200" cy="1588"/>
              </a:xfrm>
              <a:prstGeom prst="straightConnector1">
                <a:avLst/>
              </a:prstGeom>
              <a:ln>
                <a:solidFill>
                  <a:srgbClr val="80007F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/>
              <p:nvPr/>
            </p:nvCxnSpPr>
            <p:spPr>
              <a:xfrm>
                <a:off x="5721350" y="4573589"/>
                <a:ext cx="457200" cy="1588"/>
              </a:xfrm>
              <a:prstGeom prst="straightConnector1">
                <a:avLst/>
              </a:prstGeom>
              <a:ln>
                <a:solidFill>
                  <a:srgbClr val="80007F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/>
              <p:cNvCxnSpPr/>
              <p:nvPr/>
            </p:nvCxnSpPr>
            <p:spPr>
              <a:xfrm>
                <a:off x="5721350" y="5487989"/>
                <a:ext cx="457200" cy="1588"/>
              </a:xfrm>
              <a:prstGeom prst="straightConnector1">
                <a:avLst/>
              </a:prstGeom>
              <a:ln>
                <a:solidFill>
                  <a:srgbClr val="80007F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/>
              <p:nvPr/>
            </p:nvCxnSpPr>
            <p:spPr>
              <a:xfrm rot="5400000">
                <a:off x="3436939" y="5944395"/>
                <a:ext cx="457200" cy="1588"/>
              </a:xfrm>
              <a:prstGeom prst="straightConnector1">
                <a:avLst/>
              </a:prstGeom>
              <a:ln>
                <a:solidFill>
                  <a:srgbClr val="80007F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/>
              <p:nvPr/>
            </p:nvCxnSpPr>
            <p:spPr>
              <a:xfrm rot="5400000">
                <a:off x="4351338" y="5944395"/>
                <a:ext cx="457200" cy="1588"/>
              </a:xfrm>
              <a:prstGeom prst="straightConnector1">
                <a:avLst/>
              </a:prstGeom>
              <a:ln>
                <a:solidFill>
                  <a:srgbClr val="80007F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/>
              <p:nvPr/>
            </p:nvCxnSpPr>
            <p:spPr>
              <a:xfrm rot="5400000">
                <a:off x="5265738" y="5944395"/>
                <a:ext cx="457200" cy="1588"/>
              </a:xfrm>
              <a:prstGeom prst="straightConnector1">
                <a:avLst/>
              </a:prstGeom>
              <a:ln>
                <a:solidFill>
                  <a:srgbClr val="80007F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>
                <a:off x="3892550" y="5717383"/>
                <a:ext cx="457199" cy="456406"/>
              </a:xfrm>
              <a:prstGeom prst="straightConnector1">
                <a:avLst/>
              </a:prstGeom>
              <a:ln>
                <a:solidFill>
                  <a:srgbClr val="80007F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/>
              <p:cNvCxnSpPr/>
              <p:nvPr/>
            </p:nvCxnSpPr>
            <p:spPr>
              <a:xfrm>
                <a:off x="4806951" y="5717383"/>
                <a:ext cx="457199" cy="456406"/>
              </a:xfrm>
              <a:prstGeom prst="straightConnector1">
                <a:avLst/>
              </a:prstGeom>
              <a:ln>
                <a:solidFill>
                  <a:srgbClr val="80007F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/>
              <p:cNvCxnSpPr/>
              <p:nvPr/>
            </p:nvCxnSpPr>
            <p:spPr>
              <a:xfrm>
                <a:off x="5721351" y="5717383"/>
                <a:ext cx="457199" cy="456406"/>
              </a:xfrm>
              <a:prstGeom prst="straightConnector1">
                <a:avLst/>
              </a:prstGeom>
              <a:ln>
                <a:solidFill>
                  <a:srgbClr val="80007F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/>
              <p:cNvCxnSpPr/>
              <p:nvPr/>
            </p:nvCxnSpPr>
            <p:spPr>
              <a:xfrm>
                <a:off x="5721351" y="4802189"/>
                <a:ext cx="457199" cy="456406"/>
              </a:xfrm>
              <a:prstGeom prst="straightConnector1">
                <a:avLst/>
              </a:prstGeom>
              <a:ln>
                <a:solidFill>
                  <a:srgbClr val="80007F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5721351" y="3886200"/>
                <a:ext cx="457199" cy="456406"/>
              </a:xfrm>
              <a:prstGeom prst="straightConnector1">
                <a:avLst/>
              </a:prstGeom>
              <a:ln>
                <a:solidFill>
                  <a:srgbClr val="80007F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4" name="TextBox 153"/>
              <p:cNvSpPr txBox="1"/>
              <p:nvPr/>
            </p:nvSpPr>
            <p:spPr>
              <a:xfrm>
                <a:off x="6178550" y="3181351"/>
                <a:ext cx="6223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…</a:t>
                </a:r>
                <a:endParaRPr lang="en-US" sz="3600" dirty="0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6178550" y="4116169"/>
                <a:ext cx="6223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…</a:t>
                </a:r>
                <a:endParaRPr lang="en-US" sz="3600" dirty="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6178550" y="5020252"/>
                <a:ext cx="6223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…</a:t>
                </a:r>
                <a:endParaRPr lang="en-US" sz="3600" dirty="0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 rot="5400000">
                <a:off x="3523567" y="6153836"/>
                <a:ext cx="6223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…</a:t>
                </a:r>
                <a:endParaRPr lang="en-US" sz="3600" dirty="0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 rot="5400000">
                <a:off x="4440347" y="6160186"/>
                <a:ext cx="6223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…</a:t>
                </a:r>
                <a:endParaRPr lang="en-US" sz="3600" dirty="0"/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 rot="5400000">
                <a:off x="5359400" y="6161774"/>
                <a:ext cx="6223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…</a:t>
                </a:r>
                <a:endParaRPr lang="en-US" sz="3600" dirty="0"/>
              </a:p>
            </p:txBody>
          </p:sp>
        </p:grpSp>
        <p:sp>
          <p:nvSpPr>
            <p:cNvPr id="162" name="TextBox 161"/>
            <p:cNvSpPr txBox="1"/>
            <p:nvPr/>
          </p:nvSpPr>
          <p:spPr>
            <a:xfrm rot="2700000">
              <a:off x="7344629" y="5982384"/>
              <a:ext cx="62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6AE6-6B89-5444-90CF-BB66A733639C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6" name="Group 42"/>
          <p:cNvGrpSpPr/>
          <p:nvPr/>
        </p:nvGrpSpPr>
        <p:grpSpPr>
          <a:xfrm>
            <a:off x="2559050" y="69850"/>
            <a:ext cx="5346700" cy="1250950"/>
            <a:chOff x="2343150" y="3244850"/>
            <a:chExt cx="5346700" cy="1250950"/>
          </a:xfrm>
        </p:grpSpPr>
        <p:sp>
          <p:nvSpPr>
            <p:cNvPr id="7" name="Rounded Rectangle 6"/>
            <p:cNvSpPr/>
            <p:nvPr/>
          </p:nvSpPr>
          <p:spPr>
            <a:xfrm rot="16200000">
              <a:off x="4387850" y="1200150"/>
              <a:ext cx="1250950" cy="534035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an 7"/>
            <p:cNvSpPr/>
            <p:nvPr/>
          </p:nvSpPr>
          <p:spPr>
            <a:xfrm>
              <a:off x="2686050" y="3492500"/>
              <a:ext cx="685800" cy="660400"/>
            </a:xfrm>
            <a:prstGeom prst="can">
              <a:avLst/>
            </a:prstGeom>
            <a:solidFill>
              <a:srgbClr val="00807F"/>
            </a:solidFill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324350" y="3606800"/>
              <a:ext cx="457200" cy="4572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38750" y="3606800"/>
              <a:ext cx="457200" cy="4572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53150" y="3606800"/>
              <a:ext cx="457200" cy="4572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9" idx="3"/>
              <a:endCxn id="10" idx="1"/>
            </p:cNvCxnSpPr>
            <p:nvPr/>
          </p:nvCxnSpPr>
          <p:spPr>
            <a:xfrm>
              <a:off x="4781550" y="3835400"/>
              <a:ext cx="457200" cy="1588"/>
            </a:xfrm>
            <a:prstGeom prst="straightConnector1">
              <a:avLst/>
            </a:prstGeom>
            <a:ln>
              <a:solidFill>
                <a:srgbClr val="80007F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0" idx="3"/>
              <a:endCxn id="11" idx="1"/>
            </p:cNvCxnSpPr>
            <p:nvPr/>
          </p:nvCxnSpPr>
          <p:spPr>
            <a:xfrm>
              <a:off x="5695950" y="3835400"/>
              <a:ext cx="457200" cy="1588"/>
            </a:xfrm>
            <a:prstGeom prst="straightConnector1">
              <a:avLst/>
            </a:prstGeom>
            <a:ln>
              <a:solidFill>
                <a:srgbClr val="80007F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1" idx="3"/>
            </p:cNvCxnSpPr>
            <p:nvPr/>
          </p:nvCxnSpPr>
          <p:spPr>
            <a:xfrm>
              <a:off x="6610350" y="3835400"/>
              <a:ext cx="457200" cy="1588"/>
            </a:xfrm>
            <a:prstGeom prst="straightConnector1">
              <a:avLst/>
            </a:prstGeom>
            <a:ln>
              <a:solidFill>
                <a:srgbClr val="80007F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067550" y="3361422"/>
              <a:ext cx="62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4899" y="3606799"/>
              <a:ext cx="457201" cy="457201"/>
            </a:xfrm>
            <a:prstGeom prst="rect">
              <a:avLst/>
            </a:prstGeom>
          </p:spPr>
        </p:pic>
      </p:grpSp>
      <p:grpSp>
        <p:nvGrpSpPr>
          <p:cNvPr id="17" name="Group 42"/>
          <p:cNvGrpSpPr/>
          <p:nvPr/>
        </p:nvGrpSpPr>
        <p:grpSpPr>
          <a:xfrm rot="5400000">
            <a:off x="-867459" y="3495676"/>
            <a:ext cx="5346700" cy="1250950"/>
            <a:chOff x="2343150" y="3244850"/>
            <a:chExt cx="5346700" cy="1250950"/>
          </a:xfrm>
        </p:grpSpPr>
        <p:sp>
          <p:nvSpPr>
            <p:cNvPr id="18" name="Rounded Rectangle 17"/>
            <p:cNvSpPr/>
            <p:nvPr/>
          </p:nvSpPr>
          <p:spPr>
            <a:xfrm rot="16200000">
              <a:off x="4387850" y="1200150"/>
              <a:ext cx="1250950" cy="534035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n 18"/>
            <p:cNvSpPr/>
            <p:nvPr/>
          </p:nvSpPr>
          <p:spPr>
            <a:xfrm rot="16200000">
              <a:off x="2686050" y="3492500"/>
              <a:ext cx="685800" cy="660400"/>
            </a:xfrm>
            <a:prstGeom prst="can">
              <a:avLst/>
            </a:prstGeom>
            <a:solidFill>
              <a:srgbClr val="00807F"/>
            </a:solidFill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24350" y="3606800"/>
              <a:ext cx="457200" cy="4572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238750" y="3606800"/>
              <a:ext cx="457200" cy="4572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153150" y="3606800"/>
              <a:ext cx="457200" cy="4572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0" idx="3"/>
              <a:endCxn id="21" idx="1"/>
            </p:cNvCxnSpPr>
            <p:nvPr/>
          </p:nvCxnSpPr>
          <p:spPr>
            <a:xfrm>
              <a:off x="4781550" y="3835400"/>
              <a:ext cx="457200" cy="1588"/>
            </a:xfrm>
            <a:prstGeom prst="straightConnector1">
              <a:avLst/>
            </a:prstGeom>
            <a:ln>
              <a:solidFill>
                <a:srgbClr val="80007F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1" idx="3"/>
              <a:endCxn id="22" idx="1"/>
            </p:cNvCxnSpPr>
            <p:nvPr/>
          </p:nvCxnSpPr>
          <p:spPr>
            <a:xfrm>
              <a:off x="5695950" y="3835400"/>
              <a:ext cx="457200" cy="1588"/>
            </a:xfrm>
            <a:prstGeom prst="straightConnector1">
              <a:avLst/>
            </a:prstGeom>
            <a:ln>
              <a:solidFill>
                <a:srgbClr val="80007F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2" idx="3"/>
            </p:cNvCxnSpPr>
            <p:nvPr/>
          </p:nvCxnSpPr>
          <p:spPr>
            <a:xfrm>
              <a:off x="6610350" y="3835400"/>
              <a:ext cx="457200" cy="1588"/>
            </a:xfrm>
            <a:prstGeom prst="straightConnector1">
              <a:avLst/>
            </a:prstGeom>
            <a:ln>
              <a:solidFill>
                <a:srgbClr val="80007F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7067550" y="3361422"/>
              <a:ext cx="62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3644899" y="3606799"/>
              <a:ext cx="457201" cy="457201"/>
            </a:xfrm>
            <a:prstGeom prst="rect">
              <a:avLst/>
            </a:prstGeom>
          </p:spPr>
        </p:pic>
      </p:grpSp>
      <p:sp>
        <p:nvSpPr>
          <p:cNvPr id="164" name="TextBox 163"/>
          <p:cNvSpPr txBox="1"/>
          <p:nvPr/>
        </p:nvSpPr>
        <p:spPr>
          <a:xfrm>
            <a:off x="3842763" y="1795462"/>
            <a:ext cx="3657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IDEAL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995163" y="1803401"/>
            <a:ext cx="3657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ACTUAL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783807" y="2577465"/>
            <a:ext cx="7536401" cy="1415772"/>
          </a:xfrm>
          <a:prstGeom prst="rect">
            <a:avLst/>
          </a:prstGeom>
          <a:solidFill>
            <a:schemeClr val="bg1"/>
          </a:solidFill>
          <a:ln w="127000">
            <a:solidFill>
              <a:srgbClr val="808000"/>
            </a:solidFill>
          </a:ln>
        </p:spPr>
        <p:txBody>
          <a:bodyPr wrap="square" lIns="365760" tIns="91440" rIns="365760" bIns="91440" rtlCol="0">
            <a:spAutoFit/>
          </a:bodyPr>
          <a:lstStyle/>
          <a:p>
            <a:pPr algn="ctr"/>
            <a:r>
              <a:rPr lang="en-US" sz="4000" dirty="0" smtClean="0"/>
              <a:t>Not subject to principled composition and decomposition!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64" grpId="1"/>
      <p:bldP spid="165" grpId="0"/>
      <p:bldP spid="1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Approach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6AE6-6B89-5444-90CF-BB66A733639C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3" name="Group 84"/>
          <p:cNvGrpSpPr/>
          <p:nvPr/>
        </p:nvGrpSpPr>
        <p:grpSpPr>
          <a:xfrm>
            <a:off x="234950" y="3810000"/>
            <a:ext cx="3873500" cy="2547562"/>
            <a:chOff x="234950" y="4406900"/>
            <a:chExt cx="3873500" cy="2547562"/>
          </a:xfrm>
        </p:grpSpPr>
        <p:sp>
          <p:nvSpPr>
            <p:cNvPr id="40" name="TextBox 39"/>
            <p:cNvSpPr txBox="1"/>
            <p:nvPr/>
          </p:nvSpPr>
          <p:spPr>
            <a:xfrm>
              <a:off x="234950" y="5877244"/>
              <a:ext cx="23241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ATOMIC</a:t>
              </a:r>
            </a:p>
            <a:p>
              <a:pPr algn="ctr"/>
              <a:r>
                <a:rPr lang="en-US" sz="3200" dirty="0" smtClean="0"/>
                <a:t>TRANSITION</a:t>
              </a:r>
              <a:endParaRPr lang="en-US" sz="3200" dirty="0"/>
            </a:p>
          </p:txBody>
        </p:sp>
        <p:cxnSp>
          <p:nvCxnSpPr>
            <p:cNvPr id="41" name="Straight Arrow Connector 40"/>
            <p:cNvCxnSpPr>
              <a:stCxn id="40" idx="3"/>
              <a:endCxn id="9" idx="2"/>
            </p:cNvCxnSpPr>
            <p:nvPr/>
          </p:nvCxnSpPr>
          <p:spPr>
            <a:xfrm flipV="1">
              <a:off x="2559050" y="4406900"/>
              <a:ext cx="1549400" cy="20089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454400" y="4330700"/>
            <a:ext cx="4025900" cy="1534420"/>
            <a:chOff x="3454400" y="4330700"/>
            <a:chExt cx="4025900" cy="1534420"/>
          </a:xfrm>
        </p:grpSpPr>
        <p:sp>
          <p:nvSpPr>
            <p:cNvPr id="46" name="Left Brace 45"/>
            <p:cNvSpPr/>
            <p:nvPr/>
          </p:nvSpPr>
          <p:spPr>
            <a:xfrm rot="16200000">
              <a:off x="5241924" y="2981326"/>
              <a:ext cx="457201" cy="315595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54400" y="4787902"/>
              <a:ext cx="40259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NON-DETERMINISTIC</a:t>
              </a:r>
            </a:p>
            <a:p>
              <a:pPr algn="ctr"/>
              <a:r>
                <a:rPr lang="en-US" sz="3200" dirty="0" smtClean="0"/>
                <a:t>SEQUENCING</a:t>
              </a:r>
              <a:endParaRPr lang="en-US" sz="3200" dirty="0"/>
            </a:p>
          </p:txBody>
        </p:sp>
      </p:grpSp>
      <p:sp>
        <p:nvSpPr>
          <p:cNvPr id="10" name="Rounded Rectangle 9"/>
          <p:cNvSpPr/>
          <p:nvPr/>
        </p:nvSpPr>
        <p:spPr>
          <a:xfrm rot="16200000">
            <a:off x="3943350" y="946150"/>
            <a:ext cx="1250950" cy="534035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2241550" y="3238500"/>
            <a:ext cx="685800" cy="660400"/>
          </a:xfrm>
          <a:prstGeom prst="can">
            <a:avLst/>
          </a:prstGeom>
          <a:solidFill>
            <a:srgbClr val="00807F"/>
          </a:solidFill>
          <a:ln>
            <a:solidFill>
              <a:srgbClr val="0080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3879850" y="3352800"/>
            <a:ext cx="457200" cy="457200"/>
          </a:xfrm>
          <a:prstGeom prst="rect">
            <a:avLst/>
          </a:prstGeom>
          <a:solidFill>
            <a:srgbClr val="80007F"/>
          </a:solidFill>
          <a:ln>
            <a:solidFill>
              <a:srgbClr val="80007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94250" y="3352800"/>
            <a:ext cx="457200" cy="457200"/>
          </a:xfrm>
          <a:prstGeom prst="rect">
            <a:avLst/>
          </a:prstGeom>
          <a:solidFill>
            <a:srgbClr val="80007F"/>
          </a:solidFill>
          <a:ln>
            <a:solidFill>
              <a:srgbClr val="80007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08650" y="3352800"/>
            <a:ext cx="457200" cy="457200"/>
          </a:xfrm>
          <a:prstGeom prst="rect">
            <a:avLst/>
          </a:prstGeom>
          <a:solidFill>
            <a:srgbClr val="80007F"/>
          </a:solidFill>
          <a:ln>
            <a:solidFill>
              <a:srgbClr val="80007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9" idx="3"/>
            <a:endCxn id="12" idx="1"/>
          </p:cNvCxnSpPr>
          <p:nvPr/>
        </p:nvCxnSpPr>
        <p:spPr>
          <a:xfrm>
            <a:off x="4337050" y="3581400"/>
            <a:ext cx="457200" cy="1588"/>
          </a:xfrm>
          <a:prstGeom prst="straightConnector1">
            <a:avLst/>
          </a:prstGeom>
          <a:ln>
            <a:solidFill>
              <a:srgbClr val="80007F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14" idx="1"/>
          </p:cNvCxnSpPr>
          <p:nvPr/>
        </p:nvCxnSpPr>
        <p:spPr>
          <a:xfrm>
            <a:off x="5251450" y="3581400"/>
            <a:ext cx="457200" cy="1588"/>
          </a:xfrm>
          <a:prstGeom prst="straightConnector1">
            <a:avLst/>
          </a:prstGeom>
          <a:ln>
            <a:solidFill>
              <a:srgbClr val="80007F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</p:cNvCxnSpPr>
          <p:nvPr/>
        </p:nvCxnSpPr>
        <p:spPr>
          <a:xfrm>
            <a:off x="6165850" y="3581400"/>
            <a:ext cx="457200" cy="1588"/>
          </a:xfrm>
          <a:prstGeom prst="straightConnector1">
            <a:avLst/>
          </a:prstGeom>
          <a:ln>
            <a:solidFill>
              <a:srgbClr val="80007F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23050" y="3107422"/>
            <a:ext cx="62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399" y="3352799"/>
            <a:ext cx="457201" cy="457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Non-Deterministic Sequencing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Transition consists of a </a:t>
            </a:r>
            <a:r>
              <a:rPr lang="en-US" u="sng" dirty="0" smtClean="0"/>
              <a:t>precondition</a:t>
            </a:r>
            <a:r>
              <a:rPr lang="en-US" dirty="0" smtClean="0"/>
              <a:t> and </a:t>
            </a:r>
            <a:r>
              <a:rPr lang="en-US" u="sng" dirty="0" smtClean="0"/>
              <a:t>effect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u="sng" dirty="0" smtClean="0"/>
              <a:t>any</a:t>
            </a:r>
            <a:r>
              <a:rPr lang="en-US" dirty="0" smtClean="0"/>
              <a:t> transition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Evaluate precondition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transition is enabled, apply effect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Goto</a:t>
            </a:r>
            <a:r>
              <a:rPr lang="en-US" dirty="0" smtClean="0"/>
              <a:t> 1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FAIRNESS – Every transition selected infinite number of times in infinite execution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6AE6-6B89-5444-90CF-BB66A733639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6AE6-6B89-5444-90CF-BB66A733639C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2" name="Group 42"/>
          <p:cNvGrpSpPr/>
          <p:nvPr/>
        </p:nvGrpSpPr>
        <p:grpSpPr>
          <a:xfrm>
            <a:off x="2559050" y="69850"/>
            <a:ext cx="5346700" cy="1250950"/>
            <a:chOff x="2343150" y="3244850"/>
            <a:chExt cx="5346700" cy="1250950"/>
          </a:xfrm>
        </p:grpSpPr>
        <p:sp>
          <p:nvSpPr>
            <p:cNvPr id="7" name="Rounded Rectangle 6"/>
            <p:cNvSpPr/>
            <p:nvPr/>
          </p:nvSpPr>
          <p:spPr>
            <a:xfrm rot="16200000">
              <a:off x="4387850" y="1200150"/>
              <a:ext cx="1250950" cy="534035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an 7"/>
            <p:cNvSpPr/>
            <p:nvPr/>
          </p:nvSpPr>
          <p:spPr>
            <a:xfrm>
              <a:off x="2686050" y="3492500"/>
              <a:ext cx="685800" cy="660400"/>
            </a:xfrm>
            <a:prstGeom prst="can">
              <a:avLst/>
            </a:prstGeom>
            <a:solidFill>
              <a:srgbClr val="00807F"/>
            </a:solidFill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324350" y="3606800"/>
              <a:ext cx="457200" cy="4572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1a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38750" y="3606800"/>
              <a:ext cx="457200" cy="4572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1b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53150" y="3606800"/>
              <a:ext cx="457200" cy="4572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1c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67550" y="3361422"/>
              <a:ext cx="62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44899" y="3606799"/>
              <a:ext cx="457201" cy="457201"/>
            </a:xfrm>
            <a:prstGeom prst="rect">
              <a:avLst/>
            </a:prstGeom>
          </p:spPr>
        </p:pic>
      </p:grpSp>
      <p:grpSp>
        <p:nvGrpSpPr>
          <p:cNvPr id="3" name="Group 42"/>
          <p:cNvGrpSpPr/>
          <p:nvPr/>
        </p:nvGrpSpPr>
        <p:grpSpPr>
          <a:xfrm rot="5400000">
            <a:off x="-867459" y="3495676"/>
            <a:ext cx="5346700" cy="1250950"/>
            <a:chOff x="2343150" y="3244850"/>
            <a:chExt cx="5346700" cy="1250950"/>
          </a:xfrm>
        </p:grpSpPr>
        <p:sp>
          <p:nvSpPr>
            <p:cNvPr id="18" name="Rounded Rectangle 17"/>
            <p:cNvSpPr/>
            <p:nvPr/>
          </p:nvSpPr>
          <p:spPr>
            <a:xfrm rot="16200000">
              <a:off x="4387850" y="1200150"/>
              <a:ext cx="1250950" cy="534035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n 18"/>
            <p:cNvSpPr/>
            <p:nvPr/>
          </p:nvSpPr>
          <p:spPr>
            <a:xfrm rot="16200000">
              <a:off x="2686050" y="3492500"/>
              <a:ext cx="685800" cy="660400"/>
            </a:xfrm>
            <a:prstGeom prst="can">
              <a:avLst/>
            </a:prstGeom>
            <a:solidFill>
              <a:srgbClr val="00807F"/>
            </a:solidFill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4324350" y="3606800"/>
              <a:ext cx="457200" cy="4572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2a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5238750" y="3606800"/>
              <a:ext cx="457200" cy="4572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2b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6153150" y="3606800"/>
              <a:ext cx="457200" cy="4572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2c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067550" y="3361422"/>
              <a:ext cx="62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3644899" y="3606799"/>
              <a:ext cx="457201" cy="457201"/>
            </a:xfrm>
            <a:prstGeom prst="rect">
              <a:avLst/>
            </a:prstGeom>
          </p:spPr>
        </p:pic>
      </p:grpSp>
      <p:grpSp>
        <p:nvGrpSpPr>
          <p:cNvPr id="6" name="Group 113"/>
          <p:cNvGrpSpPr/>
          <p:nvPr/>
        </p:nvGrpSpPr>
        <p:grpSpPr>
          <a:xfrm>
            <a:off x="2559050" y="1452562"/>
            <a:ext cx="5346700" cy="5346701"/>
            <a:chOff x="1454150" y="1447801"/>
            <a:chExt cx="5346700" cy="5346701"/>
          </a:xfrm>
        </p:grpSpPr>
        <p:sp>
          <p:nvSpPr>
            <p:cNvPr id="115" name="Rounded Rectangle 114"/>
            <p:cNvSpPr/>
            <p:nvPr/>
          </p:nvSpPr>
          <p:spPr>
            <a:xfrm>
              <a:off x="1454150" y="1447801"/>
              <a:ext cx="5340350" cy="5346701"/>
            </a:xfrm>
            <a:prstGeom prst="roundRect">
              <a:avLst>
                <a:gd name="adj" fmla="val 4301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Can 115"/>
            <p:cNvSpPr/>
            <p:nvPr/>
          </p:nvSpPr>
          <p:spPr>
            <a:xfrm>
              <a:off x="1797050" y="1803401"/>
              <a:ext cx="685800" cy="660400"/>
            </a:xfrm>
            <a:prstGeom prst="can">
              <a:avLst/>
            </a:prstGeom>
            <a:solidFill>
              <a:srgbClr val="00807F"/>
            </a:solidFill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pic>
          <p:nvPicPr>
            <p:cNvPr id="117" name="Picture 1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9698" y="2749550"/>
              <a:ext cx="457201" cy="457201"/>
            </a:xfrm>
            <a:prstGeom prst="rect">
              <a:avLst/>
            </a:prstGeom>
          </p:spPr>
        </p:pic>
        <p:sp>
          <p:nvSpPr>
            <p:cNvPr id="118" name="Rectangle 117"/>
            <p:cNvSpPr/>
            <p:nvPr/>
          </p:nvSpPr>
          <p:spPr>
            <a:xfrm>
              <a:off x="3435350" y="3429001"/>
              <a:ext cx="457200" cy="4572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1a</a:t>
              </a:r>
              <a:endParaRPr lang="en-US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349750" y="3429001"/>
              <a:ext cx="457200" cy="4572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1b</a:t>
              </a:r>
              <a:endParaRPr lang="en-US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264150" y="3429001"/>
              <a:ext cx="457200" cy="4572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1c</a:t>
              </a:r>
              <a:endParaRPr lang="en-US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435350" y="4343401"/>
              <a:ext cx="457200" cy="4572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2a</a:t>
              </a:r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349750" y="4343401"/>
              <a:ext cx="457200" cy="4572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2b</a:t>
              </a:r>
              <a:endParaRPr lang="en-US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264150" y="4343401"/>
              <a:ext cx="457200" cy="4572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2c</a:t>
              </a:r>
              <a:endParaRPr lang="en-US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6178550" y="3181351"/>
              <a:ext cx="62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178550" y="4116169"/>
              <a:ext cx="62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Proposed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MODEL – REACTIVE COMPONENTS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IMPLEMENTATION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EVALUATION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6AE6-6B89-5444-90CF-BB66A733639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57200" y="1625600"/>
            <a:ext cx="3656806" cy="473075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Reactive Component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6AE6-6B89-5444-90CF-BB66A733639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5" name="Can 14"/>
          <p:cNvSpPr/>
          <p:nvPr/>
        </p:nvSpPr>
        <p:spPr>
          <a:xfrm>
            <a:off x="1092200" y="1841500"/>
            <a:ext cx="1460500" cy="1536700"/>
          </a:xfrm>
          <a:prstGeom prst="can">
            <a:avLst/>
          </a:prstGeom>
          <a:solidFill>
            <a:srgbClr val="00807F"/>
          </a:solidFill>
          <a:ln>
            <a:solidFill>
              <a:srgbClr val="0080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State</a:t>
            </a:r>
            <a:endParaRPr lang="en-US" sz="2400" dirty="0"/>
          </a:p>
        </p:txBody>
      </p:sp>
      <p:cxnSp>
        <p:nvCxnSpPr>
          <p:cNvPr id="50" name="Straight Arrow Connector 49"/>
          <p:cNvCxnSpPr>
            <a:stCxn id="18" idx="3"/>
            <a:endCxn id="17" idx="1"/>
          </p:cNvCxnSpPr>
          <p:nvPr/>
        </p:nvCxnSpPr>
        <p:spPr>
          <a:xfrm flipV="1">
            <a:off x="4324350" y="4086481"/>
            <a:ext cx="482601" cy="11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889000" y="3695955"/>
            <a:ext cx="1828800" cy="2230887"/>
            <a:chOff x="889000" y="3695955"/>
            <a:chExt cx="1828800" cy="2230887"/>
          </a:xfrm>
        </p:grpSpPr>
        <p:sp>
          <p:nvSpPr>
            <p:cNvPr id="25" name="Rectangle 24"/>
            <p:cNvSpPr/>
            <p:nvPr/>
          </p:nvSpPr>
          <p:spPr>
            <a:xfrm>
              <a:off x="889000" y="3695955"/>
              <a:ext cx="1828800" cy="8001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Transition1</a:t>
              </a:r>
              <a:endParaRPr lang="en-US" sz="2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89000" y="4724400"/>
              <a:ext cx="1828800" cy="8001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Transition2</a:t>
              </a:r>
              <a:endParaRPr lang="en-US" sz="2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89000" y="5295900"/>
              <a:ext cx="1828800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dirty="0" smtClean="0">
                  <a:solidFill>
                    <a:srgbClr val="80007F"/>
                  </a:solidFill>
                </a:rPr>
                <a:t>…</a:t>
              </a:r>
              <a:endParaRPr lang="en-US" sz="3500" dirty="0">
                <a:solidFill>
                  <a:srgbClr val="80007F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779712" y="1630364"/>
            <a:ext cx="1334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Interface</a:t>
            </a:r>
            <a:endParaRPr lang="en-US" sz="24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5029994" y="1630364"/>
            <a:ext cx="3656806" cy="4730750"/>
            <a:chOff x="5029994" y="1630364"/>
            <a:chExt cx="3656806" cy="4730750"/>
          </a:xfrm>
        </p:grpSpPr>
        <p:sp>
          <p:nvSpPr>
            <p:cNvPr id="38" name="Rectangle 37"/>
            <p:cNvSpPr/>
            <p:nvPr/>
          </p:nvSpPr>
          <p:spPr>
            <a:xfrm>
              <a:off x="5029994" y="1630364"/>
              <a:ext cx="3656806" cy="4730750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an 38"/>
            <p:cNvSpPr/>
            <p:nvPr/>
          </p:nvSpPr>
          <p:spPr>
            <a:xfrm>
              <a:off x="6578600" y="1841500"/>
              <a:ext cx="1460500" cy="1536700"/>
            </a:xfrm>
            <a:prstGeom prst="can">
              <a:avLst/>
            </a:prstGeom>
            <a:solidFill>
              <a:srgbClr val="00807F"/>
            </a:solidFill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State</a:t>
              </a:r>
              <a:endParaRPr lang="en-US" sz="2400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394450" y="3683255"/>
              <a:ext cx="1828800" cy="2230887"/>
              <a:chOff x="889000" y="3695955"/>
              <a:chExt cx="1828800" cy="2230887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889000" y="3695955"/>
                <a:ext cx="1828800" cy="800100"/>
              </a:xfrm>
              <a:prstGeom prst="rect">
                <a:avLst/>
              </a:prstGeom>
              <a:solidFill>
                <a:srgbClr val="80007F"/>
              </a:solidFill>
              <a:ln>
                <a:solidFill>
                  <a:srgbClr val="80007F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 smtClean="0"/>
                  <a:t>TransitionA</a:t>
                </a:r>
                <a:endParaRPr lang="en-US" sz="2400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89000" y="4724400"/>
                <a:ext cx="1828800" cy="800100"/>
              </a:xfrm>
              <a:prstGeom prst="rect">
                <a:avLst/>
              </a:prstGeom>
              <a:solidFill>
                <a:srgbClr val="80007F"/>
              </a:solidFill>
              <a:ln>
                <a:solidFill>
                  <a:srgbClr val="80007F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 smtClean="0"/>
                  <a:t>TransitionB</a:t>
                </a:r>
                <a:endParaRPr lang="en-US" sz="24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89000" y="5295900"/>
                <a:ext cx="182880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500" dirty="0" smtClean="0">
                    <a:solidFill>
                      <a:srgbClr val="80007F"/>
                    </a:solidFill>
                  </a:rPr>
                  <a:t>…</a:t>
                </a:r>
                <a:endParaRPr lang="en-US" sz="3500" dirty="0">
                  <a:solidFill>
                    <a:srgbClr val="80007F"/>
                  </a:solidFill>
                </a:endParaRPr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2717800" y="3826131"/>
            <a:ext cx="3676650" cy="531812"/>
            <a:chOff x="2717800" y="3826131"/>
            <a:chExt cx="3676650" cy="531812"/>
          </a:xfrm>
        </p:grpSpPr>
        <p:cxnSp>
          <p:nvCxnSpPr>
            <p:cNvPr id="20" name="Straight Arrow Connector 19"/>
            <p:cNvCxnSpPr>
              <a:stCxn id="25" idx="3"/>
              <a:endCxn id="18" idx="1"/>
            </p:cNvCxnSpPr>
            <p:nvPr/>
          </p:nvCxnSpPr>
          <p:spPr>
            <a:xfrm>
              <a:off x="2717800" y="4096005"/>
              <a:ext cx="304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3022600" y="3837243"/>
              <a:ext cx="1301750" cy="520700"/>
            </a:xfrm>
            <a:prstGeom prst="roundRect">
              <a:avLst/>
            </a:prstGeom>
            <a:solidFill>
              <a:srgbClr val="808000"/>
            </a:solidFill>
            <a:ln>
              <a:solidFill>
                <a:srgbClr val="8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out</a:t>
              </a:r>
              <a:endParaRPr lang="en-US" sz="2400" dirty="0"/>
            </a:p>
          </p:txBody>
        </p:sp>
        <p:cxnSp>
          <p:nvCxnSpPr>
            <p:cNvPr id="19" name="Straight Arrow Connector 18"/>
            <p:cNvCxnSpPr>
              <a:stCxn id="17" idx="3"/>
              <a:endCxn id="41" idx="1"/>
            </p:cNvCxnSpPr>
            <p:nvPr/>
          </p:nvCxnSpPr>
          <p:spPr>
            <a:xfrm flipV="1">
              <a:off x="6108701" y="4083305"/>
              <a:ext cx="285749" cy="317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4806951" y="3826131"/>
              <a:ext cx="1301750" cy="520700"/>
            </a:xfrm>
            <a:prstGeom prst="roundRect">
              <a:avLst/>
            </a:prstGeom>
            <a:solidFill>
              <a:srgbClr val="808000"/>
            </a:solidFill>
            <a:ln>
              <a:solidFill>
                <a:srgbClr val="8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in</a:t>
              </a:r>
              <a:endParaRPr lang="en-US" sz="2400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870200" y="3526787"/>
            <a:ext cx="3371850" cy="2062103"/>
          </a:xfrm>
          <a:prstGeom prst="rect">
            <a:avLst/>
          </a:prstGeom>
          <a:solidFill>
            <a:schemeClr val="bg1"/>
          </a:solidFill>
          <a:ln w="38100">
            <a:solidFill>
              <a:srgbClr val="808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Composition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Communication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Correlation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</p:txBody>
      </p:sp>
      <p:grpSp>
        <p:nvGrpSpPr>
          <p:cNvPr id="61" name="Group 60"/>
          <p:cNvGrpSpPr/>
          <p:nvPr/>
        </p:nvGrpSpPr>
        <p:grpSpPr>
          <a:xfrm>
            <a:off x="2806699" y="4357943"/>
            <a:ext cx="1301751" cy="1992633"/>
            <a:chOff x="2806699" y="4357943"/>
            <a:chExt cx="1301751" cy="1992633"/>
          </a:xfrm>
        </p:grpSpPr>
        <p:sp>
          <p:nvSpPr>
            <p:cNvPr id="55" name="TextBox 54"/>
            <p:cNvSpPr txBox="1"/>
            <p:nvPr/>
          </p:nvSpPr>
          <p:spPr>
            <a:xfrm>
              <a:off x="2806699" y="5765800"/>
              <a:ext cx="1301751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PORT</a:t>
              </a:r>
            </a:p>
          </p:txBody>
        </p:sp>
        <p:cxnSp>
          <p:nvCxnSpPr>
            <p:cNvPr id="56" name="Straight Arrow Connector 55"/>
            <p:cNvCxnSpPr>
              <a:stCxn id="55" idx="0"/>
              <a:endCxn id="18" idx="2"/>
            </p:cNvCxnSpPr>
            <p:nvPr/>
          </p:nvCxnSpPr>
          <p:spPr>
            <a:xfrm rot="5400000" flipH="1" flipV="1">
              <a:off x="2861597" y="4953922"/>
              <a:ext cx="1407857" cy="2159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4546601" y="4097593"/>
            <a:ext cx="2311399" cy="2241871"/>
            <a:chOff x="2323306" y="4108705"/>
            <a:chExt cx="2311399" cy="2241871"/>
          </a:xfrm>
        </p:grpSpPr>
        <p:sp>
          <p:nvSpPr>
            <p:cNvPr id="63" name="TextBox 62"/>
            <p:cNvSpPr txBox="1"/>
            <p:nvPr/>
          </p:nvSpPr>
          <p:spPr>
            <a:xfrm>
              <a:off x="2806699" y="5765800"/>
              <a:ext cx="182800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BINDING</a:t>
              </a:r>
            </a:p>
          </p:txBody>
        </p:sp>
        <p:cxnSp>
          <p:nvCxnSpPr>
            <p:cNvPr id="64" name="Straight Arrow Connector 63"/>
            <p:cNvCxnSpPr>
              <a:stCxn id="63" idx="0"/>
            </p:cNvCxnSpPr>
            <p:nvPr/>
          </p:nvCxnSpPr>
          <p:spPr>
            <a:xfrm rot="16200000" flipV="1">
              <a:off x="2193457" y="4238554"/>
              <a:ext cx="1657095" cy="139739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/>
          <p:cNvSpPr/>
          <p:nvPr/>
        </p:nvSpPr>
        <p:spPr>
          <a:xfrm>
            <a:off x="736600" y="3575844"/>
            <a:ext cx="7632700" cy="102181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5" grpId="0" animBg="1"/>
      <p:bldP spid="37" grpId="0"/>
      <p:bldP spid="52" grpId="0" animBg="1"/>
      <p:bldP spid="52" grpId="1" animBg="1"/>
      <p:bldP spid="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Kinds of Transitions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6AE6-6B89-5444-90CF-BB66A733639C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52400" y="2120900"/>
            <a:ext cx="7162800" cy="800100"/>
            <a:chOff x="-266700" y="2120900"/>
            <a:chExt cx="7162800" cy="800100"/>
          </a:xfrm>
        </p:grpSpPr>
        <p:sp>
          <p:nvSpPr>
            <p:cNvPr id="4" name="Rectangle 3"/>
            <p:cNvSpPr/>
            <p:nvPr/>
          </p:nvSpPr>
          <p:spPr>
            <a:xfrm>
              <a:off x="3314700" y="2120900"/>
              <a:ext cx="2552700" cy="8001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 smtClean="0"/>
                <a:t>α</a:t>
              </a:r>
              <a:endParaRPr lang="en-US" sz="3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266700" y="2218432"/>
              <a:ext cx="28829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PRECONDITION</a:t>
              </a:r>
            </a:p>
          </p:txBody>
        </p:sp>
        <p:cxnSp>
          <p:nvCxnSpPr>
            <p:cNvPr id="12" name="Straight Arrow Connector 11"/>
            <p:cNvCxnSpPr>
              <a:stCxn id="4" idx="3"/>
            </p:cNvCxnSpPr>
            <p:nvPr/>
          </p:nvCxnSpPr>
          <p:spPr>
            <a:xfrm>
              <a:off x="5867400" y="2520950"/>
              <a:ext cx="10287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3"/>
            </p:cNvCxnSpPr>
            <p:nvPr/>
          </p:nvCxnSpPr>
          <p:spPr>
            <a:xfrm flipV="1">
              <a:off x="5867400" y="2120900"/>
              <a:ext cx="1028700" cy="4000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4" idx="3"/>
            </p:cNvCxnSpPr>
            <p:nvPr/>
          </p:nvCxnSpPr>
          <p:spPr>
            <a:xfrm>
              <a:off x="5867400" y="2520950"/>
              <a:ext cx="1028700" cy="4000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711200" y="3682429"/>
            <a:ext cx="6604000" cy="800100"/>
            <a:chOff x="292100" y="3702050"/>
            <a:chExt cx="6604000" cy="800100"/>
          </a:xfrm>
        </p:grpSpPr>
        <p:sp>
          <p:nvSpPr>
            <p:cNvPr id="19" name="Rectangle 18"/>
            <p:cNvSpPr/>
            <p:nvPr/>
          </p:nvSpPr>
          <p:spPr>
            <a:xfrm>
              <a:off x="3314700" y="3702050"/>
              <a:ext cx="2552700" cy="8001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 smtClean="0"/>
                <a:t>β</a:t>
              </a:r>
              <a:endParaRPr lang="en-US" sz="3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2100" y="3812282"/>
              <a:ext cx="23241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PORT</a:t>
              </a:r>
            </a:p>
          </p:txBody>
        </p:sp>
        <p:cxnSp>
          <p:nvCxnSpPr>
            <p:cNvPr id="21" name="Straight Arrow Connector 20"/>
            <p:cNvCxnSpPr>
              <a:stCxn id="20" idx="3"/>
              <a:endCxn id="19" idx="1"/>
            </p:cNvCxnSpPr>
            <p:nvPr/>
          </p:nvCxnSpPr>
          <p:spPr>
            <a:xfrm flipV="1">
              <a:off x="2616200" y="4102100"/>
              <a:ext cx="698500" cy="25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9" idx="3"/>
            </p:cNvCxnSpPr>
            <p:nvPr/>
          </p:nvCxnSpPr>
          <p:spPr>
            <a:xfrm>
              <a:off x="5867400" y="4102100"/>
              <a:ext cx="10287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9" idx="3"/>
            </p:cNvCxnSpPr>
            <p:nvPr/>
          </p:nvCxnSpPr>
          <p:spPr>
            <a:xfrm flipV="1">
              <a:off x="5867400" y="3702050"/>
              <a:ext cx="1028700" cy="4000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9" idx="3"/>
            </p:cNvCxnSpPr>
            <p:nvPr/>
          </p:nvCxnSpPr>
          <p:spPr>
            <a:xfrm>
              <a:off x="5867400" y="4102100"/>
              <a:ext cx="1028700" cy="4000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711200" y="5243959"/>
            <a:ext cx="6604000" cy="800100"/>
            <a:chOff x="292100" y="5243959"/>
            <a:chExt cx="6604000" cy="800100"/>
          </a:xfrm>
        </p:grpSpPr>
        <p:sp>
          <p:nvSpPr>
            <p:cNvPr id="25" name="Rectangle 24"/>
            <p:cNvSpPr/>
            <p:nvPr/>
          </p:nvSpPr>
          <p:spPr>
            <a:xfrm>
              <a:off x="3314700" y="5243959"/>
              <a:ext cx="2552700" cy="8001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 smtClean="0"/>
                <a:t>γ</a:t>
              </a:r>
              <a:endParaRPr lang="en-US" sz="3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2100" y="5354191"/>
              <a:ext cx="23241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PORT</a:t>
              </a:r>
            </a:p>
          </p:txBody>
        </p:sp>
        <p:cxnSp>
          <p:nvCxnSpPr>
            <p:cNvPr id="27" name="Straight Arrow Connector 26"/>
            <p:cNvCxnSpPr>
              <a:stCxn id="26" idx="3"/>
              <a:endCxn id="25" idx="1"/>
            </p:cNvCxnSpPr>
            <p:nvPr/>
          </p:nvCxnSpPr>
          <p:spPr>
            <a:xfrm flipV="1">
              <a:off x="2616200" y="5644009"/>
              <a:ext cx="698500" cy="25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5" idx="3"/>
            </p:cNvCxnSpPr>
            <p:nvPr/>
          </p:nvCxnSpPr>
          <p:spPr>
            <a:xfrm>
              <a:off x="5867400" y="5644009"/>
              <a:ext cx="10287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5" idx="3"/>
            </p:cNvCxnSpPr>
            <p:nvPr/>
          </p:nvCxnSpPr>
          <p:spPr>
            <a:xfrm flipV="1">
              <a:off x="5867400" y="5243959"/>
              <a:ext cx="1028700" cy="4000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5" idx="3"/>
            </p:cNvCxnSpPr>
            <p:nvPr/>
          </p:nvCxnSpPr>
          <p:spPr>
            <a:xfrm>
              <a:off x="5867400" y="5644009"/>
              <a:ext cx="1028700" cy="4000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3416300" y="6044059"/>
            <a:ext cx="32385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No state change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/>
          <p:cNvSpPr/>
          <p:nvPr/>
        </p:nvSpPr>
        <p:spPr>
          <a:xfrm>
            <a:off x="3836194" y="1841500"/>
            <a:ext cx="1460500" cy="1536700"/>
          </a:xfrm>
          <a:prstGeom prst="can">
            <a:avLst/>
          </a:prstGeom>
          <a:solidFill>
            <a:srgbClr val="00807F"/>
          </a:solidFill>
          <a:ln>
            <a:solidFill>
              <a:srgbClr val="0080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State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Encapsulation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6AE6-6B89-5444-90CF-BB66A733639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" y="1625600"/>
            <a:ext cx="8229600" cy="473075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>
            <a:off x="155575" y="3824543"/>
            <a:ext cx="1301750" cy="520700"/>
          </a:xfrm>
          <a:prstGeom prst="roundRect">
            <a:avLst/>
          </a:prstGeom>
          <a:solidFill>
            <a:srgbClr val="808000"/>
          </a:solidFill>
          <a:ln>
            <a:solidFill>
              <a:srgbClr val="8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1" name="Rounded Rectangle 130"/>
          <p:cNvSpPr/>
          <p:nvPr/>
        </p:nvSpPr>
        <p:spPr>
          <a:xfrm>
            <a:off x="7629525" y="4749800"/>
            <a:ext cx="1301750" cy="520700"/>
          </a:xfrm>
          <a:prstGeom prst="roundRect">
            <a:avLst/>
          </a:prstGeom>
          <a:solidFill>
            <a:srgbClr val="808000"/>
          </a:solidFill>
          <a:ln>
            <a:solidFill>
              <a:srgbClr val="8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37" name="Straight Arrow Connector 136"/>
          <p:cNvCxnSpPr>
            <a:stCxn id="126" idx="3"/>
            <a:endCxn id="155" idx="1"/>
          </p:cNvCxnSpPr>
          <p:nvPr/>
        </p:nvCxnSpPr>
        <p:spPr>
          <a:xfrm>
            <a:off x="1457325" y="4084893"/>
            <a:ext cx="228600" cy="53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40" idx="0"/>
            <a:endCxn id="131" idx="1"/>
          </p:cNvCxnSpPr>
          <p:nvPr/>
        </p:nvCxnSpPr>
        <p:spPr>
          <a:xfrm>
            <a:off x="6372354" y="5010150"/>
            <a:ext cx="1257171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le 143"/>
          <p:cNvSpPr/>
          <p:nvPr/>
        </p:nvSpPr>
        <p:spPr>
          <a:xfrm>
            <a:off x="136525" y="5681018"/>
            <a:ext cx="1301750" cy="520700"/>
          </a:xfrm>
          <a:prstGeom prst="roundRect">
            <a:avLst/>
          </a:prstGeom>
          <a:solidFill>
            <a:srgbClr val="808000"/>
          </a:solidFill>
          <a:ln>
            <a:solidFill>
              <a:srgbClr val="8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5" name="Rounded Rectangle 144"/>
          <p:cNvSpPr/>
          <p:nvPr/>
        </p:nvSpPr>
        <p:spPr>
          <a:xfrm>
            <a:off x="7610475" y="5655618"/>
            <a:ext cx="1301750" cy="520700"/>
          </a:xfrm>
          <a:prstGeom prst="roundRect">
            <a:avLst/>
          </a:prstGeom>
          <a:solidFill>
            <a:srgbClr val="808000"/>
          </a:solidFill>
          <a:ln>
            <a:solidFill>
              <a:srgbClr val="8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47" name="Straight Arrow Connector 146"/>
          <p:cNvCxnSpPr>
            <a:stCxn id="144" idx="3"/>
            <a:endCxn id="149" idx="3"/>
          </p:cNvCxnSpPr>
          <p:nvPr/>
        </p:nvCxnSpPr>
        <p:spPr>
          <a:xfrm flipV="1">
            <a:off x="1438275" y="5915025"/>
            <a:ext cx="2664083" cy="263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49" idx="0"/>
            <a:endCxn id="33" idx="3"/>
          </p:cNvCxnSpPr>
          <p:nvPr/>
        </p:nvCxnSpPr>
        <p:spPr>
          <a:xfrm>
            <a:off x="5041900" y="5915025"/>
            <a:ext cx="39091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Hexagon 148"/>
          <p:cNvSpPr/>
          <p:nvPr/>
        </p:nvSpPr>
        <p:spPr>
          <a:xfrm>
            <a:off x="4102358" y="5564832"/>
            <a:ext cx="939542" cy="700386"/>
          </a:xfrm>
          <a:prstGeom prst="hexagon">
            <a:avLst/>
          </a:prstGeom>
          <a:solidFill>
            <a:srgbClr val="00807F"/>
          </a:solidFill>
          <a:ln>
            <a:solidFill>
              <a:srgbClr val="0080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153" name="TextBox 152"/>
          <p:cNvSpPr txBox="1"/>
          <p:nvPr/>
        </p:nvSpPr>
        <p:spPr>
          <a:xfrm>
            <a:off x="6134100" y="2950617"/>
            <a:ext cx="2552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MEMBER COMPONENT</a:t>
            </a:r>
            <a:endParaRPr lang="en-US" sz="3200" dirty="0"/>
          </a:p>
        </p:txBody>
      </p:sp>
      <p:sp>
        <p:nvSpPr>
          <p:cNvPr id="155" name="Rectangle 154"/>
          <p:cNvSpPr/>
          <p:nvPr/>
        </p:nvSpPr>
        <p:spPr>
          <a:xfrm>
            <a:off x="1685925" y="3690144"/>
            <a:ext cx="1828800" cy="800100"/>
          </a:xfrm>
          <a:prstGeom prst="rect">
            <a:avLst/>
          </a:prstGeom>
          <a:solidFill>
            <a:srgbClr val="80007F"/>
          </a:solidFill>
          <a:ln>
            <a:solidFill>
              <a:srgbClr val="80007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β</a:t>
            </a:r>
            <a:endParaRPr lang="en-US" sz="3200" dirty="0"/>
          </a:p>
        </p:txBody>
      </p:sp>
      <p:sp>
        <p:nvSpPr>
          <p:cNvPr id="156" name="Rectangle 155"/>
          <p:cNvSpPr/>
          <p:nvPr/>
        </p:nvSpPr>
        <p:spPr>
          <a:xfrm>
            <a:off x="1685925" y="4610100"/>
            <a:ext cx="1828800" cy="800100"/>
          </a:xfrm>
          <a:prstGeom prst="rect">
            <a:avLst/>
          </a:prstGeom>
          <a:solidFill>
            <a:srgbClr val="80007F"/>
          </a:solidFill>
          <a:ln>
            <a:solidFill>
              <a:srgbClr val="80007F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α</a:t>
            </a:r>
            <a:endParaRPr lang="en-US" sz="3200" dirty="0" smtClean="0"/>
          </a:p>
        </p:txBody>
      </p:sp>
      <p:cxnSp>
        <p:nvCxnSpPr>
          <p:cNvPr id="28" name="Elbow Connector 27"/>
          <p:cNvCxnSpPr>
            <a:stCxn id="156" idx="3"/>
            <a:endCxn id="149" idx="4"/>
          </p:cNvCxnSpPr>
          <p:nvPr/>
        </p:nvCxnSpPr>
        <p:spPr>
          <a:xfrm>
            <a:off x="3514725" y="5010150"/>
            <a:ext cx="762730" cy="55468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Hexagon 32"/>
          <p:cNvSpPr/>
          <p:nvPr/>
        </p:nvSpPr>
        <p:spPr>
          <a:xfrm>
            <a:off x="5432812" y="5564832"/>
            <a:ext cx="939542" cy="700386"/>
          </a:xfrm>
          <a:prstGeom prst="hexagon">
            <a:avLst/>
          </a:prstGeom>
          <a:solidFill>
            <a:srgbClr val="00807F"/>
          </a:solidFill>
          <a:ln>
            <a:solidFill>
              <a:srgbClr val="0080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Z</a:t>
            </a:r>
            <a:endParaRPr lang="en-US" sz="2400" dirty="0"/>
          </a:p>
        </p:txBody>
      </p:sp>
      <p:cxnSp>
        <p:nvCxnSpPr>
          <p:cNvPr id="36" name="Straight Arrow Connector 35"/>
          <p:cNvCxnSpPr>
            <a:stCxn id="33" idx="0"/>
            <a:endCxn id="145" idx="1"/>
          </p:cNvCxnSpPr>
          <p:nvPr/>
        </p:nvCxnSpPr>
        <p:spPr>
          <a:xfrm>
            <a:off x="6372354" y="5915025"/>
            <a:ext cx="1238121" cy="9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Hexagon 39"/>
          <p:cNvSpPr/>
          <p:nvPr/>
        </p:nvSpPr>
        <p:spPr>
          <a:xfrm>
            <a:off x="5432812" y="4659957"/>
            <a:ext cx="939542" cy="700386"/>
          </a:xfrm>
          <a:prstGeom prst="hexagon">
            <a:avLst/>
          </a:prstGeom>
          <a:solidFill>
            <a:srgbClr val="00807F"/>
          </a:solidFill>
          <a:ln>
            <a:solidFill>
              <a:srgbClr val="0080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Y</a:t>
            </a:r>
            <a:endParaRPr lang="en-US" sz="2400" dirty="0"/>
          </a:p>
        </p:txBody>
      </p:sp>
      <p:cxnSp>
        <p:nvCxnSpPr>
          <p:cNvPr id="41" name="Elbow Connector 27"/>
          <p:cNvCxnSpPr>
            <a:stCxn id="149" idx="0"/>
            <a:endCxn id="40" idx="3"/>
          </p:cNvCxnSpPr>
          <p:nvPr/>
        </p:nvCxnSpPr>
        <p:spPr>
          <a:xfrm flipV="1">
            <a:off x="5041900" y="5010150"/>
            <a:ext cx="390912" cy="9048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3" idx="1"/>
          </p:cNvCxnSpPr>
          <p:nvPr/>
        </p:nvCxnSpPr>
        <p:spPr>
          <a:xfrm rot="10800000" flipV="1">
            <a:off x="5905500" y="3489225"/>
            <a:ext cx="228600" cy="11707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reactive system?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420100" cy="13588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A system that has “ongoing interactions with its environment”</a:t>
            </a:r>
            <a:r>
              <a:rPr lang="en-US" baseline="30000" dirty="0" smtClean="0"/>
              <a:t>*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Diagram 3"/>
          <p:cNvGraphicFramePr/>
          <p:nvPr/>
        </p:nvGraphicFramePr>
        <p:xfrm>
          <a:off x="457200" y="2086429"/>
          <a:ext cx="8229600" cy="3635969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6AE6-6B89-5444-90CF-BB66A733639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85444" y="2493418"/>
            <a:ext cx="1753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Input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085444" y="4795676"/>
            <a:ext cx="1753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Output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411746" y="3592003"/>
            <a:ext cx="1753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Process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1" y="5894169"/>
            <a:ext cx="8229600" cy="462181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en-US" sz="1500" dirty="0" smtClean="0"/>
              <a:t>* Manna, Z. and </a:t>
            </a:r>
            <a:r>
              <a:rPr lang="en-US" sz="1500" dirty="0" err="1" smtClean="0"/>
              <a:t>Pnueli</a:t>
            </a:r>
            <a:r>
              <a:rPr lang="en-US" sz="1500" dirty="0" smtClean="0"/>
              <a:t>, A., “The temporal logic of reactive and concurrent systems: Specification,” 1992.</a:t>
            </a:r>
          </a:p>
          <a:p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5081427"/>
            <a:ext cx="8229600" cy="773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e.g., web server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5537200" y="3492500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89" name="TextBox 88"/>
          <p:cNvSpPr txBox="1"/>
          <p:nvPr/>
        </p:nvSpPr>
        <p:spPr>
          <a:xfrm>
            <a:off x="5537200" y="3492500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1,2</a:t>
            </a:r>
            <a:endParaRPr lang="en-US" sz="2800" dirty="0"/>
          </a:p>
        </p:txBody>
      </p:sp>
      <p:sp>
        <p:nvSpPr>
          <p:cNvPr id="90" name="TextBox 89"/>
          <p:cNvSpPr txBox="1"/>
          <p:nvPr/>
        </p:nvSpPr>
        <p:spPr>
          <a:xfrm>
            <a:off x="5537200" y="3494088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92" name="TextBox 91"/>
          <p:cNvSpPr txBox="1"/>
          <p:nvPr/>
        </p:nvSpPr>
        <p:spPr>
          <a:xfrm>
            <a:off x="155575" y="4330023"/>
            <a:ext cx="130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93" name="TextBox 92"/>
          <p:cNvSpPr txBox="1"/>
          <p:nvPr/>
        </p:nvSpPr>
        <p:spPr>
          <a:xfrm>
            <a:off x="155575" y="4330023"/>
            <a:ext cx="130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7" name="Can 6"/>
          <p:cNvSpPr/>
          <p:nvPr/>
        </p:nvSpPr>
        <p:spPr>
          <a:xfrm>
            <a:off x="3836194" y="2870200"/>
            <a:ext cx="1460500" cy="1536700"/>
          </a:xfrm>
          <a:prstGeom prst="can">
            <a:avLst/>
          </a:prstGeom>
          <a:solidFill>
            <a:srgbClr val="00807F"/>
          </a:solidFill>
          <a:ln>
            <a:solidFill>
              <a:srgbClr val="0080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queue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Channel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6AE6-6B89-5444-90CF-BB66A733639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7200" y="2654300"/>
            <a:ext cx="8229600" cy="35941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155575" y="4853243"/>
            <a:ext cx="1301750" cy="520700"/>
          </a:xfrm>
          <a:prstGeom prst="roundRect">
            <a:avLst/>
          </a:prstGeom>
          <a:solidFill>
            <a:srgbClr val="808000"/>
          </a:solidFill>
          <a:ln>
            <a:solidFill>
              <a:srgbClr val="8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send</a:t>
            </a:r>
            <a:endParaRPr lang="en-US" sz="2400" dirty="0"/>
          </a:p>
        </p:txBody>
      </p:sp>
      <p:sp>
        <p:nvSpPr>
          <p:cNvPr id="61" name="Rounded Rectangle 60"/>
          <p:cNvSpPr/>
          <p:nvPr/>
        </p:nvSpPr>
        <p:spPr>
          <a:xfrm>
            <a:off x="7629525" y="4853243"/>
            <a:ext cx="1301750" cy="520700"/>
          </a:xfrm>
          <a:prstGeom prst="roundRect">
            <a:avLst/>
          </a:prstGeom>
          <a:solidFill>
            <a:srgbClr val="808000"/>
          </a:solidFill>
          <a:ln>
            <a:solidFill>
              <a:srgbClr val="8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recv</a:t>
            </a:r>
            <a:endParaRPr lang="en-US" sz="2400" dirty="0"/>
          </a:p>
        </p:txBody>
      </p:sp>
      <p:cxnSp>
        <p:nvCxnSpPr>
          <p:cNvPr id="67" name="Straight Arrow Connector 66"/>
          <p:cNvCxnSpPr>
            <a:stCxn id="58" idx="3"/>
          </p:cNvCxnSpPr>
          <p:nvPr/>
        </p:nvCxnSpPr>
        <p:spPr>
          <a:xfrm>
            <a:off x="1457325" y="5113593"/>
            <a:ext cx="406399" cy="11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61" idx="1"/>
          </p:cNvCxnSpPr>
          <p:nvPr/>
        </p:nvCxnSpPr>
        <p:spPr>
          <a:xfrm flipV="1">
            <a:off x="7248525" y="5113593"/>
            <a:ext cx="381000" cy="53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537200" y="3492500"/>
            <a:ext cx="2857500" cy="1588"/>
          </a:xfrm>
          <a:prstGeom prst="line">
            <a:avLst/>
          </a:prstGeom>
          <a:ln>
            <a:solidFill>
              <a:srgbClr val="0080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537200" y="4015720"/>
            <a:ext cx="2857500" cy="1588"/>
          </a:xfrm>
          <a:prstGeom prst="line">
            <a:avLst/>
          </a:prstGeom>
          <a:ln>
            <a:solidFill>
              <a:srgbClr val="0080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537200" y="3079234"/>
            <a:ext cx="77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front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7629525" y="4330023"/>
            <a:ext cx="1301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95" name="Rectangle 94"/>
          <p:cNvSpPr/>
          <p:nvPr/>
        </p:nvSpPr>
        <p:spPr>
          <a:xfrm>
            <a:off x="5419725" y="4724655"/>
            <a:ext cx="1828800" cy="800100"/>
          </a:xfrm>
          <a:prstGeom prst="rect">
            <a:avLst/>
          </a:prstGeom>
          <a:solidFill>
            <a:srgbClr val="80007F"/>
          </a:solidFill>
          <a:ln>
            <a:solidFill>
              <a:srgbClr val="80007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α</a:t>
            </a:r>
            <a:r>
              <a:rPr lang="en-US" sz="2400" dirty="0" smtClean="0"/>
              <a:t>-front</a:t>
            </a:r>
            <a:br>
              <a:rPr lang="en-US" sz="2400" dirty="0" smtClean="0"/>
            </a:br>
            <a:r>
              <a:rPr lang="en-US" sz="2400" dirty="0" smtClean="0"/>
              <a:t>&amp; pop</a:t>
            </a:r>
            <a:endParaRPr lang="en-US" sz="2400" dirty="0"/>
          </a:p>
        </p:txBody>
      </p:sp>
      <p:sp>
        <p:nvSpPr>
          <p:cNvPr id="96" name="Rectangle 95"/>
          <p:cNvSpPr/>
          <p:nvPr/>
        </p:nvSpPr>
        <p:spPr>
          <a:xfrm>
            <a:off x="1863724" y="4724655"/>
            <a:ext cx="1828800" cy="800100"/>
          </a:xfrm>
          <a:prstGeom prst="rect">
            <a:avLst/>
          </a:prstGeom>
          <a:solidFill>
            <a:srgbClr val="80007F"/>
          </a:solidFill>
          <a:ln>
            <a:solidFill>
              <a:srgbClr val="80007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β</a:t>
            </a:r>
            <a:r>
              <a:rPr lang="en-US" sz="2400" dirty="0" smtClean="0"/>
              <a:t>-push</a:t>
            </a:r>
            <a:endParaRPr lang="en-US" sz="2400" dirty="0"/>
          </a:p>
        </p:txBody>
      </p:sp>
      <p:sp>
        <p:nvSpPr>
          <p:cNvPr id="97" name="Rectangle 96"/>
          <p:cNvSpPr/>
          <p:nvPr/>
        </p:nvSpPr>
        <p:spPr>
          <a:xfrm>
            <a:off x="63500" y="4406900"/>
            <a:ext cx="3772694" cy="1409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296694" y="4419855"/>
            <a:ext cx="3772694" cy="1409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419724" y="4380823"/>
            <a:ext cx="113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enabled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94324" y="4380723"/>
            <a:ext cx="113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disabled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2146558" y="1723082"/>
            <a:ext cx="4876543" cy="700386"/>
            <a:chOff x="2171958" y="5564832"/>
            <a:chExt cx="4876543" cy="700386"/>
          </a:xfrm>
        </p:grpSpPr>
        <p:sp>
          <p:nvSpPr>
            <p:cNvPr id="25" name="Hexagon 24"/>
            <p:cNvSpPr/>
            <p:nvPr/>
          </p:nvSpPr>
          <p:spPr>
            <a:xfrm>
              <a:off x="3505458" y="5564832"/>
              <a:ext cx="2209542" cy="700386"/>
            </a:xfrm>
            <a:prstGeom prst="hexagon">
              <a:avLst/>
            </a:prstGeom>
            <a:solidFill>
              <a:srgbClr val="00807F"/>
            </a:solidFill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Channel</a:t>
              </a:r>
              <a:endParaRPr lang="en-US" sz="2400" dirty="0"/>
            </a:p>
          </p:txBody>
        </p:sp>
        <p:sp>
          <p:nvSpPr>
            <p:cNvPr id="26" name="Hexagon 25"/>
            <p:cNvSpPr/>
            <p:nvPr/>
          </p:nvSpPr>
          <p:spPr>
            <a:xfrm>
              <a:off x="6108959" y="5564832"/>
              <a:ext cx="939542" cy="700386"/>
            </a:xfrm>
            <a:prstGeom prst="hexagon">
              <a:avLst/>
            </a:prstGeom>
            <a:solidFill>
              <a:srgbClr val="00807F"/>
            </a:solidFill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Y</a:t>
              </a:r>
              <a:endParaRPr lang="en-US" sz="2400" dirty="0"/>
            </a:p>
          </p:txBody>
        </p:sp>
        <p:sp>
          <p:nvSpPr>
            <p:cNvPr id="27" name="Hexagon 26"/>
            <p:cNvSpPr/>
            <p:nvPr/>
          </p:nvSpPr>
          <p:spPr>
            <a:xfrm>
              <a:off x="2171958" y="5564832"/>
              <a:ext cx="939542" cy="700386"/>
            </a:xfrm>
            <a:prstGeom prst="hexagon">
              <a:avLst/>
            </a:prstGeom>
            <a:solidFill>
              <a:srgbClr val="00807F"/>
            </a:solidFill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/>
                <a:t>X</a:t>
              </a:r>
              <a:endParaRPr lang="en-US" sz="2400" dirty="0"/>
            </a:p>
          </p:txBody>
        </p:sp>
        <p:cxnSp>
          <p:nvCxnSpPr>
            <p:cNvPr id="28" name="Straight Arrow Connector 27"/>
            <p:cNvCxnSpPr>
              <a:stCxn id="27" idx="0"/>
              <a:endCxn id="25" idx="3"/>
            </p:cNvCxnSpPr>
            <p:nvPr/>
          </p:nvCxnSpPr>
          <p:spPr>
            <a:xfrm>
              <a:off x="3111500" y="5915025"/>
              <a:ext cx="393958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5" idx="0"/>
              <a:endCxn id="26" idx="3"/>
            </p:cNvCxnSpPr>
            <p:nvPr/>
          </p:nvCxnSpPr>
          <p:spPr>
            <a:xfrm>
              <a:off x="5715000" y="5915025"/>
              <a:ext cx="393959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2915444" y="1920875"/>
            <a:ext cx="738980" cy="32702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537200" y="1909762"/>
            <a:ext cx="738980" cy="32702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8" grpId="1"/>
      <p:bldP spid="89" grpId="0"/>
      <p:bldP spid="89" grpId="1"/>
      <p:bldP spid="90" grpId="0"/>
      <p:bldP spid="92" grpId="0"/>
      <p:bldP spid="92" grpId="1"/>
      <p:bldP spid="93" grpId="0"/>
      <p:bldP spid="93" grpId="1"/>
      <p:bldP spid="94" grpId="0"/>
      <p:bldP spid="94" grpId="1"/>
      <p:bldP spid="97" grpId="0" animBg="1"/>
      <p:bldP spid="97" grpId="1" animBg="1"/>
      <p:bldP spid="97" grpId="2" animBg="1"/>
      <p:bldP spid="97" grpId="3" animBg="1"/>
      <p:bldP spid="98" grpId="0" animBg="1"/>
      <p:bldP spid="98" grpId="1" animBg="1"/>
      <p:bldP spid="23" grpId="0"/>
      <p:bldP spid="24" grpId="0"/>
      <p:bldP spid="32" grpId="0" animBg="1"/>
      <p:bldP spid="32" grpId="1" animBg="1"/>
      <p:bldP spid="32" grpId="2" animBg="1"/>
      <p:bldP spid="32" grpId="3" animBg="1"/>
      <p:bldP spid="33" grpId="0" animBg="1"/>
      <p:bldP spid="3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Implementation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266700" y="1600200"/>
          <a:ext cx="3479800" cy="452596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6AE6-6B89-5444-90CF-BB66A733639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05200" y="1600200"/>
            <a:ext cx="5181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Programming Language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Compiler &amp; Virtual Machine</a:t>
            </a:r>
          </a:p>
          <a:p>
            <a:endParaRPr lang="en-US" sz="3200" i="1" dirty="0" smtClean="0"/>
          </a:p>
          <a:p>
            <a:endParaRPr lang="en-US" sz="3200" i="1" dirty="0" smtClean="0"/>
          </a:p>
          <a:p>
            <a:r>
              <a:rPr lang="en-US" sz="3200" i="1" dirty="0" smtClean="0"/>
              <a:t>Assume fixed configuration of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Composition Problem #1:</a:t>
            </a:r>
            <a:br>
              <a:rPr lang="en-US" dirty="0" smtClean="0"/>
            </a:br>
            <a:r>
              <a:rPr lang="en-US" dirty="0" smtClean="0"/>
              <a:t>Deterministic Transitions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6AE6-6B89-5444-90CF-BB66A733639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39700" y="2154238"/>
            <a:ext cx="2222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Same component</a:t>
            </a:r>
            <a:endParaRPr lang="en-US" sz="2400" dirty="0"/>
          </a:p>
        </p:txBody>
      </p:sp>
      <p:cxnSp>
        <p:nvCxnSpPr>
          <p:cNvPr id="20" name="Straight Arrow Connector 19"/>
          <p:cNvCxnSpPr>
            <a:stCxn id="17" idx="2"/>
          </p:cNvCxnSpPr>
          <p:nvPr/>
        </p:nvCxnSpPr>
        <p:spPr>
          <a:xfrm rot="5400000">
            <a:off x="413118" y="3823067"/>
            <a:ext cx="1675665" cy="158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3"/>
          </p:cNvCxnSpPr>
          <p:nvPr/>
        </p:nvCxnSpPr>
        <p:spPr>
          <a:xfrm>
            <a:off x="2362200" y="2569737"/>
            <a:ext cx="1206500" cy="21063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62200" y="4661694"/>
            <a:ext cx="632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Transition may be non-deterministic</a:t>
            </a:r>
          </a:p>
          <a:p>
            <a:endParaRPr lang="en-US" sz="2400" dirty="0" smtClean="0"/>
          </a:p>
          <a:p>
            <a:r>
              <a:rPr lang="en-US" sz="2400" dirty="0" smtClean="0"/>
              <a:t>All components must be different (conservative) or state must be disjoint (</a:t>
            </a:r>
            <a:r>
              <a:rPr lang="en-US" sz="2400" dirty="0" err="1" smtClean="0"/>
              <a:t>undecidable</a:t>
            </a:r>
            <a:r>
              <a:rPr lang="en-US" sz="2400" dirty="0" smtClean="0"/>
              <a:t> in general)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3467100" y="1615340"/>
            <a:ext cx="222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α</a:t>
            </a:r>
            <a:r>
              <a:rPr lang="en-US" sz="2400" dirty="0" smtClean="0"/>
              <a:t>-tree</a:t>
            </a:r>
            <a:endParaRPr lang="en-US" sz="2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335756" y="2268537"/>
            <a:ext cx="6820695" cy="3389568"/>
            <a:chOff x="335756" y="2268537"/>
            <a:chExt cx="6820695" cy="3389568"/>
          </a:xfrm>
        </p:grpSpPr>
        <p:sp>
          <p:nvSpPr>
            <p:cNvPr id="27" name="Rectangle 26"/>
            <p:cNvSpPr/>
            <p:nvPr/>
          </p:nvSpPr>
          <p:spPr>
            <a:xfrm>
              <a:off x="2000250" y="3461005"/>
              <a:ext cx="1828800" cy="8001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β2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327651" y="3461005"/>
              <a:ext cx="1828800" cy="8001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β3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679824" y="2268537"/>
              <a:ext cx="1828800" cy="8001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α1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5756" y="4858005"/>
              <a:ext cx="1828800" cy="8001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β1</a:t>
              </a:r>
            </a:p>
          </p:txBody>
        </p:sp>
      </p:grpSp>
      <p:cxnSp>
        <p:nvCxnSpPr>
          <p:cNvPr id="19" name="Straight Connector 18"/>
          <p:cNvCxnSpPr>
            <a:stCxn id="27" idx="2"/>
            <a:endCxn id="29" idx="0"/>
          </p:cNvCxnSpPr>
          <p:nvPr/>
        </p:nvCxnSpPr>
        <p:spPr>
          <a:xfrm rot="5400000">
            <a:off x="1783953" y="3727308"/>
            <a:ext cx="596900" cy="1664494"/>
          </a:xfrm>
          <a:prstGeom prst="line">
            <a:avLst/>
          </a:prstGeom>
          <a:ln>
            <a:solidFill>
              <a:srgbClr val="8000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5" idx="2"/>
            <a:endCxn id="27" idx="0"/>
          </p:cNvCxnSpPr>
          <p:nvPr/>
        </p:nvCxnSpPr>
        <p:spPr>
          <a:xfrm rot="5400000">
            <a:off x="3558253" y="2425034"/>
            <a:ext cx="392368" cy="1679574"/>
          </a:xfrm>
          <a:prstGeom prst="line">
            <a:avLst/>
          </a:prstGeom>
          <a:ln>
            <a:solidFill>
              <a:srgbClr val="8000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5" idx="2"/>
            <a:endCxn id="26" idx="0"/>
          </p:cNvCxnSpPr>
          <p:nvPr/>
        </p:nvCxnSpPr>
        <p:spPr>
          <a:xfrm rot="16200000" flipH="1">
            <a:off x="5221953" y="2440907"/>
            <a:ext cx="392368" cy="1647827"/>
          </a:xfrm>
          <a:prstGeom prst="line">
            <a:avLst/>
          </a:prstGeom>
          <a:ln>
            <a:solidFill>
              <a:srgbClr val="8000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81000" y="4086473"/>
            <a:ext cx="83058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Yes, execute speculatively with atomic transactions.</a:t>
            </a:r>
          </a:p>
          <a:p>
            <a:r>
              <a:rPr lang="en-US" sz="2800" dirty="0" smtClean="0"/>
              <a:t>	Does not apply to I/O.</a:t>
            </a:r>
          </a:p>
          <a:p>
            <a:endParaRPr lang="en-US" sz="2800" dirty="0" smtClean="0"/>
          </a:p>
          <a:p>
            <a:r>
              <a:rPr lang="en-US" sz="2800" dirty="0" smtClean="0"/>
              <a:t>Maybe, prove state is disjoint.</a:t>
            </a:r>
          </a:p>
          <a:p>
            <a:r>
              <a:rPr lang="en-US" sz="2800" dirty="0" smtClean="0"/>
              <a:t>	Analysis is </a:t>
            </a:r>
            <a:r>
              <a:rPr lang="en-US" sz="2800" dirty="0" err="1" smtClean="0"/>
              <a:t>undecidable</a:t>
            </a:r>
            <a:r>
              <a:rPr lang="en-US" sz="2800" dirty="0" smtClean="0"/>
              <a:t> in general but useful.</a:t>
            </a:r>
          </a:p>
          <a:p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Composition Problem #2:</a:t>
            </a:r>
            <a:br>
              <a:rPr lang="en-US" dirty="0" smtClean="0"/>
            </a:br>
            <a:r>
              <a:rPr lang="en-US" dirty="0" smtClean="0"/>
              <a:t>Concurrent Execution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6AE6-6B89-5444-90CF-BB66A733639C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4" name="Group 42"/>
          <p:cNvGrpSpPr/>
          <p:nvPr/>
        </p:nvGrpSpPr>
        <p:grpSpPr>
          <a:xfrm>
            <a:off x="1898650" y="1665288"/>
            <a:ext cx="5346700" cy="1250950"/>
            <a:chOff x="2343150" y="3244850"/>
            <a:chExt cx="5346700" cy="1250950"/>
          </a:xfrm>
        </p:grpSpPr>
        <p:sp>
          <p:nvSpPr>
            <p:cNvPr id="5" name="Rounded Rectangle 4"/>
            <p:cNvSpPr/>
            <p:nvPr/>
          </p:nvSpPr>
          <p:spPr>
            <a:xfrm rot="16200000">
              <a:off x="4387850" y="1200150"/>
              <a:ext cx="1250950" cy="534035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n 5"/>
            <p:cNvSpPr/>
            <p:nvPr/>
          </p:nvSpPr>
          <p:spPr>
            <a:xfrm>
              <a:off x="2686050" y="3492500"/>
              <a:ext cx="685800" cy="660400"/>
            </a:xfrm>
            <a:prstGeom prst="can">
              <a:avLst/>
            </a:prstGeom>
            <a:solidFill>
              <a:srgbClr val="00807F"/>
            </a:solidFill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324350" y="3606800"/>
              <a:ext cx="457200" cy="4572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238750" y="3606800"/>
              <a:ext cx="457200" cy="4572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153150" y="3606800"/>
              <a:ext cx="457200" cy="4572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7550" y="3361422"/>
              <a:ext cx="62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44899" y="3606799"/>
              <a:ext cx="457201" cy="457201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457200" y="3329106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/>
              <a:t>Can these execute concurrently?</a:t>
            </a:r>
          </a:p>
        </p:txBody>
      </p:sp>
      <p:cxnSp>
        <p:nvCxnSpPr>
          <p:cNvPr id="16" name="Straight Arrow Connector 15"/>
          <p:cNvCxnSpPr>
            <a:stCxn id="14" idx="0"/>
            <a:endCxn id="7" idx="2"/>
          </p:cNvCxnSpPr>
          <p:nvPr/>
        </p:nvCxnSpPr>
        <p:spPr>
          <a:xfrm rot="16200000" flipV="1">
            <a:off x="3917891" y="2674997"/>
            <a:ext cx="844668" cy="463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0"/>
            <a:endCxn id="8" idx="2"/>
          </p:cNvCxnSpPr>
          <p:nvPr/>
        </p:nvCxnSpPr>
        <p:spPr>
          <a:xfrm rot="5400000" flipH="1" flipV="1">
            <a:off x="4375091" y="2681347"/>
            <a:ext cx="844668" cy="450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Model for Transition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6AE6-6B89-5444-90CF-BB66A733639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2895600"/>
            <a:ext cx="3492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Intersecting</a:t>
            </a:r>
          </a:p>
          <a:p>
            <a:r>
              <a:rPr lang="en-US" sz="2800" dirty="0" err="1" smtClean="0">
                <a:latin typeface="Courier"/>
                <a:cs typeface="Courier"/>
              </a:rPr>
              <a:t>x</a:t>
            </a:r>
            <a:r>
              <a:rPr lang="en-US" sz="2800" dirty="0" smtClean="0">
                <a:latin typeface="Courier"/>
                <a:cs typeface="Courier"/>
              </a:rPr>
              <a:t> := </a:t>
            </a:r>
            <a:r>
              <a:rPr lang="en-US" sz="2800" dirty="0" err="1" smtClean="0">
                <a:latin typeface="Courier"/>
                <a:cs typeface="Courier"/>
              </a:rPr>
              <a:t>f(v,x,</a:t>
            </a:r>
            <a:r>
              <a:rPr lang="en-US" sz="2800" dirty="0" err="1" smtClean="0">
                <a:solidFill>
                  <a:srgbClr val="80007F"/>
                </a:solidFill>
                <a:latin typeface="Courier"/>
                <a:cs typeface="Courier"/>
              </a:rPr>
              <a:t>y</a:t>
            </a:r>
            <a:r>
              <a:rPr lang="en-US" sz="2800" dirty="0" smtClean="0">
                <a:latin typeface="Courier"/>
                <a:cs typeface="Courier"/>
              </a:rPr>
              <a:t>)</a:t>
            </a:r>
          </a:p>
          <a:p>
            <a:r>
              <a:rPr lang="en-US" sz="2800" dirty="0" err="1" smtClean="0">
                <a:solidFill>
                  <a:srgbClr val="80007F"/>
                </a:solidFill>
                <a:latin typeface="Courier"/>
                <a:cs typeface="Courier"/>
              </a:rPr>
              <a:t>y</a:t>
            </a:r>
            <a:r>
              <a:rPr lang="en-US" sz="2800" dirty="0" smtClean="0">
                <a:latin typeface="Courier"/>
                <a:cs typeface="Courier"/>
              </a:rPr>
              <a:t> := </a:t>
            </a:r>
            <a:r>
              <a:rPr lang="en-US" sz="2800" dirty="0" err="1" smtClean="0">
                <a:latin typeface="Courier"/>
                <a:cs typeface="Courier"/>
              </a:rPr>
              <a:t>g(z</a:t>
            </a:r>
            <a:r>
              <a:rPr lang="en-US" sz="2800" dirty="0" smtClean="0">
                <a:latin typeface="Courier"/>
                <a:cs typeface="Courier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681540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 state variable names a set of memory locations, and variables (sets) are disjoint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68900" y="2895600"/>
            <a:ext cx="3517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Disjoint</a:t>
            </a:r>
          </a:p>
          <a:p>
            <a:r>
              <a:rPr lang="en-US" sz="2800" dirty="0" err="1" smtClean="0">
                <a:latin typeface="Courier"/>
                <a:cs typeface="Courier"/>
              </a:rPr>
              <a:t>x</a:t>
            </a:r>
            <a:r>
              <a:rPr lang="en-US" sz="2800" dirty="0" smtClean="0">
                <a:latin typeface="Courier"/>
                <a:cs typeface="Courier"/>
              </a:rPr>
              <a:t> := </a:t>
            </a:r>
            <a:r>
              <a:rPr lang="en-US" sz="2800" dirty="0" err="1" smtClean="0">
                <a:latin typeface="Courier"/>
                <a:cs typeface="Courier"/>
              </a:rPr>
              <a:t>f(</a:t>
            </a:r>
            <a:r>
              <a:rPr lang="en-US" sz="2800" dirty="0" err="1" smtClean="0">
                <a:solidFill>
                  <a:srgbClr val="80007F"/>
                </a:solidFill>
                <a:latin typeface="Courier"/>
                <a:cs typeface="Courier"/>
              </a:rPr>
              <a:t>v</a:t>
            </a:r>
            <a:r>
              <a:rPr lang="en-US" sz="2800" dirty="0" err="1" smtClean="0">
                <a:latin typeface="Courier"/>
                <a:cs typeface="Courier"/>
              </a:rPr>
              <a:t>,x,y</a:t>
            </a:r>
            <a:r>
              <a:rPr lang="en-US" sz="2800" dirty="0" smtClean="0">
                <a:latin typeface="Courier"/>
                <a:cs typeface="Courier"/>
              </a:rPr>
              <a:t>)</a:t>
            </a:r>
          </a:p>
          <a:p>
            <a:r>
              <a:rPr lang="en-US" sz="2800" dirty="0" err="1" smtClean="0">
                <a:latin typeface="Courier"/>
                <a:cs typeface="Courier"/>
              </a:rPr>
              <a:t>z</a:t>
            </a:r>
            <a:r>
              <a:rPr lang="en-US" sz="2800" dirty="0" smtClean="0">
                <a:latin typeface="Courier"/>
                <a:cs typeface="Courier"/>
              </a:rPr>
              <a:t> := </a:t>
            </a:r>
            <a:r>
              <a:rPr lang="en-US" sz="2800" dirty="0" err="1" smtClean="0">
                <a:latin typeface="Courier"/>
                <a:cs typeface="Courier"/>
              </a:rPr>
              <a:t>h(</a:t>
            </a:r>
            <a:r>
              <a:rPr lang="en-US" sz="2800" dirty="0" err="1" smtClean="0">
                <a:solidFill>
                  <a:srgbClr val="80007F"/>
                </a:solidFill>
                <a:latin typeface="Courier"/>
                <a:cs typeface="Courier"/>
              </a:rPr>
              <a:t>v</a:t>
            </a:r>
            <a:r>
              <a:rPr lang="en-US" sz="2800" dirty="0" err="1" smtClean="0">
                <a:latin typeface="Courier"/>
                <a:cs typeface="Courier"/>
              </a:rPr>
              <a:t>,z</a:t>
            </a:r>
            <a:r>
              <a:rPr lang="en-US" sz="2800" dirty="0" smtClean="0">
                <a:latin typeface="Courier"/>
                <a:cs typeface="Courier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574282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Ephemeral</a:t>
            </a:r>
            <a:r>
              <a:rPr lang="en-US" sz="3200" dirty="0" smtClean="0"/>
              <a:t> data structures are efficient but require complex shape analysis.  </a:t>
            </a:r>
            <a:r>
              <a:rPr lang="en-US" sz="3200" i="1" dirty="0" smtClean="0"/>
              <a:t>Persistent </a:t>
            </a:r>
            <a:r>
              <a:rPr lang="en-US" sz="3200" dirty="0" smtClean="0"/>
              <a:t>data structures require complex run-time support.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57200" y="1645920"/>
            <a:ext cx="4038600" cy="4480243"/>
            <a:chOff x="4648200" y="1600200"/>
            <a:chExt cx="4038600" cy="4480243"/>
          </a:xfrm>
        </p:grpSpPr>
        <p:sp>
          <p:nvSpPr>
            <p:cNvPr id="8" name="Rectangle 7"/>
            <p:cNvSpPr/>
            <p:nvPr/>
          </p:nvSpPr>
          <p:spPr>
            <a:xfrm>
              <a:off x="4648200" y="1600200"/>
              <a:ext cx="4038600" cy="685800"/>
            </a:xfrm>
            <a:prstGeom prst="rect">
              <a:avLst/>
            </a:prstGeom>
            <a:solidFill>
              <a:srgbClr val="00807F"/>
            </a:solidFill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Web Server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48200" y="2359089"/>
              <a:ext cx="4038600" cy="685800"/>
            </a:xfrm>
            <a:prstGeom prst="rect">
              <a:avLst/>
            </a:prstGeom>
            <a:solidFill>
              <a:srgbClr val="00807F"/>
            </a:solidFill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HTTP</a:t>
              </a:r>
              <a:endParaRPr lang="en-US" sz="2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48200" y="3117978"/>
              <a:ext cx="4038600" cy="685800"/>
            </a:xfrm>
            <a:prstGeom prst="rect">
              <a:avLst/>
            </a:prstGeom>
            <a:solidFill>
              <a:srgbClr val="00807F"/>
            </a:solidFill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Calibri (Body)"/>
                  <a:cs typeface="Calibri (Body)"/>
                </a:rPr>
                <a:t>TCP</a:t>
              </a:r>
              <a:endParaRPr lang="en-US" sz="2400" dirty="0">
                <a:latin typeface="Calibri (Body)"/>
                <a:cs typeface="Calibri (Body)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48200" y="3876867"/>
              <a:ext cx="4038600" cy="685800"/>
            </a:xfrm>
            <a:prstGeom prst="rect">
              <a:avLst/>
            </a:prstGeom>
            <a:solidFill>
              <a:srgbClr val="00807F"/>
            </a:solidFill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IP</a:t>
              </a:r>
              <a:endParaRPr lang="en-US" sz="2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8200" y="4635756"/>
              <a:ext cx="4038600" cy="685800"/>
            </a:xfrm>
            <a:prstGeom prst="rect">
              <a:avLst/>
            </a:prstGeom>
            <a:solidFill>
              <a:srgbClr val="00807F"/>
            </a:solidFill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Ethernet Driver</a:t>
              </a:r>
              <a:endParaRPr lang="en-US" sz="2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8200" y="5394643"/>
              <a:ext cx="4038600" cy="685800"/>
            </a:xfrm>
            <a:prstGeom prst="rect">
              <a:avLst/>
            </a:prstGeom>
            <a:solidFill>
              <a:srgbClr val="00807F"/>
            </a:solidFill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I/O</a:t>
              </a:r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Qualitative Evaluation:</a:t>
            </a:r>
            <a:br>
              <a:rPr lang="en-US" dirty="0" smtClean="0"/>
            </a:br>
            <a:r>
              <a:rPr lang="en-US" dirty="0" smtClean="0"/>
              <a:t>Embedded Web Server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648200" y="1659605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Opportunities to explore composition and concurrency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Areas of reactive systems</a:t>
            </a:r>
          </a:p>
          <a:p>
            <a:pPr lvl="1"/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Protocol development</a:t>
            </a:r>
          </a:p>
          <a:p>
            <a:pPr lvl="1"/>
            <a:r>
              <a:rPr lang="en-US" dirty="0" smtClean="0"/>
              <a:t>Application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6AE6-6B89-5444-90CF-BB66A733639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Expectations: Ethernet Driver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648200" y="1600201"/>
            <a:ext cx="403860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No synchronization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6AE6-6B89-5444-90CF-BB66A733639C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156200" y="2413857"/>
            <a:ext cx="3022600" cy="2926019"/>
            <a:chOff x="5156200" y="1608138"/>
            <a:chExt cx="3022600" cy="2926019"/>
          </a:xfrm>
        </p:grpSpPr>
        <p:sp>
          <p:nvSpPr>
            <p:cNvPr id="9" name="Rectangle 8"/>
            <p:cNvSpPr/>
            <p:nvPr/>
          </p:nvSpPr>
          <p:spPr>
            <a:xfrm>
              <a:off x="5156200" y="3162301"/>
              <a:ext cx="3022600" cy="1371856"/>
            </a:xfrm>
            <a:prstGeom prst="rect">
              <a:avLst/>
            </a:prstGeom>
            <a:solidFill>
              <a:srgbClr val="00807F"/>
            </a:solidFill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dirty="0" smtClean="0"/>
                <a:t>Ethernet Driver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6883400" y="3260789"/>
              <a:ext cx="914400" cy="914400"/>
            </a:xfrm>
            <a:prstGeom prst="ellipse">
              <a:avLst/>
            </a:prstGeom>
            <a:solidFill>
              <a:srgbClr val="808000"/>
            </a:solidFill>
            <a:ln>
              <a:solidFill>
                <a:srgbClr val="8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Recv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5562600" y="3260789"/>
              <a:ext cx="914400" cy="914400"/>
            </a:xfrm>
            <a:prstGeom prst="ellipse">
              <a:avLst/>
            </a:prstGeom>
            <a:solidFill>
              <a:srgbClr val="808000"/>
            </a:solidFill>
            <a:ln>
              <a:solidFill>
                <a:srgbClr val="8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Send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56200" y="1608138"/>
              <a:ext cx="3022600" cy="1371856"/>
            </a:xfrm>
            <a:prstGeom prst="rect">
              <a:avLst/>
            </a:prstGeom>
            <a:solidFill>
              <a:srgbClr val="00807F"/>
            </a:solidFill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Ethernet Client (IP)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6883400" y="1947926"/>
              <a:ext cx="914400" cy="914400"/>
            </a:xfrm>
            <a:prstGeom prst="ellipse">
              <a:avLst/>
            </a:prstGeom>
            <a:solidFill>
              <a:srgbClr val="808000"/>
            </a:solidFill>
            <a:ln>
              <a:solidFill>
                <a:srgbClr val="8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Recv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5562600" y="1947926"/>
              <a:ext cx="914400" cy="914400"/>
            </a:xfrm>
            <a:prstGeom prst="ellipse">
              <a:avLst/>
            </a:prstGeom>
            <a:solidFill>
              <a:srgbClr val="808000"/>
            </a:solidFill>
            <a:ln>
              <a:solidFill>
                <a:srgbClr val="8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Send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19" idx="4"/>
              <a:endCxn id="16" idx="0"/>
            </p:cNvCxnSpPr>
            <p:nvPr/>
          </p:nvCxnSpPr>
          <p:spPr>
            <a:xfrm rot="5400000">
              <a:off x="5820569" y="3061557"/>
              <a:ext cx="398463" cy="1588"/>
            </a:xfrm>
            <a:prstGeom prst="straightConnector1">
              <a:avLst/>
            </a:prstGeom>
            <a:ln w="38100">
              <a:solidFill>
                <a:srgbClr val="8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5" idx="0"/>
              <a:endCxn id="18" idx="4"/>
            </p:cNvCxnSpPr>
            <p:nvPr/>
          </p:nvCxnSpPr>
          <p:spPr>
            <a:xfrm rot="5400000" flipH="1" flipV="1">
              <a:off x="7141369" y="3061558"/>
              <a:ext cx="398463" cy="1588"/>
            </a:xfrm>
            <a:prstGeom prst="straightConnector1">
              <a:avLst/>
            </a:prstGeom>
            <a:ln w="38100">
              <a:solidFill>
                <a:srgbClr val="8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ontent Placeholder 5"/>
          <p:cNvSpPr txBox="1">
            <a:spLocks/>
          </p:cNvSpPr>
          <p:nvPr/>
        </p:nvSpPr>
        <p:spPr>
          <a:xfrm>
            <a:off x="4648200" y="5479450"/>
            <a:ext cx="4038600" cy="989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Change from procedural interface to dataflow interface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57200" y="1645920"/>
            <a:ext cx="4038600" cy="4480243"/>
            <a:chOff x="4648200" y="1600200"/>
            <a:chExt cx="4038600" cy="4480243"/>
          </a:xfrm>
        </p:grpSpPr>
        <p:sp>
          <p:nvSpPr>
            <p:cNvPr id="36" name="Rectangle 35"/>
            <p:cNvSpPr/>
            <p:nvPr/>
          </p:nvSpPr>
          <p:spPr>
            <a:xfrm>
              <a:off x="4648200" y="1600200"/>
              <a:ext cx="4038600" cy="685800"/>
            </a:xfrm>
            <a:prstGeom prst="rect">
              <a:avLst/>
            </a:prstGeom>
            <a:solidFill>
              <a:srgbClr val="00807F"/>
            </a:solidFill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Web Server</a:t>
              </a:r>
              <a:endParaRPr lang="en-US" sz="24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48200" y="2359089"/>
              <a:ext cx="4038600" cy="685800"/>
            </a:xfrm>
            <a:prstGeom prst="rect">
              <a:avLst/>
            </a:prstGeom>
            <a:solidFill>
              <a:srgbClr val="00807F"/>
            </a:solidFill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HTTP</a:t>
              </a:r>
              <a:endParaRPr lang="en-US" sz="2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648200" y="3117978"/>
              <a:ext cx="4038600" cy="685800"/>
            </a:xfrm>
            <a:prstGeom prst="rect">
              <a:avLst/>
            </a:prstGeom>
            <a:solidFill>
              <a:srgbClr val="00807F"/>
            </a:solidFill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TCP</a:t>
              </a:r>
              <a:endParaRPr lang="en-US" sz="24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48200" y="3876867"/>
              <a:ext cx="4038600" cy="685800"/>
            </a:xfrm>
            <a:prstGeom prst="rect">
              <a:avLst/>
            </a:prstGeom>
            <a:solidFill>
              <a:srgbClr val="00807F"/>
            </a:solidFill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IP</a:t>
              </a:r>
              <a:endParaRPr lang="en-US" sz="24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648200" y="4635756"/>
              <a:ext cx="4038600" cy="685800"/>
            </a:xfrm>
            <a:prstGeom prst="rect">
              <a:avLst/>
            </a:prstGeom>
            <a:noFill/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00807F"/>
                  </a:solidFill>
                </a:rPr>
                <a:t>Ethernet Driver</a:t>
              </a:r>
              <a:endParaRPr lang="en-US" sz="2400" dirty="0">
                <a:solidFill>
                  <a:srgbClr val="00807F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648200" y="5394643"/>
              <a:ext cx="4038600" cy="685800"/>
            </a:xfrm>
            <a:prstGeom prst="rect">
              <a:avLst/>
            </a:prstGeom>
            <a:noFill/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00807F"/>
                  </a:solidFill>
                </a:rPr>
                <a:t>I/O</a:t>
              </a:r>
              <a:endParaRPr lang="en-US" sz="2400" dirty="0">
                <a:solidFill>
                  <a:srgbClr val="00807F"/>
                </a:solidFill>
              </a:endParaRPr>
            </a:p>
          </p:txBody>
        </p:sp>
      </p:grpSp>
      <p:cxnSp>
        <p:nvCxnSpPr>
          <p:cNvPr id="49" name="Straight Arrow Connector 48"/>
          <p:cNvCxnSpPr>
            <a:stCxn id="39" idx="3"/>
            <a:endCxn id="17" idx="1"/>
          </p:cNvCxnSpPr>
          <p:nvPr/>
        </p:nvCxnSpPr>
        <p:spPr>
          <a:xfrm flipV="1">
            <a:off x="4495800" y="3099785"/>
            <a:ext cx="660400" cy="1165702"/>
          </a:xfrm>
          <a:prstGeom prst="straightConnector1">
            <a:avLst/>
          </a:prstGeom>
          <a:ln>
            <a:solidFill>
              <a:srgbClr val="00807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0" idx="3"/>
            <a:endCxn id="9" idx="1"/>
          </p:cNvCxnSpPr>
          <p:nvPr/>
        </p:nvCxnSpPr>
        <p:spPr>
          <a:xfrm flipV="1">
            <a:off x="4495800" y="4653948"/>
            <a:ext cx="660400" cy="370428"/>
          </a:xfrm>
          <a:prstGeom prst="straightConnector1">
            <a:avLst/>
          </a:prstGeom>
          <a:ln>
            <a:solidFill>
              <a:srgbClr val="00807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648200" y="1671320"/>
            <a:ext cx="2022475" cy="217817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sz="2800" dirty="0" smtClean="0"/>
              <a:t>Is this straight-forward?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48200" y="3922587"/>
            <a:ext cx="2022475" cy="2203578"/>
          </a:xfrm>
          <a:prstGeom prst="rect">
            <a:avLst/>
          </a:prstGeom>
          <a:solidFill>
            <a:srgbClr val="00807F"/>
          </a:solidFill>
          <a:ln>
            <a:solidFill>
              <a:srgbClr val="00807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 smtClean="0"/>
              <a:t>TCP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Expectations: Network Protocols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6AE6-6B89-5444-90CF-BB66A733639C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689328" y="4481387"/>
            <a:ext cx="1930547" cy="1383559"/>
            <a:chOff x="1511300" y="4445484"/>
            <a:chExt cx="1930547" cy="138355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1300" y="4445484"/>
              <a:ext cx="1930547" cy="138355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884784" y="4786412"/>
              <a:ext cx="1234232" cy="646331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dirty="0" smtClean="0"/>
                <a:t>Congestion</a:t>
              </a:r>
            </a:p>
            <a:p>
              <a:pPr algn="ctr"/>
              <a:r>
                <a:rPr lang="en-US" dirty="0" smtClean="0"/>
                <a:t>Control</a:t>
              </a:r>
              <a:endParaRPr 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883400" y="3922587"/>
            <a:ext cx="1803400" cy="220357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sz="2800" dirty="0" smtClean="0"/>
              <a:t>Is this pluggable?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57200" y="1645920"/>
            <a:ext cx="4038600" cy="4480243"/>
            <a:chOff x="4648200" y="1600200"/>
            <a:chExt cx="4038600" cy="4480243"/>
          </a:xfrm>
        </p:grpSpPr>
        <p:sp>
          <p:nvSpPr>
            <p:cNvPr id="24" name="Rectangle 23"/>
            <p:cNvSpPr/>
            <p:nvPr/>
          </p:nvSpPr>
          <p:spPr>
            <a:xfrm>
              <a:off x="4648200" y="1600200"/>
              <a:ext cx="4038600" cy="685800"/>
            </a:xfrm>
            <a:prstGeom prst="rect">
              <a:avLst/>
            </a:prstGeom>
            <a:solidFill>
              <a:srgbClr val="00807F"/>
            </a:solidFill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Web Server</a:t>
              </a:r>
              <a:endParaRPr lang="en-US" sz="2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8200" y="2359089"/>
              <a:ext cx="4038600" cy="685800"/>
            </a:xfrm>
            <a:prstGeom prst="rect">
              <a:avLst/>
            </a:prstGeom>
            <a:solidFill>
              <a:srgbClr val="00807F"/>
            </a:solidFill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HTTP</a:t>
              </a:r>
              <a:endParaRPr lang="en-US" sz="24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648200" y="3117978"/>
              <a:ext cx="4038600" cy="685800"/>
            </a:xfrm>
            <a:prstGeom prst="rect">
              <a:avLst/>
            </a:prstGeom>
            <a:noFill/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00807F"/>
                  </a:solidFill>
                </a:rPr>
                <a:t>TCP</a:t>
              </a:r>
              <a:endParaRPr lang="en-US" sz="2400" dirty="0">
                <a:solidFill>
                  <a:srgbClr val="00807F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648200" y="3876867"/>
              <a:ext cx="4038600" cy="685800"/>
            </a:xfrm>
            <a:prstGeom prst="rect">
              <a:avLst/>
            </a:prstGeom>
            <a:noFill/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00807F"/>
                  </a:solidFill>
                </a:rPr>
                <a:t>IP</a:t>
              </a:r>
              <a:endParaRPr lang="en-US" sz="2400" dirty="0">
                <a:solidFill>
                  <a:srgbClr val="00807F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648200" y="4635756"/>
              <a:ext cx="4038600" cy="685800"/>
            </a:xfrm>
            <a:prstGeom prst="rect">
              <a:avLst/>
            </a:prstGeom>
            <a:solidFill>
              <a:srgbClr val="00807F"/>
            </a:solidFill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Ethernet Driver</a:t>
              </a:r>
              <a:endParaRPr lang="en-US" sz="24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648200" y="5394643"/>
              <a:ext cx="4038600" cy="685800"/>
            </a:xfrm>
            <a:prstGeom prst="rect">
              <a:avLst/>
            </a:prstGeom>
            <a:solidFill>
              <a:srgbClr val="00807F"/>
            </a:solidFill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I/O</a:t>
              </a:r>
              <a:endParaRPr lang="en-US" sz="2400" dirty="0"/>
            </a:p>
          </p:txBody>
        </p:sp>
      </p:grpSp>
      <p:cxnSp>
        <p:nvCxnSpPr>
          <p:cNvPr id="32" name="Straight Arrow Connector 31"/>
          <p:cNvCxnSpPr>
            <a:stCxn id="10" idx="0"/>
            <a:endCxn id="26" idx="3"/>
          </p:cNvCxnSpPr>
          <p:nvPr/>
        </p:nvCxnSpPr>
        <p:spPr>
          <a:xfrm rot="16200000" flipV="1">
            <a:off x="4869625" y="3132774"/>
            <a:ext cx="415989" cy="1163638"/>
          </a:xfrm>
          <a:prstGeom prst="straightConnector1">
            <a:avLst/>
          </a:prstGeom>
          <a:ln>
            <a:solidFill>
              <a:srgbClr val="00807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Diagram 34"/>
          <p:cNvGraphicFramePr/>
          <p:nvPr/>
        </p:nvGraphicFramePr>
        <p:xfrm>
          <a:off x="6883400" y="1645920"/>
          <a:ext cx="1803400" cy="2203578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Comparison to existing web servers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design patterns emerge/disappear?</a:t>
            </a:r>
          </a:p>
          <a:p>
            <a:pPr marL="0" indent="0">
              <a:buNone/>
            </a:pPr>
            <a:r>
              <a:rPr lang="en-US" dirty="0" smtClean="0"/>
              <a:t>	e.g., Reactor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Expectations: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6AE6-6B89-5444-90CF-BB66A733639C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57200" y="1645920"/>
            <a:ext cx="4038600" cy="4480243"/>
            <a:chOff x="4648200" y="1600200"/>
            <a:chExt cx="4038600" cy="4480243"/>
          </a:xfrm>
        </p:grpSpPr>
        <p:sp>
          <p:nvSpPr>
            <p:cNvPr id="15" name="Rectangle 14"/>
            <p:cNvSpPr/>
            <p:nvPr/>
          </p:nvSpPr>
          <p:spPr>
            <a:xfrm>
              <a:off x="4648200" y="1600200"/>
              <a:ext cx="4038600" cy="685800"/>
            </a:xfrm>
            <a:prstGeom prst="rect">
              <a:avLst/>
            </a:prstGeom>
            <a:noFill/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00807F"/>
                  </a:solidFill>
                </a:rPr>
                <a:t>Web Server</a:t>
              </a:r>
              <a:endParaRPr lang="en-US" sz="2400" dirty="0">
                <a:solidFill>
                  <a:srgbClr val="00807F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48200" y="2359089"/>
              <a:ext cx="4038600" cy="685800"/>
            </a:xfrm>
            <a:prstGeom prst="rect">
              <a:avLst/>
            </a:prstGeom>
            <a:noFill/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00807F"/>
                  </a:solidFill>
                </a:rPr>
                <a:t>HTTP</a:t>
              </a:r>
              <a:endParaRPr lang="en-US" sz="2400" dirty="0">
                <a:solidFill>
                  <a:srgbClr val="00807F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48200" y="3117978"/>
              <a:ext cx="4038600" cy="685800"/>
            </a:xfrm>
            <a:prstGeom prst="rect">
              <a:avLst/>
            </a:prstGeom>
            <a:solidFill>
              <a:srgbClr val="00807F"/>
            </a:solidFill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TCP</a:t>
              </a:r>
              <a:endParaRPr lang="en-US" sz="2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48200" y="3876867"/>
              <a:ext cx="4038600" cy="685800"/>
            </a:xfrm>
            <a:prstGeom prst="rect">
              <a:avLst/>
            </a:prstGeom>
            <a:solidFill>
              <a:srgbClr val="00807F"/>
            </a:solidFill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IP</a:t>
              </a:r>
              <a:endParaRPr lang="en-US" sz="2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648200" y="4635756"/>
              <a:ext cx="4038600" cy="685800"/>
            </a:xfrm>
            <a:prstGeom prst="rect">
              <a:avLst/>
            </a:prstGeom>
            <a:solidFill>
              <a:srgbClr val="00807F"/>
            </a:solidFill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Ethernet Driver</a:t>
              </a:r>
              <a:endParaRPr lang="en-US" sz="2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48200" y="5394643"/>
              <a:ext cx="4038600" cy="685800"/>
            </a:xfrm>
            <a:prstGeom prst="rect">
              <a:avLst/>
            </a:prstGeom>
            <a:solidFill>
              <a:srgbClr val="00807F"/>
            </a:solidFill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I/O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Evaluation:  Scheduler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6AE6-6B89-5444-90CF-BB66A733639C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7" name="Group 42"/>
          <p:cNvGrpSpPr/>
          <p:nvPr/>
        </p:nvGrpSpPr>
        <p:grpSpPr>
          <a:xfrm>
            <a:off x="1905000" y="1803400"/>
            <a:ext cx="5346700" cy="1250950"/>
            <a:chOff x="2343150" y="3257550"/>
            <a:chExt cx="5346700" cy="1250950"/>
          </a:xfrm>
        </p:grpSpPr>
        <p:sp>
          <p:nvSpPr>
            <p:cNvPr id="8" name="Rounded Rectangle 7"/>
            <p:cNvSpPr/>
            <p:nvPr/>
          </p:nvSpPr>
          <p:spPr>
            <a:xfrm rot="16200000">
              <a:off x="4387850" y="1212850"/>
              <a:ext cx="1250950" cy="534035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an 8"/>
            <p:cNvSpPr/>
            <p:nvPr/>
          </p:nvSpPr>
          <p:spPr>
            <a:xfrm>
              <a:off x="2686050" y="3492500"/>
              <a:ext cx="685800" cy="660400"/>
            </a:xfrm>
            <a:prstGeom prst="can">
              <a:avLst/>
            </a:prstGeom>
            <a:solidFill>
              <a:srgbClr val="00807F"/>
            </a:solidFill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24350" y="3606800"/>
              <a:ext cx="457200" cy="4572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38750" y="3606800"/>
              <a:ext cx="457200" cy="4572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53150" y="3606800"/>
              <a:ext cx="457200" cy="4572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67550" y="3361422"/>
              <a:ext cx="62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44899" y="3606799"/>
              <a:ext cx="457201" cy="457201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457200" y="3422362"/>
            <a:ext cx="2552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Efficiency</a:t>
            </a:r>
          </a:p>
          <a:p>
            <a:r>
              <a:rPr lang="en-US" sz="3200" dirty="0" smtClean="0"/>
              <a:t>Overhead</a:t>
            </a:r>
          </a:p>
          <a:p>
            <a:r>
              <a:rPr lang="en-US" sz="3200" dirty="0" smtClean="0"/>
              <a:t>Concurrency</a:t>
            </a:r>
          </a:p>
        </p:txBody>
      </p:sp>
      <p:cxnSp>
        <p:nvCxnSpPr>
          <p:cNvPr id="17" name="Straight Arrow Connector 16"/>
          <p:cNvCxnSpPr>
            <a:stCxn id="16" idx="3"/>
            <a:endCxn id="14" idx="2"/>
          </p:cNvCxnSpPr>
          <p:nvPr/>
        </p:nvCxnSpPr>
        <p:spPr>
          <a:xfrm flipV="1">
            <a:off x="3009900" y="2609850"/>
            <a:ext cx="425450" cy="15973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7200" y="5279132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Can the performance of the scheduler be improved with static/dynamic analysis?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i="1" dirty="0" smtClean="0"/>
              <a:t>The Physical Environment</a:t>
            </a:r>
          </a:p>
          <a:p>
            <a:pPr>
              <a:buFont typeface="Symbol" pitchFamily="-112" charset="2"/>
              <a:buChar char=""/>
            </a:pPr>
            <a:r>
              <a:rPr lang="en-US" dirty="0" smtClean="0"/>
              <a:t> Embedded Systems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Each Other</a:t>
            </a:r>
            <a:endParaRPr lang="en-US" dirty="0" smtClean="0"/>
          </a:p>
          <a:p>
            <a:pPr>
              <a:buFont typeface="Symbol" pitchFamily="-112" charset="2"/>
              <a:buChar char=""/>
            </a:pPr>
            <a:r>
              <a:rPr lang="en-US" dirty="0" smtClean="0"/>
              <a:t> Networked Systems</a:t>
            </a:r>
          </a:p>
          <a:p>
            <a:pPr>
              <a:buFont typeface="Symbol" pitchFamily="-112" charset="2"/>
              <a:buChar char=""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Us</a:t>
            </a:r>
          </a:p>
          <a:p>
            <a:pPr>
              <a:buFont typeface="Symbol" pitchFamily="-112" charset="2"/>
              <a:buChar char=""/>
            </a:pPr>
            <a:r>
              <a:rPr lang="en-US" dirty="0" smtClean="0"/>
              <a:t> Interactive Systems</a:t>
            </a:r>
          </a:p>
          <a:p>
            <a:pPr>
              <a:buFont typeface="Symbol" pitchFamily="-112" charset="2"/>
              <a:buChar char="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Reactive systems can interact with…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6AE6-6B89-5444-90CF-BB66A733639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637" y="1600200"/>
            <a:ext cx="1536700" cy="1536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856" y="3136900"/>
            <a:ext cx="1978263" cy="18686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6991" y="5005514"/>
            <a:ext cx="2247993" cy="1528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6AE6-6B89-5444-90CF-BB66A733639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" y="1638300"/>
            <a:ext cx="265176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Reactive systems poised to increase</a:t>
            </a:r>
            <a:br>
              <a:rPr lang="en-US" sz="2400" dirty="0" smtClean="0"/>
            </a:br>
            <a:r>
              <a:rPr lang="en-US" sz="2400" dirty="0" smtClean="0"/>
              <a:t>in complexity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46120" y="1638300"/>
            <a:ext cx="5440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/>
              <a:buChar char="•"/>
            </a:pPr>
            <a:r>
              <a:rPr lang="en-US" sz="3200" dirty="0" smtClean="0"/>
              <a:t>Reduce accidental complexity</a:t>
            </a:r>
          </a:p>
          <a:p>
            <a:pPr marL="182880" indent="-182880">
              <a:buFont typeface="Arial"/>
              <a:buChar char="•"/>
            </a:pPr>
            <a:r>
              <a:rPr lang="en-US" sz="3200" dirty="0" smtClean="0"/>
              <a:t>Principled (</a:t>
            </a:r>
            <a:r>
              <a:rPr lang="en-US" sz="3200" dirty="0" err="1" smtClean="0"/>
              <a:t>de)composition</a:t>
            </a:r>
            <a:endParaRPr lang="en-US" sz="32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57200" y="3849746"/>
            <a:ext cx="2651760" cy="2057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400" dirty="0" smtClean="0"/>
              <a:t>MODEL</a:t>
            </a:r>
          </a:p>
          <a:p>
            <a:pPr marL="182880" indent="-182880">
              <a:buFont typeface="Arial"/>
              <a:buChar char="•"/>
            </a:pPr>
            <a:r>
              <a:rPr lang="en-US" sz="2400" dirty="0" smtClean="0"/>
              <a:t>Atomic transitions</a:t>
            </a:r>
          </a:p>
          <a:p>
            <a:pPr marL="182880" indent="-182880">
              <a:buFont typeface="Arial"/>
              <a:buChar char="•"/>
            </a:pPr>
            <a:r>
              <a:rPr lang="en-US" sz="2400" dirty="0" smtClean="0"/>
              <a:t>Non-deterministic </a:t>
            </a:r>
            <a:r>
              <a:rPr lang="en-US" sz="2400" dirty="0" smtClean="0"/>
              <a:t>sequencing</a:t>
            </a:r>
          </a:p>
          <a:p>
            <a:pPr marL="182880" indent="-182880">
              <a:buFont typeface="Arial"/>
              <a:buChar char="•"/>
            </a:pPr>
            <a:r>
              <a:rPr lang="en-US" sz="2400" dirty="0" smtClean="0"/>
              <a:t>Ports</a:t>
            </a:r>
            <a:endParaRPr lang="en-US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246120" y="3854450"/>
            <a:ext cx="2651760" cy="2057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400" dirty="0" smtClean="0"/>
              <a:t>IMPLEMENTATION</a:t>
            </a:r>
          </a:p>
          <a:p>
            <a:pPr marL="182880" indent="-182880">
              <a:buFont typeface="Arial"/>
              <a:buChar char="•"/>
            </a:pPr>
            <a:r>
              <a:rPr lang="en-US" sz="2400" dirty="0" smtClean="0"/>
              <a:t>Programming language</a:t>
            </a:r>
          </a:p>
          <a:p>
            <a:pPr marL="182880" indent="-182880">
              <a:buFont typeface="Arial"/>
              <a:buChar char="•"/>
            </a:pPr>
            <a:r>
              <a:rPr lang="en-US" sz="2400" dirty="0" smtClean="0"/>
              <a:t>Transition analysis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35040" y="3849746"/>
            <a:ext cx="2651760" cy="20574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400" dirty="0" smtClean="0"/>
              <a:t>EVALUATION</a:t>
            </a:r>
          </a:p>
          <a:p>
            <a:pPr marL="182880" indent="-182880">
              <a:buFont typeface="Arial"/>
              <a:buChar char="•"/>
            </a:pPr>
            <a:r>
              <a:rPr lang="en-US" sz="2400" dirty="0" smtClean="0"/>
              <a:t>Embedded web server</a:t>
            </a:r>
          </a:p>
          <a:p>
            <a:pPr marL="182880" indent="-182880">
              <a:buFont typeface="Arial"/>
              <a:buChar char="•"/>
            </a:pPr>
            <a:r>
              <a:rPr lang="en-US" sz="2400" dirty="0" smtClean="0"/>
              <a:t>Scheduler performance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15" y="2838628"/>
            <a:ext cx="1320066" cy="9168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rcRect t="11921"/>
          <a:stretch>
            <a:fillRect/>
          </a:stretch>
        </p:blipFill>
        <p:spPr>
          <a:xfrm>
            <a:off x="3221571" y="2744829"/>
            <a:ext cx="1527493" cy="9493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rcRect r="12057" b="57656"/>
          <a:stretch>
            <a:fillRect/>
          </a:stretch>
        </p:blipFill>
        <p:spPr>
          <a:xfrm>
            <a:off x="5453861" y="2774140"/>
            <a:ext cx="1560028" cy="920010"/>
          </a:xfrm>
          <a:prstGeom prst="rect">
            <a:avLst/>
          </a:prstGeom>
        </p:spPr>
      </p:pic>
      <p:grpSp>
        <p:nvGrpSpPr>
          <p:cNvPr id="47" name="Group 42"/>
          <p:cNvGrpSpPr>
            <a:grpSpLocks noChangeAspect="1"/>
          </p:cNvGrpSpPr>
          <p:nvPr/>
        </p:nvGrpSpPr>
        <p:grpSpPr>
          <a:xfrm>
            <a:off x="457219" y="5690331"/>
            <a:ext cx="2648611" cy="810228"/>
            <a:chOff x="2343150" y="2874881"/>
            <a:chExt cx="5340350" cy="1633619"/>
          </a:xfrm>
        </p:grpSpPr>
        <p:sp>
          <p:nvSpPr>
            <p:cNvPr id="48" name="Rounded Rectangle 47"/>
            <p:cNvSpPr/>
            <p:nvPr/>
          </p:nvSpPr>
          <p:spPr>
            <a:xfrm rot="16200000">
              <a:off x="4387850" y="1212850"/>
              <a:ext cx="1250950" cy="534035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an 48"/>
            <p:cNvSpPr/>
            <p:nvPr/>
          </p:nvSpPr>
          <p:spPr>
            <a:xfrm>
              <a:off x="2686050" y="3492500"/>
              <a:ext cx="685800" cy="660400"/>
            </a:xfrm>
            <a:prstGeom prst="can">
              <a:avLst/>
            </a:prstGeom>
            <a:solidFill>
              <a:srgbClr val="00807F"/>
            </a:solidFill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324350" y="3606800"/>
              <a:ext cx="457200" cy="4572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38750" y="3606800"/>
              <a:ext cx="457200" cy="4572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153150" y="3606800"/>
              <a:ext cx="457200" cy="4572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632234" y="2874881"/>
              <a:ext cx="622300" cy="646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44899" y="3606799"/>
              <a:ext cx="457201" cy="457201"/>
            </a:xfrm>
            <a:prstGeom prst="rect">
              <a:avLst/>
            </a:prstGeom>
          </p:spPr>
        </p:pic>
      </p:grpSp>
      <p:grpSp>
        <p:nvGrpSpPr>
          <p:cNvPr id="55" name="Group 54"/>
          <p:cNvGrpSpPr>
            <a:grpSpLocks noChangeAspect="1"/>
          </p:cNvGrpSpPr>
          <p:nvPr/>
        </p:nvGrpSpPr>
        <p:grpSpPr>
          <a:xfrm>
            <a:off x="3401081" y="5489019"/>
            <a:ext cx="2394063" cy="1189737"/>
            <a:chOff x="335756" y="2268537"/>
            <a:chExt cx="6820695" cy="3389568"/>
          </a:xfrm>
        </p:grpSpPr>
        <p:sp>
          <p:nvSpPr>
            <p:cNvPr id="56" name="Rectangle 55"/>
            <p:cNvSpPr/>
            <p:nvPr/>
          </p:nvSpPr>
          <p:spPr>
            <a:xfrm>
              <a:off x="2000250" y="3461005"/>
              <a:ext cx="1828800" cy="8001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27651" y="3461005"/>
              <a:ext cx="1828800" cy="8001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rot="5400000">
              <a:off x="3550317" y="2432971"/>
              <a:ext cx="392367" cy="1663700"/>
            </a:xfrm>
            <a:prstGeom prst="straightConnector1">
              <a:avLst/>
            </a:prstGeom>
            <a:ln>
              <a:solidFill>
                <a:srgbClr val="80007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16200000" flipH="1">
              <a:off x="5214017" y="2432971"/>
              <a:ext cx="392367" cy="1663700"/>
            </a:xfrm>
            <a:prstGeom prst="straightConnector1">
              <a:avLst/>
            </a:prstGeom>
            <a:ln>
              <a:solidFill>
                <a:srgbClr val="80007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3679824" y="2268537"/>
              <a:ext cx="1828800" cy="8001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35756" y="4858005"/>
              <a:ext cx="1828800" cy="8001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/>
            </a:p>
          </p:txBody>
        </p:sp>
        <p:cxnSp>
          <p:nvCxnSpPr>
            <p:cNvPr id="62" name="Straight Arrow Connector 61"/>
            <p:cNvCxnSpPr>
              <a:stCxn id="56" idx="2"/>
            </p:cNvCxnSpPr>
            <p:nvPr/>
          </p:nvCxnSpPr>
          <p:spPr>
            <a:xfrm rot="5400000">
              <a:off x="1784350" y="3727705"/>
              <a:ext cx="596900" cy="1663700"/>
            </a:xfrm>
            <a:prstGeom prst="straightConnector1">
              <a:avLst/>
            </a:prstGeom>
            <a:ln>
              <a:solidFill>
                <a:srgbClr val="80007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6887210" y="5843216"/>
            <a:ext cx="986790" cy="835540"/>
            <a:chOff x="4648200" y="1600200"/>
            <a:chExt cx="4038600" cy="4480243"/>
          </a:xfrm>
        </p:grpSpPr>
        <p:sp>
          <p:nvSpPr>
            <p:cNvPr id="64" name="Rectangle 63"/>
            <p:cNvSpPr/>
            <p:nvPr/>
          </p:nvSpPr>
          <p:spPr>
            <a:xfrm>
              <a:off x="4648200" y="1600200"/>
              <a:ext cx="4038600" cy="685800"/>
            </a:xfrm>
            <a:prstGeom prst="rect">
              <a:avLst/>
            </a:prstGeom>
            <a:solidFill>
              <a:srgbClr val="00807F"/>
            </a:solidFill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648200" y="2359089"/>
              <a:ext cx="4038600" cy="685800"/>
            </a:xfrm>
            <a:prstGeom prst="rect">
              <a:avLst/>
            </a:prstGeom>
            <a:solidFill>
              <a:srgbClr val="00807F"/>
            </a:solidFill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648200" y="3117978"/>
              <a:ext cx="4038600" cy="685800"/>
            </a:xfrm>
            <a:prstGeom prst="rect">
              <a:avLst/>
            </a:prstGeom>
            <a:noFill/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807F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648200" y="3876867"/>
              <a:ext cx="4038600" cy="685800"/>
            </a:xfrm>
            <a:prstGeom prst="rect">
              <a:avLst/>
            </a:prstGeom>
            <a:noFill/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807F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648200" y="4635756"/>
              <a:ext cx="4038600" cy="685800"/>
            </a:xfrm>
            <a:prstGeom prst="rect">
              <a:avLst/>
            </a:prstGeom>
            <a:solidFill>
              <a:srgbClr val="00807F"/>
            </a:solidFill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648200" y="5394643"/>
              <a:ext cx="4038600" cy="685800"/>
            </a:xfrm>
            <a:prstGeom prst="rect">
              <a:avLst/>
            </a:prstGeom>
            <a:solidFill>
              <a:srgbClr val="00807F"/>
            </a:solidFill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3" name="Group 113"/>
          <p:cNvGrpSpPr/>
          <p:nvPr/>
        </p:nvGrpSpPr>
        <p:grpSpPr>
          <a:xfrm>
            <a:off x="7718686" y="2734858"/>
            <a:ext cx="968114" cy="969264"/>
            <a:chOff x="1454150" y="1454151"/>
            <a:chExt cx="5340348" cy="5346699"/>
          </a:xfrm>
        </p:grpSpPr>
        <p:sp>
          <p:nvSpPr>
            <p:cNvPr id="85" name="Rounded Rectangle 84"/>
            <p:cNvSpPr>
              <a:spLocks noChangeAspect="1"/>
            </p:cNvSpPr>
            <p:nvPr/>
          </p:nvSpPr>
          <p:spPr>
            <a:xfrm>
              <a:off x="1454150" y="1454151"/>
              <a:ext cx="5340348" cy="5346699"/>
            </a:xfrm>
            <a:prstGeom prst="roundRect">
              <a:avLst>
                <a:gd name="adj" fmla="val 4301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Can 85"/>
            <p:cNvSpPr/>
            <p:nvPr/>
          </p:nvSpPr>
          <p:spPr>
            <a:xfrm>
              <a:off x="1797050" y="1803401"/>
              <a:ext cx="685800" cy="660400"/>
            </a:xfrm>
            <a:prstGeom prst="can">
              <a:avLst/>
            </a:prstGeom>
            <a:solidFill>
              <a:srgbClr val="00807F"/>
            </a:solidFill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79698" y="2749550"/>
              <a:ext cx="457201" cy="457201"/>
            </a:xfrm>
            <a:prstGeom prst="rect">
              <a:avLst/>
            </a:prstGeom>
          </p:spPr>
        </p:pic>
        <p:sp>
          <p:nvSpPr>
            <p:cNvPr id="88" name="Rectangle 87"/>
            <p:cNvSpPr/>
            <p:nvPr/>
          </p:nvSpPr>
          <p:spPr>
            <a:xfrm>
              <a:off x="3435350" y="3429001"/>
              <a:ext cx="457200" cy="4572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349750" y="3429001"/>
              <a:ext cx="457200" cy="4572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264150" y="3429001"/>
              <a:ext cx="457200" cy="4572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435350" y="4343401"/>
              <a:ext cx="457200" cy="4572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349750" y="4343401"/>
              <a:ext cx="457200" cy="4572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264150" y="4343401"/>
              <a:ext cx="457200" cy="4572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435350" y="5257801"/>
              <a:ext cx="457200" cy="4572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349750" y="5257801"/>
              <a:ext cx="457200" cy="4572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264150" y="5257801"/>
              <a:ext cx="457200" cy="4572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6AE6-6B89-5444-90CF-BB66A733639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Transformational Program</a:t>
            </a:r>
            <a:r>
              <a:rPr lang="en-US" baseline="30000" dirty="0" smtClean="0"/>
              <a:t>*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7701"/>
            <a:ext cx="8229600" cy="7873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Transforms a </a:t>
            </a:r>
            <a:r>
              <a:rPr lang="en-US" u="sng" dirty="0" smtClean="0"/>
              <a:t>finite</a:t>
            </a:r>
            <a:r>
              <a:rPr lang="en-US" dirty="0" smtClean="0"/>
              <a:t> input into a </a:t>
            </a:r>
            <a:r>
              <a:rPr lang="en-US" u="sng" dirty="0" smtClean="0"/>
              <a:t>finite</a:t>
            </a:r>
            <a:r>
              <a:rPr lang="en-US" dirty="0" smtClean="0"/>
              <a:t> output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" name="Diagram 3"/>
          <p:cNvGraphicFramePr/>
          <p:nvPr/>
        </p:nvGraphicFramePr>
        <p:xfrm>
          <a:off x="457200" y="2694859"/>
          <a:ext cx="8229600" cy="2030686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6AE6-6B89-5444-90CF-BB66A733639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1" y="5894169"/>
            <a:ext cx="8229600" cy="462181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en-US" sz="1500" dirty="0" smtClean="0"/>
              <a:t>* Manna, Z. and </a:t>
            </a:r>
            <a:r>
              <a:rPr lang="en-US" sz="1500" dirty="0" err="1" smtClean="0"/>
              <a:t>Pnueli</a:t>
            </a:r>
            <a:r>
              <a:rPr lang="en-US" sz="1500" dirty="0" smtClean="0"/>
              <a:t>, A., “The temporal logic of reactive and concurrent systems: Specification,” 1992.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824687"/>
            <a:ext cx="8229600" cy="10300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e.g., compiler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Complexity in Reactive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Developers must reason about (infinite) sequences of arbitrarily interleaved events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Timing bug – correct execution depends on scheduling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6AE6-6B89-5444-90CF-BB66A733639C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199" y="1600200"/>
            <a:ext cx="4322295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Non-Determinism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Model:  Behavior of reactive system is linear sequence of atomic events</a:t>
            </a:r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reactive system is non-deterministic if there is a choice for the next event at some point in the sequence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6AE6-6B89-5444-90CF-BB66A733639C}" type="slidenum">
              <a:rPr lang="en-US" smtClean="0"/>
              <a:pPr/>
              <a:t>34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5511800"/>
            <a:ext cx="4279900" cy="1588"/>
          </a:xfrm>
          <a:prstGeom prst="line">
            <a:avLst/>
          </a:prstGeom>
          <a:ln>
            <a:solidFill>
              <a:srgbClr val="8000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737100" y="4521200"/>
            <a:ext cx="3416300" cy="990600"/>
          </a:xfrm>
          <a:prstGeom prst="straightConnector1">
            <a:avLst/>
          </a:prstGeom>
          <a:ln>
            <a:solidFill>
              <a:srgbClr val="8000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737100" y="5513388"/>
            <a:ext cx="3416300" cy="842962"/>
          </a:xfrm>
          <a:prstGeom prst="straightConnector1">
            <a:avLst/>
          </a:prstGeom>
          <a:ln>
            <a:solidFill>
              <a:srgbClr val="8000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066800" y="5207000"/>
            <a:ext cx="609600" cy="609600"/>
          </a:xfrm>
          <a:prstGeom prst="ellipse">
            <a:avLst/>
          </a:prstGeom>
          <a:solidFill>
            <a:srgbClr val="80007F"/>
          </a:solidFill>
          <a:ln>
            <a:solidFill>
              <a:srgbClr val="8000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451100" y="5208588"/>
            <a:ext cx="609600" cy="609600"/>
          </a:xfrm>
          <a:prstGeom prst="ellipse">
            <a:avLst/>
          </a:prstGeom>
          <a:solidFill>
            <a:srgbClr val="80007F"/>
          </a:solidFill>
          <a:ln>
            <a:solidFill>
              <a:srgbClr val="8000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35400" y="5207000"/>
            <a:ext cx="609600" cy="609600"/>
          </a:xfrm>
          <a:prstGeom prst="ellipse">
            <a:avLst/>
          </a:prstGeom>
          <a:solidFill>
            <a:srgbClr val="80007F"/>
          </a:solidFill>
          <a:ln>
            <a:solidFill>
              <a:srgbClr val="8000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943600" y="4749800"/>
            <a:ext cx="609600" cy="609600"/>
          </a:xfrm>
          <a:prstGeom prst="ellipse">
            <a:avLst/>
          </a:prstGeom>
          <a:solidFill>
            <a:srgbClr val="80007F"/>
          </a:solidFill>
          <a:ln>
            <a:solidFill>
              <a:srgbClr val="8000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43600" y="5580063"/>
            <a:ext cx="609600" cy="609600"/>
          </a:xfrm>
          <a:prstGeom prst="ellipse">
            <a:avLst/>
          </a:prstGeom>
          <a:solidFill>
            <a:srgbClr val="80007F"/>
          </a:solidFill>
          <a:ln>
            <a:solidFill>
              <a:srgbClr val="8000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340600" y="4343400"/>
            <a:ext cx="609600" cy="609600"/>
          </a:xfrm>
          <a:prstGeom prst="ellipse">
            <a:avLst/>
          </a:prstGeom>
          <a:solidFill>
            <a:srgbClr val="80007F"/>
          </a:solidFill>
          <a:ln>
            <a:solidFill>
              <a:srgbClr val="8000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340600" y="5892800"/>
            <a:ext cx="609600" cy="609600"/>
          </a:xfrm>
          <a:prstGeom prst="ellipse">
            <a:avLst/>
          </a:prstGeom>
          <a:solidFill>
            <a:srgbClr val="80007F"/>
          </a:solidFill>
          <a:ln>
            <a:solidFill>
              <a:srgbClr val="8000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Ephemeral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function with an implementation (schedule) that only operates on ephemeral data structures</a:t>
            </a:r>
          </a:p>
          <a:p>
            <a:pPr lvl="1"/>
            <a:r>
              <a:rPr lang="en-US" dirty="0" smtClean="0"/>
              <a:t>Relies on a check for “</a:t>
            </a:r>
            <a:r>
              <a:rPr lang="en-US" dirty="0" err="1" smtClean="0"/>
              <a:t>ephemerality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Explicit copying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6AE6-6B89-5444-90CF-BB66A733639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Pointers/References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variable names a set of memory locations</a:t>
            </a:r>
          </a:p>
          <a:p>
            <a:r>
              <a:rPr lang="en-US" dirty="0" smtClean="0"/>
              <a:t>Variables must remain disjoint</a:t>
            </a:r>
          </a:p>
          <a:p>
            <a:pPr lvl="1"/>
            <a:r>
              <a:rPr lang="en-US" dirty="0" smtClean="0"/>
              <a:t>Pointer analysis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Or shared locations must be immutable</a:t>
            </a:r>
          </a:p>
          <a:p>
            <a:pPr lvl="1"/>
            <a:r>
              <a:rPr lang="en-US" dirty="0" smtClean="0"/>
              <a:t>e.g., port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6AE6-6B89-5444-90CF-BB66A733639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5000" y="3416300"/>
            <a:ext cx="939800" cy="82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74800" y="3416300"/>
            <a:ext cx="939800" cy="82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79700" y="3416300"/>
            <a:ext cx="939800" cy="82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759200" y="3530600"/>
            <a:ext cx="1612900" cy="6223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α</a:t>
            </a:r>
            <a:r>
              <a:rPr lang="en-US" dirty="0" smtClean="0"/>
              <a:t>-statement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11800" y="3416300"/>
            <a:ext cx="939800" cy="82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16700" y="3416300"/>
            <a:ext cx="939800" cy="82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556500" y="3416300"/>
            <a:ext cx="939800" cy="82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84200" y="3365500"/>
            <a:ext cx="1965960" cy="12065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23820" y="3365500"/>
            <a:ext cx="1051560" cy="12065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55920" y="3365500"/>
            <a:ext cx="1051560" cy="12065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78600" y="3365500"/>
            <a:ext cx="1965960" cy="12065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03700" y="5364163"/>
            <a:ext cx="939800" cy="82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72100" y="5364163"/>
            <a:ext cx="939800" cy="82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540500" y="5364163"/>
            <a:ext cx="939800" cy="82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848100" y="5207000"/>
            <a:ext cx="2559050" cy="1060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dirty="0" err="1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64150" y="5295900"/>
            <a:ext cx="2584450" cy="1060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dirty="0" err="1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Precondition -&gt; overhead</a:t>
            </a:r>
          </a:p>
          <a:p>
            <a:r>
              <a:rPr lang="en-US" dirty="0" smtClean="0"/>
              <a:t>Effect -&gt; useful work</a:t>
            </a:r>
          </a:p>
          <a:p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Enabled / Total</a:t>
            </a:r>
          </a:p>
          <a:p>
            <a:pPr lvl="1"/>
            <a:r>
              <a:rPr lang="en-US" dirty="0" smtClean="0"/>
              <a:t>Count or time</a:t>
            </a:r>
          </a:p>
          <a:p>
            <a:r>
              <a:rPr lang="en-US" dirty="0" smtClean="0"/>
              <a:t>Is overhead accept?</a:t>
            </a:r>
          </a:p>
          <a:p>
            <a:r>
              <a:rPr lang="en-US" dirty="0" smtClean="0"/>
              <a:t>Efficient scheduling and execution</a:t>
            </a:r>
          </a:p>
          <a:p>
            <a:pPr lvl="1"/>
            <a:r>
              <a:rPr lang="en-US" dirty="0" smtClean="0"/>
              <a:t>E.g., cache awareness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6AE6-6B89-5444-90CF-BB66A733639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6AE6-6B89-5444-90CF-BB66A733639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092200"/>
            <a:ext cx="8097087" cy="4716046"/>
          </a:xfrm>
          <a:prstGeom prst="rect">
            <a:avLst/>
          </a:prstGeom>
          <a:solidFill>
            <a:schemeClr val="bg1"/>
          </a:solidFill>
          <a:ln w="127000">
            <a:solidFill>
              <a:srgbClr val="808000"/>
            </a:solidFill>
          </a:ln>
        </p:spPr>
        <p:txBody>
          <a:bodyPr wrap="square" lIns="365760" tIns="91440" rIns="365760" bIns="91440" rtlCol="0">
            <a:spAutoFit/>
          </a:bodyPr>
          <a:lstStyle/>
          <a:p>
            <a:pPr algn="just"/>
            <a:r>
              <a:rPr lang="en-US" sz="4400" dirty="0" smtClean="0"/>
              <a:t>Reactive systems are predicted to increase in </a:t>
            </a:r>
            <a:r>
              <a:rPr lang="en-US" sz="4400" i="1" dirty="0" smtClean="0"/>
              <a:t>number</a:t>
            </a:r>
            <a:r>
              <a:rPr lang="en-US" sz="4400" dirty="0" smtClean="0"/>
              <a:t>, </a:t>
            </a:r>
            <a:r>
              <a:rPr lang="en-US" sz="4400" i="1" dirty="0" smtClean="0"/>
              <a:t>scale</a:t>
            </a:r>
            <a:r>
              <a:rPr lang="en-US" sz="4400" dirty="0" smtClean="0"/>
              <a:t>, </a:t>
            </a:r>
            <a:r>
              <a:rPr lang="en-US" sz="4400" i="1" dirty="0" smtClean="0"/>
              <a:t>diversity</a:t>
            </a:r>
            <a:r>
              <a:rPr lang="en-US" sz="4400" dirty="0" smtClean="0"/>
              <a:t>,</a:t>
            </a:r>
            <a:r>
              <a:rPr lang="en-US" sz="4400" i="1" dirty="0" smtClean="0"/>
              <a:t> </a:t>
            </a:r>
            <a:r>
              <a:rPr lang="en-US" sz="4400" dirty="0" smtClean="0"/>
              <a:t>and </a:t>
            </a:r>
            <a:r>
              <a:rPr lang="en-US" sz="4400" i="1" dirty="0" smtClean="0"/>
              <a:t>complexity</a:t>
            </a:r>
            <a:r>
              <a:rPr lang="en-US" sz="4400" dirty="0" smtClean="0"/>
              <a:t>!</a:t>
            </a:r>
          </a:p>
          <a:p>
            <a:pPr marL="457200" indent="-457200" algn="just"/>
            <a:endParaRPr lang="en-US" sz="2000" dirty="0" smtClean="0"/>
          </a:p>
          <a:p>
            <a:pPr marL="457200" indent="-457200"/>
            <a:r>
              <a:rPr lang="en-US" sz="2000" dirty="0" smtClean="0"/>
              <a:t>“Mobile Phone Access Reaches Three Quarters of Planet's Population.”  </a:t>
            </a:r>
            <a:r>
              <a:rPr lang="en-US" sz="2000" u="sng" dirty="0" smtClean="0"/>
              <a:t>The World Bank</a:t>
            </a:r>
            <a:r>
              <a:rPr lang="en-US" sz="2000" dirty="0" smtClean="0"/>
              <a:t> July 17, 2012.</a:t>
            </a:r>
          </a:p>
          <a:p>
            <a:pPr marL="457200" indent="-457200"/>
            <a:r>
              <a:rPr lang="en-US" sz="2000" dirty="0" smtClean="0"/>
              <a:t>“2012 Internet Trends.” </a:t>
            </a:r>
            <a:r>
              <a:rPr lang="en-US" sz="2000" u="sng" dirty="0" err="1" smtClean="0"/>
              <a:t>Kleiner</a:t>
            </a:r>
            <a:r>
              <a:rPr lang="en-US" sz="2000" u="sng" dirty="0" smtClean="0"/>
              <a:t>, Perkins, </a:t>
            </a:r>
            <a:r>
              <a:rPr lang="en-US" sz="2000" u="sng" dirty="0" err="1" smtClean="0"/>
              <a:t>Caufield</a:t>
            </a:r>
            <a:r>
              <a:rPr lang="en-US" sz="2000" u="sng" dirty="0" smtClean="0"/>
              <a:t>, &amp; Byers</a:t>
            </a:r>
            <a:r>
              <a:rPr lang="en-US" sz="2000" dirty="0" smtClean="0"/>
              <a:t> May 2012.</a:t>
            </a:r>
          </a:p>
          <a:p>
            <a:pPr marL="457200" indent="-457200"/>
            <a:r>
              <a:rPr lang="en-US" sz="2000" dirty="0" smtClean="0"/>
              <a:t>“Apple sells 5 million </a:t>
            </a:r>
            <a:r>
              <a:rPr lang="en-US" sz="2000" dirty="0" err="1" smtClean="0"/>
              <a:t>iPhone</a:t>
            </a:r>
            <a:r>
              <a:rPr lang="en-US" sz="2000" dirty="0" smtClean="0"/>
              <a:t> 5 phones in first weekend.”  </a:t>
            </a:r>
            <a:r>
              <a:rPr lang="en-US" sz="2000" u="sng" dirty="0" smtClean="0"/>
              <a:t>CNN</a:t>
            </a:r>
            <a:r>
              <a:rPr lang="en-US" sz="2000" dirty="0" smtClean="0"/>
              <a:t> September 24, 2012.</a:t>
            </a:r>
          </a:p>
          <a:p>
            <a:pPr marL="457200" indent="-457200"/>
            <a:r>
              <a:rPr lang="en-US" sz="2000" dirty="0" smtClean="0"/>
              <a:t>“Oracle targets raised on cloud push, new products.”  </a:t>
            </a:r>
            <a:r>
              <a:rPr lang="en-US" sz="2000" u="sng" dirty="0" smtClean="0"/>
              <a:t>Reuters</a:t>
            </a:r>
            <a:r>
              <a:rPr lang="en-US" sz="2000" dirty="0" smtClean="0"/>
              <a:t> September 21, 2012.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Developing reactive systems is currently</a:t>
            </a:r>
            <a:br>
              <a:rPr lang="en-US" b="1" dirty="0" smtClean="0"/>
            </a:br>
            <a:r>
              <a:rPr lang="en-US" b="1" dirty="0" smtClean="0"/>
              <a:t>tedious and error prone!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Goals: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Reduce accidental complexity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Ensure reactive systems can be (</a:t>
            </a:r>
            <a:r>
              <a:rPr lang="en-US" dirty="0" err="1" smtClean="0"/>
              <a:t>de)composed</a:t>
            </a:r>
            <a:r>
              <a:rPr lang="en-US" dirty="0" smtClean="0"/>
              <a:t> in a principled way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6AE6-6B89-5444-90CF-BB66A733639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 t="11921"/>
          <a:stretch>
            <a:fillRect/>
          </a:stretch>
        </p:blipFill>
        <p:spPr>
          <a:xfrm>
            <a:off x="457200" y="1600200"/>
            <a:ext cx="4049702" cy="25168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rcRect b="57656"/>
          <a:stretch>
            <a:fillRect/>
          </a:stretch>
        </p:blipFill>
        <p:spPr>
          <a:xfrm>
            <a:off x="457201" y="4107835"/>
            <a:ext cx="4038600" cy="2094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Approaches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6AE6-6B89-5444-90CF-BB66A733639C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254000" y="3276312"/>
            <a:ext cx="1987550" cy="584776"/>
            <a:chOff x="254000" y="3873212"/>
            <a:chExt cx="1987550" cy="584776"/>
          </a:xfrm>
        </p:grpSpPr>
        <p:sp>
          <p:nvSpPr>
            <p:cNvPr id="36" name="TextBox 35"/>
            <p:cNvSpPr txBox="1"/>
            <p:nvPr/>
          </p:nvSpPr>
          <p:spPr>
            <a:xfrm>
              <a:off x="254000" y="3873212"/>
              <a:ext cx="14097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STATE</a:t>
              </a:r>
              <a:endParaRPr lang="en-US" sz="3200" dirty="0"/>
            </a:p>
          </p:txBody>
        </p:sp>
        <p:cxnSp>
          <p:nvCxnSpPr>
            <p:cNvPr id="38" name="Straight Arrow Connector 37"/>
            <p:cNvCxnSpPr>
              <a:stCxn id="36" idx="3"/>
              <a:endCxn id="8" idx="2"/>
            </p:cNvCxnSpPr>
            <p:nvPr/>
          </p:nvCxnSpPr>
          <p:spPr>
            <a:xfrm>
              <a:off x="1663700" y="4165600"/>
              <a:ext cx="5778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2165350" y="2393374"/>
            <a:ext cx="49657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REACTIVE SYSTEM</a:t>
            </a:r>
            <a:endParaRPr lang="en-US" sz="32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234950" y="3810000"/>
            <a:ext cx="3873500" cy="2537720"/>
            <a:chOff x="234950" y="4406900"/>
            <a:chExt cx="3873500" cy="2537720"/>
          </a:xfrm>
        </p:grpSpPr>
        <p:sp>
          <p:nvSpPr>
            <p:cNvPr id="40" name="TextBox 39"/>
            <p:cNvSpPr txBox="1"/>
            <p:nvPr/>
          </p:nvSpPr>
          <p:spPr>
            <a:xfrm>
              <a:off x="234950" y="6359844"/>
              <a:ext cx="23241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TRANSITION</a:t>
              </a:r>
              <a:endParaRPr lang="en-US" sz="3200" dirty="0"/>
            </a:p>
          </p:txBody>
        </p:sp>
        <p:cxnSp>
          <p:nvCxnSpPr>
            <p:cNvPr id="41" name="Straight Arrow Connector 40"/>
            <p:cNvCxnSpPr>
              <a:stCxn id="40" idx="3"/>
              <a:endCxn id="9" idx="2"/>
            </p:cNvCxnSpPr>
            <p:nvPr/>
          </p:nvCxnSpPr>
          <p:spPr>
            <a:xfrm flipV="1">
              <a:off x="2559050" y="4406900"/>
              <a:ext cx="1549400" cy="22453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892550" y="4330700"/>
            <a:ext cx="3155950" cy="1534420"/>
            <a:chOff x="3613150" y="3835400"/>
            <a:chExt cx="3155950" cy="1534420"/>
          </a:xfrm>
        </p:grpSpPr>
        <p:sp>
          <p:nvSpPr>
            <p:cNvPr id="46" name="Left Brace 45"/>
            <p:cNvSpPr/>
            <p:nvPr/>
          </p:nvSpPr>
          <p:spPr>
            <a:xfrm rot="16200000">
              <a:off x="4962524" y="2486026"/>
              <a:ext cx="457201" cy="315595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21100" y="4292602"/>
              <a:ext cx="29464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DETERMINISTIC</a:t>
              </a:r>
            </a:p>
            <a:p>
              <a:pPr algn="ctr"/>
              <a:r>
                <a:rPr lang="en-US" sz="3200" dirty="0" smtClean="0"/>
                <a:t>SEQUENCING</a:t>
              </a:r>
              <a:endParaRPr lang="en-US" sz="3200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7232650" y="3082479"/>
            <a:ext cx="1911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May run</a:t>
            </a:r>
          </a:p>
          <a:p>
            <a:pPr algn="ctr"/>
            <a:r>
              <a:rPr lang="en-US" sz="3200" dirty="0" smtClean="0"/>
              <a:t>FOREVER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898650" y="2393374"/>
            <a:ext cx="5346700" cy="1848426"/>
            <a:chOff x="2343150" y="2647374"/>
            <a:chExt cx="5346700" cy="1848426"/>
          </a:xfrm>
        </p:grpSpPr>
        <p:sp>
          <p:nvSpPr>
            <p:cNvPr id="10" name="Rounded Rectangle 9"/>
            <p:cNvSpPr/>
            <p:nvPr/>
          </p:nvSpPr>
          <p:spPr>
            <a:xfrm rot="16200000">
              <a:off x="4089112" y="901412"/>
              <a:ext cx="1848426" cy="534035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an 7"/>
            <p:cNvSpPr/>
            <p:nvPr/>
          </p:nvSpPr>
          <p:spPr>
            <a:xfrm>
              <a:off x="2686050" y="3492500"/>
              <a:ext cx="685800" cy="660400"/>
            </a:xfrm>
            <a:prstGeom prst="can">
              <a:avLst/>
            </a:prstGeom>
            <a:solidFill>
              <a:srgbClr val="00807F"/>
            </a:solidFill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324350" y="3606800"/>
              <a:ext cx="457200" cy="4572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38750" y="3606800"/>
              <a:ext cx="457200" cy="4572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53150" y="3606800"/>
              <a:ext cx="457200" cy="4572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9" idx="3"/>
              <a:endCxn id="12" idx="1"/>
            </p:cNvCxnSpPr>
            <p:nvPr/>
          </p:nvCxnSpPr>
          <p:spPr>
            <a:xfrm>
              <a:off x="4781550" y="3835400"/>
              <a:ext cx="457200" cy="1588"/>
            </a:xfrm>
            <a:prstGeom prst="straightConnector1">
              <a:avLst/>
            </a:prstGeom>
            <a:ln>
              <a:solidFill>
                <a:srgbClr val="80007F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2" idx="3"/>
              <a:endCxn id="14" idx="1"/>
            </p:cNvCxnSpPr>
            <p:nvPr/>
          </p:nvCxnSpPr>
          <p:spPr>
            <a:xfrm>
              <a:off x="5695950" y="3835400"/>
              <a:ext cx="457200" cy="1588"/>
            </a:xfrm>
            <a:prstGeom prst="straightConnector1">
              <a:avLst/>
            </a:prstGeom>
            <a:ln>
              <a:solidFill>
                <a:srgbClr val="80007F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4" idx="3"/>
            </p:cNvCxnSpPr>
            <p:nvPr/>
          </p:nvCxnSpPr>
          <p:spPr>
            <a:xfrm>
              <a:off x="6610350" y="3835400"/>
              <a:ext cx="457200" cy="1588"/>
            </a:xfrm>
            <a:prstGeom prst="straightConnector1">
              <a:avLst/>
            </a:prstGeom>
            <a:ln>
              <a:solidFill>
                <a:srgbClr val="80007F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67550" y="3361422"/>
              <a:ext cx="62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4899" y="3606799"/>
              <a:ext cx="457201" cy="457201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254000" y="3810000"/>
            <a:ext cx="3175000" cy="1521143"/>
            <a:chOff x="254000" y="4406900"/>
            <a:chExt cx="3175000" cy="1521143"/>
          </a:xfrm>
        </p:grpSpPr>
        <p:sp>
          <p:nvSpPr>
            <p:cNvPr id="75" name="TextBox 74"/>
            <p:cNvSpPr txBox="1"/>
            <p:nvPr/>
          </p:nvSpPr>
          <p:spPr>
            <a:xfrm>
              <a:off x="254000" y="4850825"/>
              <a:ext cx="230505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CLOCK/</a:t>
              </a:r>
            </a:p>
            <a:p>
              <a:r>
                <a:rPr lang="en-US" sz="3200" dirty="0" smtClean="0"/>
                <a:t>SCHEDULER</a:t>
              </a:r>
              <a:endParaRPr lang="en-US" sz="3200" dirty="0"/>
            </a:p>
          </p:txBody>
        </p:sp>
        <p:cxnSp>
          <p:nvCxnSpPr>
            <p:cNvPr id="76" name="Straight Arrow Connector 75"/>
            <p:cNvCxnSpPr>
              <a:stCxn id="75" idx="3"/>
              <a:endCxn id="60" idx="2"/>
            </p:cNvCxnSpPr>
            <p:nvPr/>
          </p:nvCxnSpPr>
          <p:spPr>
            <a:xfrm flipV="1">
              <a:off x="2559050" y="4406900"/>
              <a:ext cx="869950" cy="9825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2146300" y="1618098"/>
            <a:ext cx="50355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ENVIRONMENT (outside)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Approaches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6AE6-6B89-5444-90CF-BB66A733639C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1898650" y="1974850"/>
            <a:ext cx="5346700" cy="1250950"/>
            <a:chOff x="2343150" y="3244850"/>
            <a:chExt cx="5346700" cy="1250950"/>
          </a:xfrm>
        </p:grpSpPr>
        <p:sp>
          <p:nvSpPr>
            <p:cNvPr id="44" name="Rounded Rectangle 43"/>
            <p:cNvSpPr/>
            <p:nvPr/>
          </p:nvSpPr>
          <p:spPr>
            <a:xfrm rot="16200000">
              <a:off x="4387850" y="1200150"/>
              <a:ext cx="1250950" cy="534035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an 44"/>
            <p:cNvSpPr/>
            <p:nvPr/>
          </p:nvSpPr>
          <p:spPr>
            <a:xfrm>
              <a:off x="2686050" y="3492500"/>
              <a:ext cx="685800" cy="660400"/>
            </a:xfrm>
            <a:prstGeom prst="can">
              <a:avLst/>
            </a:prstGeom>
            <a:solidFill>
              <a:srgbClr val="00807F"/>
            </a:solidFill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324350" y="3606800"/>
              <a:ext cx="457200" cy="4572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238750" y="3606800"/>
              <a:ext cx="457200" cy="4572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153150" y="3606800"/>
              <a:ext cx="457200" cy="4572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48" idx="3"/>
              <a:endCxn id="50" idx="1"/>
            </p:cNvCxnSpPr>
            <p:nvPr/>
          </p:nvCxnSpPr>
          <p:spPr>
            <a:xfrm>
              <a:off x="4781550" y="3835400"/>
              <a:ext cx="457200" cy="1588"/>
            </a:xfrm>
            <a:prstGeom prst="straightConnector1">
              <a:avLst/>
            </a:prstGeom>
            <a:ln>
              <a:solidFill>
                <a:srgbClr val="80007F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50" idx="3"/>
              <a:endCxn id="51" idx="1"/>
            </p:cNvCxnSpPr>
            <p:nvPr/>
          </p:nvCxnSpPr>
          <p:spPr>
            <a:xfrm>
              <a:off x="5695950" y="3835400"/>
              <a:ext cx="457200" cy="1588"/>
            </a:xfrm>
            <a:prstGeom prst="straightConnector1">
              <a:avLst/>
            </a:prstGeom>
            <a:ln>
              <a:solidFill>
                <a:srgbClr val="80007F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51" idx="3"/>
            </p:cNvCxnSpPr>
            <p:nvPr/>
          </p:nvCxnSpPr>
          <p:spPr>
            <a:xfrm>
              <a:off x="6610350" y="3835400"/>
              <a:ext cx="457200" cy="1588"/>
            </a:xfrm>
            <a:prstGeom prst="straightConnector1">
              <a:avLst/>
            </a:prstGeom>
            <a:ln>
              <a:solidFill>
                <a:srgbClr val="80007F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7067550" y="3361422"/>
              <a:ext cx="62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4899" y="3606799"/>
              <a:ext cx="457201" cy="457201"/>
            </a:xfrm>
            <a:prstGeom prst="rect">
              <a:avLst/>
            </a:prstGeom>
          </p:spPr>
        </p:pic>
      </p:grpSp>
      <p:grpSp>
        <p:nvGrpSpPr>
          <p:cNvPr id="57" name="Group 56"/>
          <p:cNvGrpSpPr/>
          <p:nvPr/>
        </p:nvGrpSpPr>
        <p:grpSpPr>
          <a:xfrm>
            <a:off x="1898650" y="4837112"/>
            <a:ext cx="5346700" cy="1250950"/>
            <a:chOff x="2343150" y="3244850"/>
            <a:chExt cx="5346700" cy="1250950"/>
          </a:xfrm>
        </p:grpSpPr>
        <p:sp>
          <p:nvSpPr>
            <p:cNvPr id="58" name="Rounded Rectangle 57"/>
            <p:cNvSpPr/>
            <p:nvPr/>
          </p:nvSpPr>
          <p:spPr>
            <a:xfrm rot="16200000">
              <a:off x="4387850" y="1200150"/>
              <a:ext cx="1250950" cy="534035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an 58"/>
            <p:cNvSpPr/>
            <p:nvPr/>
          </p:nvSpPr>
          <p:spPr>
            <a:xfrm>
              <a:off x="2686050" y="3492500"/>
              <a:ext cx="685800" cy="660400"/>
            </a:xfrm>
            <a:prstGeom prst="can">
              <a:avLst/>
            </a:prstGeom>
            <a:solidFill>
              <a:srgbClr val="00807F"/>
            </a:solidFill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324350" y="3606800"/>
              <a:ext cx="457200" cy="4572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238750" y="3606800"/>
              <a:ext cx="457200" cy="4572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153150" y="3606800"/>
              <a:ext cx="457200" cy="4572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/>
            <p:cNvCxnSpPr>
              <a:stCxn id="60" idx="3"/>
              <a:endCxn id="61" idx="1"/>
            </p:cNvCxnSpPr>
            <p:nvPr/>
          </p:nvCxnSpPr>
          <p:spPr>
            <a:xfrm>
              <a:off x="4781550" y="3835400"/>
              <a:ext cx="457200" cy="1588"/>
            </a:xfrm>
            <a:prstGeom prst="straightConnector1">
              <a:avLst/>
            </a:prstGeom>
            <a:ln>
              <a:solidFill>
                <a:srgbClr val="80007F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61" idx="3"/>
              <a:endCxn id="62" idx="1"/>
            </p:cNvCxnSpPr>
            <p:nvPr/>
          </p:nvCxnSpPr>
          <p:spPr>
            <a:xfrm>
              <a:off x="5695950" y="3835400"/>
              <a:ext cx="457200" cy="1588"/>
            </a:xfrm>
            <a:prstGeom prst="straightConnector1">
              <a:avLst/>
            </a:prstGeom>
            <a:ln>
              <a:solidFill>
                <a:srgbClr val="80007F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2" idx="3"/>
            </p:cNvCxnSpPr>
            <p:nvPr/>
          </p:nvCxnSpPr>
          <p:spPr>
            <a:xfrm>
              <a:off x="6610350" y="3835400"/>
              <a:ext cx="457200" cy="1588"/>
            </a:xfrm>
            <a:prstGeom prst="straightConnector1">
              <a:avLst/>
            </a:prstGeom>
            <a:ln>
              <a:solidFill>
                <a:srgbClr val="80007F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067550" y="3361422"/>
              <a:ext cx="62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4899" y="3606799"/>
              <a:ext cx="457201" cy="457201"/>
            </a:xfrm>
            <a:prstGeom prst="rect">
              <a:avLst/>
            </a:prstGeom>
          </p:spPr>
        </p:pic>
      </p:grpSp>
      <p:grpSp>
        <p:nvGrpSpPr>
          <p:cNvPr id="87" name="Group 86"/>
          <p:cNvGrpSpPr/>
          <p:nvPr/>
        </p:nvGrpSpPr>
        <p:grpSpPr>
          <a:xfrm>
            <a:off x="403224" y="2794001"/>
            <a:ext cx="3959226" cy="2405059"/>
            <a:chOff x="403224" y="2794001"/>
            <a:chExt cx="3959226" cy="2405059"/>
          </a:xfrm>
        </p:grpSpPr>
        <p:sp>
          <p:nvSpPr>
            <p:cNvPr id="69" name="TextBox 68"/>
            <p:cNvSpPr txBox="1"/>
            <p:nvPr/>
          </p:nvSpPr>
          <p:spPr>
            <a:xfrm>
              <a:off x="403224" y="3734088"/>
              <a:ext cx="3959226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NO COMMON CLOCK</a:t>
              </a:r>
              <a:endParaRPr lang="en-US" sz="3200" baseline="30000" dirty="0"/>
            </a:p>
          </p:txBody>
        </p:sp>
        <p:cxnSp>
          <p:nvCxnSpPr>
            <p:cNvPr id="70" name="Straight Arrow Connector 69"/>
            <p:cNvCxnSpPr>
              <a:stCxn id="69" idx="0"/>
              <a:endCxn id="56" idx="2"/>
            </p:cNvCxnSpPr>
            <p:nvPr/>
          </p:nvCxnSpPr>
          <p:spPr>
            <a:xfrm rot="5400000" flipH="1" flipV="1">
              <a:off x="2435874" y="2740963"/>
              <a:ext cx="940088" cy="10461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9" idx="2"/>
              <a:endCxn id="67" idx="0"/>
            </p:cNvCxnSpPr>
            <p:nvPr/>
          </p:nvCxnSpPr>
          <p:spPr>
            <a:xfrm rot="16200000" flipH="1">
              <a:off x="2465820" y="4235880"/>
              <a:ext cx="880197" cy="10461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5526087" y="2794000"/>
            <a:ext cx="2740025" cy="2405061"/>
            <a:chOff x="5526087" y="2794000"/>
            <a:chExt cx="2740025" cy="2405061"/>
          </a:xfrm>
        </p:grpSpPr>
        <p:sp>
          <p:nvSpPr>
            <p:cNvPr id="78" name="TextBox 77"/>
            <p:cNvSpPr txBox="1"/>
            <p:nvPr/>
          </p:nvSpPr>
          <p:spPr>
            <a:xfrm>
              <a:off x="5526087" y="3734087"/>
              <a:ext cx="274002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CONCURRENT</a:t>
              </a:r>
              <a:endParaRPr lang="en-US" sz="3200" dirty="0"/>
            </a:p>
          </p:txBody>
        </p:sp>
        <p:cxnSp>
          <p:nvCxnSpPr>
            <p:cNvPr id="79" name="Straight Arrow Connector 78"/>
            <p:cNvCxnSpPr>
              <a:stCxn id="78" idx="0"/>
              <a:endCxn id="51" idx="2"/>
            </p:cNvCxnSpPr>
            <p:nvPr/>
          </p:nvCxnSpPr>
          <p:spPr>
            <a:xfrm rot="16200000" flipV="1">
              <a:off x="5946632" y="2784619"/>
              <a:ext cx="940087" cy="9588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8" idx="2"/>
              <a:endCxn id="62" idx="0"/>
            </p:cNvCxnSpPr>
            <p:nvPr/>
          </p:nvCxnSpPr>
          <p:spPr>
            <a:xfrm rot="5400000">
              <a:off x="5976576" y="4279537"/>
              <a:ext cx="880199" cy="95885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Approaches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6AE6-6B89-5444-90CF-BB66A733639C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2" name="Group 42"/>
          <p:cNvGrpSpPr/>
          <p:nvPr/>
        </p:nvGrpSpPr>
        <p:grpSpPr>
          <a:xfrm>
            <a:off x="1898650" y="1974850"/>
            <a:ext cx="5346700" cy="1250950"/>
            <a:chOff x="2343150" y="3244850"/>
            <a:chExt cx="5346700" cy="1250950"/>
          </a:xfrm>
        </p:grpSpPr>
        <p:sp>
          <p:nvSpPr>
            <p:cNvPr id="44" name="Rounded Rectangle 43"/>
            <p:cNvSpPr/>
            <p:nvPr/>
          </p:nvSpPr>
          <p:spPr>
            <a:xfrm rot="16200000">
              <a:off x="4387850" y="1200150"/>
              <a:ext cx="1250950" cy="534035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an 44"/>
            <p:cNvSpPr/>
            <p:nvPr/>
          </p:nvSpPr>
          <p:spPr>
            <a:xfrm>
              <a:off x="2686050" y="3492500"/>
              <a:ext cx="685800" cy="660400"/>
            </a:xfrm>
            <a:prstGeom prst="can">
              <a:avLst/>
            </a:prstGeom>
            <a:solidFill>
              <a:srgbClr val="00807F"/>
            </a:solidFill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324350" y="3606800"/>
              <a:ext cx="457200" cy="4572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238750" y="3606800"/>
              <a:ext cx="457200" cy="4572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153150" y="3606800"/>
              <a:ext cx="457200" cy="4572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48" idx="3"/>
              <a:endCxn id="50" idx="1"/>
            </p:cNvCxnSpPr>
            <p:nvPr/>
          </p:nvCxnSpPr>
          <p:spPr>
            <a:xfrm>
              <a:off x="4781550" y="3835400"/>
              <a:ext cx="457200" cy="1588"/>
            </a:xfrm>
            <a:prstGeom prst="straightConnector1">
              <a:avLst/>
            </a:prstGeom>
            <a:ln>
              <a:solidFill>
                <a:srgbClr val="80007F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50" idx="3"/>
              <a:endCxn id="51" idx="1"/>
            </p:cNvCxnSpPr>
            <p:nvPr/>
          </p:nvCxnSpPr>
          <p:spPr>
            <a:xfrm>
              <a:off x="5695950" y="3835400"/>
              <a:ext cx="457200" cy="1588"/>
            </a:xfrm>
            <a:prstGeom prst="straightConnector1">
              <a:avLst/>
            </a:prstGeom>
            <a:ln>
              <a:solidFill>
                <a:srgbClr val="80007F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51" idx="3"/>
            </p:cNvCxnSpPr>
            <p:nvPr/>
          </p:nvCxnSpPr>
          <p:spPr>
            <a:xfrm>
              <a:off x="6610350" y="3835400"/>
              <a:ext cx="457200" cy="1588"/>
            </a:xfrm>
            <a:prstGeom prst="straightConnector1">
              <a:avLst/>
            </a:prstGeom>
            <a:ln>
              <a:solidFill>
                <a:srgbClr val="80007F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7067550" y="3361422"/>
              <a:ext cx="62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4899" y="3606799"/>
              <a:ext cx="457201" cy="457201"/>
            </a:xfrm>
            <a:prstGeom prst="rect">
              <a:avLst/>
            </a:prstGeom>
          </p:spPr>
        </p:pic>
      </p:grpSp>
      <p:grpSp>
        <p:nvGrpSpPr>
          <p:cNvPr id="3" name="Group 56"/>
          <p:cNvGrpSpPr/>
          <p:nvPr/>
        </p:nvGrpSpPr>
        <p:grpSpPr>
          <a:xfrm>
            <a:off x="1898650" y="4837112"/>
            <a:ext cx="5346700" cy="1250950"/>
            <a:chOff x="2343150" y="3244850"/>
            <a:chExt cx="5346700" cy="1250950"/>
          </a:xfrm>
        </p:grpSpPr>
        <p:sp>
          <p:nvSpPr>
            <p:cNvPr id="58" name="Rounded Rectangle 57"/>
            <p:cNvSpPr/>
            <p:nvPr/>
          </p:nvSpPr>
          <p:spPr>
            <a:xfrm rot="16200000">
              <a:off x="4387850" y="1200150"/>
              <a:ext cx="1250950" cy="534035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an 58"/>
            <p:cNvSpPr/>
            <p:nvPr/>
          </p:nvSpPr>
          <p:spPr>
            <a:xfrm>
              <a:off x="2686050" y="3492500"/>
              <a:ext cx="685800" cy="660400"/>
            </a:xfrm>
            <a:prstGeom prst="can">
              <a:avLst/>
            </a:prstGeom>
            <a:solidFill>
              <a:srgbClr val="00807F"/>
            </a:solidFill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324350" y="3606800"/>
              <a:ext cx="457200" cy="4572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238750" y="3606800"/>
              <a:ext cx="457200" cy="4572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153150" y="3606800"/>
              <a:ext cx="457200" cy="457200"/>
            </a:xfrm>
            <a:prstGeom prst="rect">
              <a:avLst/>
            </a:prstGeom>
            <a:solidFill>
              <a:srgbClr val="80007F"/>
            </a:solidFill>
            <a:ln>
              <a:solidFill>
                <a:srgbClr val="80007F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/>
            <p:cNvCxnSpPr>
              <a:stCxn id="60" idx="3"/>
              <a:endCxn id="61" idx="1"/>
            </p:cNvCxnSpPr>
            <p:nvPr/>
          </p:nvCxnSpPr>
          <p:spPr>
            <a:xfrm>
              <a:off x="4781550" y="3835400"/>
              <a:ext cx="457200" cy="1588"/>
            </a:xfrm>
            <a:prstGeom prst="straightConnector1">
              <a:avLst/>
            </a:prstGeom>
            <a:ln>
              <a:solidFill>
                <a:srgbClr val="80007F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61" idx="3"/>
              <a:endCxn id="62" idx="1"/>
            </p:cNvCxnSpPr>
            <p:nvPr/>
          </p:nvCxnSpPr>
          <p:spPr>
            <a:xfrm>
              <a:off x="5695950" y="3835400"/>
              <a:ext cx="457200" cy="1588"/>
            </a:xfrm>
            <a:prstGeom prst="straightConnector1">
              <a:avLst/>
            </a:prstGeom>
            <a:ln>
              <a:solidFill>
                <a:srgbClr val="80007F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2" idx="3"/>
            </p:cNvCxnSpPr>
            <p:nvPr/>
          </p:nvCxnSpPr>
          <p:spPr>
            <a:xfrm>
              <a:off x="6610350" y="3835400"/>
              <a:ext cx="457200" cy="1588"/>
            </a:xfrm>
            <a:prstGeom prst="straightConnector1">
              <a:avLst/>
            </a:prstGeom>
            <a:ln>
              <a:solidFill>
                <a:srgbClr val="80007F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7067550" y="3361422"/>
              <a:ext cx="622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dirty="0"/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4899" y="3606799"/>
              <a:ext cx="457201" cy="457201"/>
            </a:xfrm>
            <a:prstGeom prst="rect">
              <a:avLst/>
            </a:prstGeom>
          </p:spPr>
        </p:pic>
      </p:grpSp>
      <p:grpSp>
        <p:nvGrpSpPr>
          <p:cNvPr id="84" name="Group 83"/>
          <p:cNvGrpSpPr/>
          <p:nvPr/>
        </p:nvGrpSpPr>
        <p:grpSpPr>
          <a:xfrm>
            <a:off x="3540123" y="3501229"/>
            <a:ext cx="2955927" cy="1077218"/>
            <a:chOff x="3540123" y="3501229"/>
            <a:chExt cx="2955927" cy="1077218"/>
          </a:xfrm>
        </p:grpSpPr>
        <p:sp>
          <p:nvSpPr>
            <p:cNvPr id="78" name="TextBox 77"/>
            <p:cNvSpPr txBox="1"/>
            <p:nvPr/>
          </p:nvSpPr>
          <p:spPr>
            <a:xfrm>
              <a:off x="3540123" y="3501229"/>
              <a:ext cx="227012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SHARED RESOURCE</a:t>
              </a:r>
            </a:p>
          </p:txBody>
        </p:sp>
        <p:sp>
          <p:nvSpPr>
            <p:cNvPr id="36" name="Can 35"/>
            <p:cNvSpPr/>
            <p:nvPr/>
          </p:nvSpPr>
          <p:spPr>
            <a:xfrm>
              <a:off x="5810250" y="3683288"/>
              <a:ext cx="685800" cy="660400"/>
            </a:xfrm>
            <a:prstGeom prst="can">
              <a:avLst/>
            </a:prstGeom>
            <a:solidFill>
              <a:srgbClr val="00807F"/>
            </a:solidFill>
            <a:ln>
              <a:solidFill>
                <a:srgbClr val="0080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022850" y="2794000"/>
            <a:ext cx="4133850" cy="2405062"/>
            <a:chOff x="5022850" y="2794000"/>
            <a:chExt cx="4133850" cy="2405062"/>
          </a:xfrm>
        </p:grpSpPr>
        <p:cxnSp>
          <p:nvCxnSpPr>
            <p:cNvPr id="38" name="Straight Arrow Connector 37"/>
            <p:cNvCxnSpPr>
              <a:stCxn id="51" idx="2"/>
              <a:endCxn id="36" idx="1"/>
            </p:cNvCxnSpPr>
            <p:nvPr/>
          </p:nvCxnSpPr>
          <p:spPr>
            <a:xfrm rot="16200000" flipH="1">
              <a:off x="5600556" y="3130694"/>
              <a:ext cx="889288" cy="2159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61" idx="0"/>
              <a:endCxn id="36" idx="3"/>
            </p:cNvCxnSpPr>
            <p:nvPr/>
          </p:nvCxnSpPr>
          <p:spPr>
            <a:xfrm rot="5400000" flipH="1" flipV="1">
              <a:off x="5160313" y="4206225"/>
              <a:ext cx="855374" cy="11303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438900" y="3488529"/>
              <a:ext cx="27178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Updates must</a:t>
              </a:r>
            </a:p>
            <a:p>
              <a:pPr algn="ctr"/>
              <a:r>
                <a:rPr lang="en-US" sz="3200" dirty="0" smtClean="0"/>
                <a:t>be ATOMIC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0" y="2794000"/>
            <a:ext cx="3657600" cy="2405060"/>
            <a:chOff x="0" y="2794000"/>
            <a:chExt cx="3657600" cy="2405060"/>
          </a:xfrm>
        </p:grpSpPr>
        <p:sp>
          <p:nvSpPr>
            <p:cNvPr id="71" name="TextBox 70"/>
            <p:cNvSpPr txBox="1"/>
            <p:nvPr/>
          </p:nvSpPr>
          <p:spPr>
            <a:xfrm>
              <a:off x="0" y="3683288"/>
              <a:ext cx="36576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SYNCHRONIZATION</a:t>
              </a:r>
            </a:p>
          </p:txBody>
        </p:sp>
        <p:cxnSp>
          <p:nvCxnSpPr>
            <p:cNvPr id="74" name="Straight Arrow Connector 73"/>
            <p:cNvCxnSpPr>
              <a:stCxn id="71" idx="0"/>
              <a:endCxn id="56" idx="2"/>
            </p:cNvCxnSpPr>
            <p:nvPr/>
          </p:nvCxnSpPr>
          <p:spPr>
            <a:xfrm rot="5400000" flipH="1" flipV="1">
              <a:off x="2184256" y="2438544"/>
              <a:ext cx="889288" cy="1600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1" idx="2"/>
              <a:endCxn id="67" idx="0"/>
            </p:cNvCxnSpPr>
            <p:nvPr/>
          </p:nvCxnSpPr>
          <p:spPr>
            <a:xfrm rot="16200000" flipH="1">
              <a:off x="2163402" y="3933462"/>
              <a:ext cx="930997" cy="1600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the State of the Art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5875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Developer’s Burden:  Craft correct (infinite) sequences of arbitrarily interleaved events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Manually partition concurrent activities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Manually identify shared state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Manually designate atomic sections</a:t>
            </a:r>
          </a:p>
          <a:p>
            <a:pPr marL="914400" lvl="1" indent="-514350"/>
            <a:r>
              <a:rPr lang="en-US" dirty="0" smtClean="0"/>
              <a:t>Locks</a:t>
            </a:r>
          </a:p>
          <a:p>
            <a:pPr marL="914400" lvl="1" indent="-514350"/>
            <a:r>
              <a:rPr lang="en-US" dirty="0" smtClean="0"/>
              <a:t>Atomic transactions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26AE6-6B89-5444-90CF-BB66A733639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5539481"/>
            <a:ext cx="8229600" cy="584776"/>
          </a:xfrm>
          <a:prstGeom prst="rect">
            <a:avLst/>
          </a:prstGeom>
          <a:noFill/>
          <a:ln w="38100">
            <a:solidFill>
              <a:srgbClr val="808000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dirty="0" smtClean="0"/>
              <a:t>TEDIOUS AND ERROR PRONE!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20823</TotalTime>
  <Words>1320</Words>
  <Application>Microsoft Macintosh PowerPoint</Application>
  <PresentationFormat>On-screen Show (4:3)</PresentationFormat>
  <Paragraphs>428</Paragraphs>
  <Slides>37</Slides>
  <Notes>13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Office Theme</vt:lpstr>
      <vt:lpstr>A Model and Platform for Designing and Implementing Reactive Systems</vt:lpstr>
      <vt:lpstr>What is a reactive system?</vt:lpstr>
      <vt:lpstr>Reactive systems can interact with…</vt:lpstr>
      <vt:lpstr>Slide 4</vt:lpstr>
      <vt:lpstr>Challenges</vt:lpstr>
      <vt:lpstr>Existing Approaches</vt:lpstr>
      <vt:lpstr>Existing Approaches</vt:lpstr>
      <vt:lpstr>Existing Approaches</vt:lpstr>
      <vt:lpstr>Limitations of the State of the Art</vt:lpstr>
      <vt:lpstr>Composition and Decomposition</vt:lpstr>
      <vt:lpstr>Principles for (De)composition</vt:lpstr>
      <vt:lpstr>Slide 12</vt:lpstr>
      <vt:lpstr>Proposed Approach</vt:lpstr>
      <vt:lpstr>Non-Deterministic Sequencing</vt:lpstr>
      <vt:lpstr>Slide 15</vt:lpstr>
      <vt:lpstr>Proposed Contributions</vt:lpstr>
      <vt:lpstr>Anatomy of a Reactive Component</vt:lpstr>
      <vt:lpstr>Three Kinds of Transitions</vt:lpstr>
      <vt:lpstr>Recursive Encapsulation</vt:lpstr>
      <vt:lpstr>Example:  Channel</vt:lpstr>
      <vt:lpstr>Proposed Implementation</vt:lpstr>
      <vt:lpstr>Composition Problem #1: Deterministic Transitions</vt:lpstr>
      <vt:lpstr>Composition Problem #2: Concurrent Execution</vt:lpstr>
      <vt:lpstr>A Model for Transition Analysis</vt:lpstr>
      <vt:lpstr>Qualitative Evaluation: Embedded Web Server</vt:lpstr>
      <vt:lpstr>Expectations: Ethernet Driver</vt:lpstr>
      <vt:lpstr>Expectations: Network Protocols</vt:lpstr>
      <vt:lpstr>Expectations: Applications</vt:lpstr>
      <vt:lpstr>Quantitative Evaluation:  Scheduler</vt:lpstr>
      <vt:lpstr>Conclusion</vt:lpstr>
      <vt:lpstr>Bonus Slides</vt:lpstr>
      <vt:lpstr>Transformational Program*</vt:lpstr>
      <vt:lpstr>Complexity in Reactive Systems</vt:lpstr>
      <vt:lpstr>Non-Determinism</vt:lpstr>
      <vt:lpstr>Ephemeral Functions</vt:lpstr>
      <vt:lpstr>Pointers/References</vt:lpstr>
      <vt:lpstr>Scheduler Efficiency</vt:lpstr>
    </vt:vector>
  </TitlesOfParts>
  <Company>Washington University in St. Louis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Design and Implementation of a Reactive Operating System</dc:title>
  <dc:creator>Justin Wilson</dc:creator>
  <cp:lastModifiedBy>Justin Wilson</cp:lastModifiedBy>
  <cp:revision>1146</cp:revision>
  <dcterms:created xsi:type="dcterms:W3CDTF">2012-09-30T21:25:19Z</dcterms:created>
  <dcterms:modified xsi:type="dcterms:W3CDTF">2012-09-30T21:41:54Z</dcterms:modified>
</cp:coreProperties>
</file>