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8"/>
  </p:notesMasterIdLst>
  <p:handoutMasterIdLst>
    <p:handoutMasterId r:id="rId19"/>
  </p:handoutMasterIdLst>
  <p:sldIdLst>
    <p:sldId id="330" r:id="rId5"/>
    <p:sldId id="352" r:id="rId6"/>
    <p:sldId id="353" r:id="rId7"/>
    <p:sldId id="354" r:id="rId8"/>
    <p:sldId id="332" r:id="rId9"/>
    <p:sldId id="344" r:id="rId10"/>
    <p:sldId id="349" r:id="rId11"/>
    <p:sldId id="336" r:id="rId12"/>
    <p:sldId id="339" r:id="rId13"/>
    <p:sldId id="331" r:id="rId14"/>
    <p:sldId id="347" r:id="rId15"/>
    <p:sldId id="350" r:id="rId16"/>
    <p:sldId id="334" r:id="rId17"/>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p:scale>
          <a:sx n="93" d="100"/>
          <a:sy n="93" d="100"/>
        </p:scale>
        <p:origin x="783" y="507"/>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rgbClr val="717073"/>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Navy</c:v>
                </c:pt>
              </c:strCache>
            </c:strRef>
          </c:tx>
          <c:spPr>
            <a:solidFill>
              <a:schemeClr val="accent1"/>
            </a:solidFill>
            <a:ln>
              <a:noFill/>
            </a:ln>
            <a:effectLst/>
          </c:spPr>
          <c:invertIfNegative val="0"/>
          <c:cat>
            <c:strRef>
              <c:f>Sheet1!$A$2:$A$5</c:f>
              <c:strCache>
                <c:ptCount val="4"/>
                <c:pt idx="0">
                  <c:v>Data</c:v>
                </c:pt>
                <c:pt idx="1">
                  <c:v>Data</c:v>
                </c:pt>
                <c:pt idx="2">
                  <c:v>Data</c:v>
                </c:pt>
                <c:pt idx="3">
                  <c:v>Data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482-1044-A317-124DAE54581C}"/>
            </c:ext>
          </c:extLst>
        </c:ser>
        <c:ser>
          <c:idx val="1"/>
          <c:order val="1"/>
          <c:tx>
            <c:strRef>
              <c:f>Sheet1!$C$1</c:f>
              <c:strCache>
                <c:ptCount val="1"/>
                <c:pt idx="0">
                  <c:v>Orange</c:v>
                </c:pt>
              </c:strCache>
            </c:strRef>
          </c:tx>
          <c:spPr>
            <a:solidFill>
              <a:schemeClr val="accent2"/>
            </a:solidFill>
            <a:ln>
              <a:noFill/>
            </a:ln>
            <a:effectLst/>
          </c:spPr>
          <c:invertIfNegative val="0"/>
          <c:cat>
            <c:strRef>
              <c:f>Sheet1!$A$2:$A$5</c:f>
              <c:strCache>
                <c:ptCount val="4"/>
                <c:pt idx="0">
                  <c:v>Data</c:v>
                </c:pt>
                <c:pt idx="1">
                  <c:v>Data</c:v>
                </c:pt>
                <c:pt idx="2">
                  <c:v>Data</c:v>
                </c:pt>
                <c:pt idx="3">
                  <c:v>Data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482-1044-A317-124DAE54581C}"/>
            </c:ext>
          </c:extLst>
        </c:ser>
        <c:ser>
          <c:idx val="2"/>
          <c:order val="2"/>
          <c:tx>
            <c:strRef>
              <c:f>Sheet1!$D$1</c:f>
              <c:strCache>
                <c:ptCount val="1"/>
                <c:pt idx="0">
                  <c:v>Blue</c:v>
                </c:pt>
              </c:strCache>
            </c:strRef>
          </c:tx>
          <c:spPr>
            <a:solidFill>
              <a:schemeClr val="accent3"/>
            </a:solidFill>
            <a:ln>
              <a:noFill/>
            </a:ln>
            <a:effectLst/>
          </c:spPr>
          <c:invertIfNegative val="0"/>
          <c:cat>
            <c:strRef>
              <c:f>Sheet1!$A$2:$A$5</c:f>
              <c:strCache>
                <c:ptCount val="4"/>
                <c:pt idx="0">
                  <c:v>Data</c:v>
                </c:pt>
                <c:pt idx="1">
                  <c:v>Data</c:v>
                </c:pt>
                <c:pt idx="2">
                  <c:v>Data</c:v>
                </c:pt>
                <c:pt idx="3">
                  <c:v>Data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482-1044-A317-124DAE54581C}"/>
            </c:ext>
          </c:extLst>
        </c:ser>
        <c:dLbls>
          <c:showLegendKey val="0"/>
          <c:showVal val="0"/>
          <c:showCatName val="0"/>
          <c:showSerName val="0"/>
          <c:showPercent val="0"/>
          <c:showBubbleSize val="0"/>
        </c:dLbls>
        <c:gapWidth val="109"/>
        <c:overlap val="-23"/>
        <c:axId val="1201435328"/>
        <c:axId val="1266685024"/>
      </c:barChart>
      <c:catAx>
        <c:axId val="120143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crossAx val="1266685024"/>
        <c:crosses val="autoZero"/>
        <c:auto val="1"/>
        <c:lblAlgn val="ctr"/>
        <c:lblOffset val="100"/>
        <c:noMultiLvlLbl val="0"/>
      </c:catAx>
      <c:valAx>
        <c:axId val="1266685024"/>
        <c:scaling>
          <c:orientation val="minMax"/>
        </c:scaling>
        <c:delete val="0"/>
        <c:axPos val="l"/>
        <c:majorGridlines>
          <c:spPr>
            <a:ln w="9525" cap="flat" cmpd="sng" algn="ctr">
              <a:solidFill>
                <a:srgbClr val="CED5D9"/>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crossAx val="120143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717073"/>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6/8/2022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6/8/2022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5.jpeg"/><Relationship Id="rId2" Type="http://schemas.openxmlformats.org/officeDocument/2006/relationships/image" Target="../media/image194.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2</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Jeremy Walker</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6/9/2022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dirty="0"/>
              <a:t>This slide is a two content option with imagery. To </a:t>
            </a:r>
            <a:br>
              <a:rPr lang="en-US" dirty="0"/>
            </a:br>
            <a:r>
              <a:rPr lang="en-US" dirty="0"/>
              <a:t>create the blue effect, click on the image, select the </a:t>
            </a:r>
            <a:br>
              <a:rPr lang="en-US" dirty="0"/>
            </a:br>
            <a:r>
              <a:rPr lang="en-US" dirty="0"/>
              <a:t>picture properties and drop the transparency to the </a:t>
            </a:r>
            <a:br>
              <a:rPr lang="en-US" dirty="0"/>
            </a:br>
            <a:r>
              <a:rPr lang="en-US" dirty="0"/>
              <a:t>desired opacity.</a:t>
            </a:r>
          </a:p>
        </p:txBody>
      </p:sp>
      <p:pic>
        <p:nvPicPr>
          <p:cNvPr id="14" name="Picture Placeholder 13">
            <a:extLst>
              <a:ext uri="{FF2B5EF4-FFF2-40B4-BE49-F238E27FC236}">
                <a16:creationId xmlns:a16="http://schemas.microsoft.com/office/drawing/2014/main" id="{E7CF66E4-961A-5B4D-BBD5-6D6F61CF07DB}"/>
              </a:ext>
            </a:extLst>
          </p:cNvPr>
          <p:cNvPicPr>
            <a:picLocks noGrp="1" noChangeAspect="1"/>
          </p:cNvPicPr>
          <p:nvPr>
            <p:ph type="pic" sz="quarter" idx="13"/>
          </p:nvPr>
        </p:nvPicPr>
        <p:blipFill rotWithShape="1">
          <a:blip r:embed="rId2" cstate="screen">
            <a:alphaModFix amt="69000"/>
            <a:extLst>
              <a:ext uri="{28A0092B-C50C-407E-A947-70E740481C1C}">
                <a14:useLocalDpi xmlns:a14="http://schemas.microsoft.com/office/drawing/2010/main"/>
              </a:ext>
            </a:extLst>
          </a:blip>
          <a:srcRect/>
          <a:stretch/>
        </p:blipFill>
        <p:spPr>
          <a:xfrm>
            <a:off x="504825" y="1655180"/>
            <a:ext cx="3997701" cy="1296364"/>
          </a:xfrm>
        </p:spPr>
      </p:pic>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a:t>Et alique prorenim ipsa sum etur? Qui consed most aut quia is voloria voluptatio beror sam, sites vollant, teceaque volorep erchil maximolupta sit, quo tem quunt rem quaeres ciiscia tenimo mo verecus, quis ut aliaess</a:t>
            </a:r>
            <a:endParaRPr lang="en-US" dirty="0"/>
          </a:p>
        </p:txBody>
      </p:sp>
      <p:pic>
        <p:nvPicPr>
          <p:cNvPr id="16" name="Picture Placeholder 15">
            <a:extLst>
              <a:ext uri="{FF2B5EF4-FFF2-40B4-BE49-F238E27FC236}">
                <a16:creationId xmlns:a16="http://schemas.microsoft.com/office/drawing/2014/main" id="{58B0F8A2-7739-C346-8D02-11BE3B0C9BFE}"/>
              </a:ext>
            </a:extLst>
          </p:cNvPr>
          <p:cNvPicPr>
            <a:picLocks noGrp="1" noChangeAspect="1"/>
          </p:cNvPicPr>
          <p:nvPr>
            <p:ph type="pic" sz="quarter" idx="15"/>
          </p:nvPr>
        </p:nvPicPr>
        <p:blipFill>
          <a:blip r:embed="rId3" cstate="screen">
            <a:alphaModFix amt="65000"/>
            <a:extLst>
              <a:ext uri="{28A0092B-C50C-407E-A947-70E740481C1C}">
                <a14:useLocalDpi xmlns:a14="http://schemas.microsoft.com/office/drawing/2010/main"/>
              </a:ext>
            </a:extLst>
          </a:blip>
          <a:srcRect/>
          <a:stretch>
            <a:fillRect/>
          </a:stretch>
        </p:blipFill>
        <p:spPr/>
      </p:pic>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10</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54910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a:t>This Headline is Arial Regular in Dark Blue</a:t>
            </a:r>
            <a:endParaRPr lang="en-US" dirty="0"/>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lnSpcReduction="10000"/>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11</a:t>
            </a:fld>
            <a:endParaRPr lang="en-US" dirty="0"/>
          </a:p>
        </p:txBody>
      </p:sp>
      <p:pic>
        <p:nvPicPr>
          <p:cNvPr id="15" name="Content Placeholder 15">
            <a:extLst>
              <a:ext uri="{FF2B5EF4-FFF2-40B4-BE49-F238E27FC236}">
                <a16:creationId xmlns:a16="http://schemas.microsoft.com/office/drawing/2014/main" id="{C3132149-E359-6545-A328-CEED0127B9F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p:txBody>
          <a:bodyPr/>
          <a:lstStyle/>
          <a:p>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p:txBody>
          <a:bodyPr/>
          <a:lstStyle/>
          <a:p>
            <a:r>
              <a:rPr lang="en-US" dirty="0"/>
              <a:t>This Headline is Arial Regular in Dark Blue</a:t>
            </a:r>
          </a:p>
        </p:txBody>
      </p:sp>
      <p:sp>
        <p:nvSpPr>
          <p:cNvPr id="6" name="Text Placeholder 5">
            <a:extLst>
              <a:ext uri="{FF2B5EF4-FFF2-40B4-BE49-F238E27FC236}">
                <a16:creationId xmlns:a16="http://schemas.microsoft.com/office/drawing/2014/main" id="{1A2FE69E-83E7-1A45-B0EA-41ACE922B915}"/>
              </a:ext>
            </a:extLst>
          </p:cNvPr>
          <p:cNvSpPr>
            <a:spLocks noGrp="1"/>
          </p:cNvSpPr>
          <p:nvPr>
            <p:ph type="body" sz="quarter" idx="13"/>
          </p:nvPr>
        </p:nvSpPr>
        <p:spPr>
          <a:xfrm>
            <a:off x="504825" y="1267809"/>
            <a:ext cx="8134350" cy="687368"/>
          </a:xfrm>
        </p:spPr>
        <p:txBody>
          <a:bodyPr/>
          <a:lstStyle/>
          <a:p>
            <a:r>
              <a:rPr lang="en-US" dirty="0"/>
              <a:t>This Subtitle is Arial in Light Orange</a:t>
            </a:r>
          </a:p>
          <a:p>
            <a:endParaRPr lang="en-US" dirty="0"/>
          </a:p>
        </p:txBody>
      </p:sp>
      <p:graphicFrame>
        <p:nvGraphicFramePr>
          <p:cNvPr id="9" name="Table 8">
            <a:extLst>
              <a:ext uri="{FF2B5EF4-FFF2-40B4-BE49-F238E27FC236}">
                <a16:creationId xmlns:a16="http://schemas.microsoft.com/office/drawing/2014/main" id="{5FC501F5-9AE0-B44B-8D24-170502F48B34}"/>
              </a:ext>
            </a:extLst>
          </p:cNvPr>
          <p:cNvGraphicFramePr>
            <a:graphicFrameLocks noGrp="1"/>
          </p:cNvGraphicFramePr>
          <p:nvPr>
            <p:extLst>
              <p:ext uri="{D42A27DB-BD31-4B8C-83A1-F6EECF244321}">
                <p14:modId xmlns:p14="http://schemas.microsoft.com/office/powerpoint/2010/main" val="3733447923"/>
              </p:ext>
            </p:extLst>
          </p:nvPr>
        </p:nvGraphicFramePr>
        <p:xfrm>
          <a:off x="504826" y="1993882"/>
          <a:ext cx="8134350" cy="2534952"/>
        </p:xfrm>
        <a:graphic>
          <a:graphicData uri="http://schemas.openxmlformats.org/drawingml/2006/table">
            <a:tbl>
              <a:tblPr firstRow="1" bandRow="1">
                <a:tableStyleId>{5C22544A-7EE6-4342-B048-85BDC9FD1C3A}</a:tableStyleId>
              </a:tblPr>
              <a:tblGrid>
                <a:gridCol w="2043542">
                  <a:extLst>
                    <a:ext uri="{9D8B030D-6E8A-4147-A177-3AD203B41FA5}">
                      <a16:colId xmlns:a16="http://schemas.microsoft.com/office/drawing/2014/main" val="20000"/>
                    </a:ext>
                  </a:extLst>
                </a:gridCol>
                <a:gridCol w="2043542">
                  <a:extLst>
                    <a:ext uri="{9D8B030D-6E8A-4147-A177-3AD203B41FA5}">
                      <a16:colId xmlns:a16="http://schemas.microsoft.com/office/drawing/2014/main" val="20001"/>
                    </a:ext>
                  </a:extLst>
                </a:gridCol>
                <a:gridCol w="4047266">
                  <a:extLst>
                    <a:ext uri="{9D8B030D-6E8A-4147-A177-3AD203B41FA5}">
                      <a16:colId xmlns:a16="http://schemas.microsoft.com/office/drawing/2014/main" val="20002"/>
                    </a:ext>
                  </a:extLst>
                </a:gridCol>
              </a:tblGrid>
              <a:tr h="335250">
                <a:tc>
                  <a:txBody>
                    <a:bodyPr/>
                    <a:lstStyle/>
                    <a:p>
                      <a:r>
                        <a:rPr lang="en-US" sz="900" b="1" i="0" dirty="0">
                          <a:solidFill>
                            <a:srgbClr val="002D56"/>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5D9F8"/>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extLst>
                  <a:ext uri="{0D108BD9-81ED-4DB2-BD59-A6C34878D82A}">
                    <a16:rowId xmlns:a16="http://schemas.microsoft.com/office/drawing/2014/main" val="10000"/>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504597"/>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3469"/>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8630424"/>
                  </a:ext>
                </a:extLst>
              </a:tr>
            </a:tbl>
          </a:graphicData>
        </a:graphic>
      </p:graphicFrame>
      <p:sp>
        <p:nvSpPr>
          <p:cNvPr id="10" name="TextBox 9">
            <a:extLst>
              <a:ext uri="{FF2B5EF4-FFF2-40B4-BE49-F238E27FC236}">
                <a16:creationId xmlns:a16="http://schemas.microsoft.com/office/drawing/2014/main" id="{76B731B1-EA39-B441-BDD2-C37F095C480C}"/>
              </a:ext>
            </a:extLst>
          </p:cNvPr>
          <p:cNvSpPr txBox="1"/>
          <p:nvPr/>
        </p:nvSpPr>
        <p:spPr>
          <a:xfrm>
            <a:off x="504826" y="1742086"/>
            <a:ext cx="3348548" cy="246221"/>
          </a:xfrm>
          <a:prstGeom prst="rect">
            <a:avLst/>
          </a:prstGeom>
          <a:noFill/>
        </p:spPr>
        <p:txBody>
          <a:bodyPr wrap="square" lIns="0" rtlCol="0">
            <a:spAutoFit/>
          </a:bodyPr>
          <a:lstStyle/>
          <a:p>
            <a:r>
              <a:rPr lang="en-US" sz="1000" b="1" dirty="0">
                <a:solidFill>
                  <a:srgbClr val="0097D9"/>
                </a:solidFill>
              </a:rPr>
              <a:t>TABLE TITLE HERE</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12</a:t>
            </a:fld>
            <a:endParaRPr lang="en-US" dirty="0"/>
          </a:p>
        </p:txBody>
      </p:sp>
    </p:spTree>
    <p:extLst>
      <p:ext uri="{BB962C8B-B14F-4D97-AF65-F5344CB8AC3E}">
        <p14:creationId xmlns:p14="http://schemas.microsoft.com/office/powerpoint/2010/main" val="231289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a:t>How did I learn about footy?</a:t>
            </a:r>
            <a:endParaRPr lang="en-US" dirty="0"/>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13</a:t>
            </a:fld>
            <a:endParaRPr lang="en-US" dirty="0"/>
          </a:p>
        </p:txBody>
      </p:sp>
      <p:sp>
        <p:nvSpPr>
          <p:cNvPr id="15" name="TextBox 14">
            <a:extLst>
              <a:ext uri="{FF2B5EF4-FFF2-40B4-BE49-F238E27FC236}">
                <a16:creationId xmlns:a16="http://schemas.microsoft.com/office/drawing/2014/main" id="{D7838175-8273-EA4C-8971-F6CEB5D6F490}"/>
              </a:ext>
            </a:extLst>
          </p:cNvPr>
          <p:cNvSpPr txBox="1"/>
          <p:nvPr/>
        </p:nvSpPr>
        <p:spPr>
          <a:xfrm>
            <a:off x="2097530" y="2729538"/>
            <a:ext cx="1024640" cy="707886"/>
          </a:xfrm>
          <a:prstGeom prst="rect">
            <a:avLst/>
          </a:prstGeom>
          <a:noFill/>
        </p:spPr>
        <p:txBody>
          <a:bodyPr wrap="none" rtlCol="0">
            <a:spAutoFit/>
          </a:bodyPr>
          <a:lstStyle/>
          <a:p>
            <a:pPr algn="ctr"/>
            <a:r>
              <a:rPr lang="en-US" sz="2000" b="1"/>
              <a:t>This is</a:t>
            </a:r>
          </a:p>
          <a:p>
            <a:pPr algn="ctr"/>
            <a:r>
              <a:rPr lang="en-US" sz="2000" b="1"/>
              <a:t>a chart</a:t>
            </a:r>
            <a:endParaRPr lang="en-US" sz="2000" b="1" dirty="0"/>
          </a:p>
        </p:txBody>
      </p:sp>
      <p:sp>
        <p:nvSpPr>
          <p:cNvPr id="3" name="Chart Placeholder 2">
            <a:extLst>
              <a:ext uri="{FF2B5EF4-FFF2-40B4-BE49-F238E27FC236}">
                <a16:creationId xmlns:a16="http://schemas.microsoft.com/office/drawing/2014/main" id="{BFCE3A0D-B247-D2BC-B483-C775ADD916B2}"/>
              </a:ext>
            </a:extLst>
          </p:cNvPr>
          <p:cNvSpPr>
            <a:spLocks noGrp="1"/>
          </p:cNvSpPr>
          <p:nvPr>
            <p:ph type="chart" sz="quarter" idx="14"/>
          </p:nvPr>
        </p:nvSpPr>
        <p:spPr>
          <a:xfrm>
            <a:off x="1481094" y="1747082"/>
            <a:ext cx="2022393" cy="2671761"/>
          </a:xfrm>
        </p:spPr>
      </p:sp>
      <p:pic>
        <p:nvPicPr>
          <p:cNvPr id="17" name="Content Placeholder 16" descr="A person and person posing for a picture&#10;&#10;Description automatically generated with medium confidence">
            <a:extLst>
              <a:ext uri="{FF2B5EF4-FFF2-40B4-BE49-F238E27FC236}">
                <a16:creationId xmlns:a16="http://schemas.microsoft.com/office/drawing/2014/main" id="{04111750-8151-D6F1-8209-AA6999241672}"/>
              </a:ext>
            </a:extLst>
          </p:cNvPr>
          <p:cNvPicPr>
            <a:picLocks noGrp="1" noChangeAspect="1"/>
          </p:cNvPicPr>
          <p:nvPr>
            <p:ph sz="half" idx="2"/>
          </p:nvPr>
        </p:nvPicPr>
        <p:blipFill>
          <a:blip r:embed="rId2"/>
          <a:stretch>
            <a:fillRect/>
          </a:stretch>
        </p:blipFill>
        <p:spPr>
          <a:xfrm>
            <a:off x="1481094" y="1748118"/>
            <a:ext cx="2022393" cy="2671762"/>
          </a:xfrm>
        </p:spPr>
      </p:pic>
      <p:sp>
        <p:nvSpPr>
          <p:cNvPr id="18" name="TextBox 17">
            <a:extLst>
              <a:ext uri="{FF2B5EF4-FFF2-40B4-BE49-F238E27FC236}">
                <a16:creationId xmlns:a16="http://schemas.microsoft.com/office/drawing/2014/main" id="{80393484-B77E-FD31-E31D-562D06B36AC9}"/>
              </a:ext>
            </a:extLst>
          </p:cNvPr>
          <p:cNvSpPr txBox="1"/>
          <p:nvPr/>
        </p:nvSpPr>
        <p:spPr>
          <a:xfrm>
            <a:off x="3852809" y="1748118"/>
            <a:ext cx="4654193" cy="715581"/>
          </a:xfrm>
          <a:prstGeom prst="rect">
            <a:avLst/>
          </a:prstGeom>
          <a:noFill/>
        </p:spPr>
        <p:txBody>
          <a:bodyPr wrap="square" rtlCol="0">
            <a:spAutoFit/>
          </a:bodyPr>
          <a:lstStyle/>
          <a:p>
            <a:r>
              <a:rPr lang="en-US" dirty="0"/>
              <a:t>-Played for Louisville kings</a:t>
            </a:r>
          </a:p>
          <a:p>
            <a:endParaRPr lang="en-US" dirty="0"/>
          </a:p>
          <a:p>
            <a:r>
              <a:rPr lang="en-US" dirty="0"/>
              <a:t>-Won two Division IV national </a:t>
            </a:r>
            <a:r>
              <a:rPr lang="en-US" dirty="0" err="1"/>
              <a:t>champtionships</a:t>
            </a:r>
            <a:endParaRPr lang="en-US" dirty="0"/>
          </a:p>
        </p:txBody>
      </p:sp>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Capstone 1 Instructions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881809"/>
            <a:ext cx="4059684" cy="2702891"/>
          </a:xfrm>
        </p:spPr>
        <p:txBody>
          <a:bodyPr vert="horz" lIns="91440" tIns="45720" rIns="91440" bIns="45720" rtlCol="0" anchor="t">
            <a:normAutofit/>
          </a:bodyPr>
          <a:lstStyle/>
          <a:p>
            <a:pPr marL="0" indent="0">
              <a:buNone/>
            </a:pPr>
            <a:r>
              <a:rPr lang="en-US" b="1" dirty="0">
                <a:solidFill>
                  <a:srgbClr val="0097D9"/>
                </a:solidFill>
              </a:rPr>
              <a:t>Suggested order of components to demo:</a:t>
            </a:r>
            <a:endParaRPr lang="en-US" dirty="0"/>
          </a:p>
          <a:p>
            <a:r>
              <a:rPr lang="en-US" dirty="0"/>
              <a:t>Web App UI – Data Entry Functionality​</a:t>
            </a:r>
          </a:p>
          <a:p>
            <a:r>
              <a:rPr lang="en-US" dirty="0"/>
              <a:t>Sales Dashboard, and Analysis Findings​</a:t>
            </a:r>
          </a:p>
          <a:p>
            <a:r>
              <a:rPr lang="en-US" dirty="0"/>
              <a:t>Back end – Database Design​</a:t>
            </a:r>
            <a:endParaRPr lang="en-US" b="1" dirty="0">
              <a:solidFill>
                <a:srgbClr val="0097D9"/>
              </a:solidFill>
            </a:endParaRPr>
          </a:p>
          <a:p>
            <a:pPr marL="0" indent="0">
              <a:buNone/>
            </a:pPr>
            <a:endParaRPr lang="en-US" b="1" dirty="0">
              <a:solidFill>
                <a:srgbClr val="0097D9"/>
              </a:solidFill>
            </a:endParaRPr>
          </a:p>
          <a:p>
            <a:pPr marL="0" indent="0">
              <a:buNone/>
            </a:pPr>
            <a:r>
              <a:rPr lang="en-US" b="1" dirty="0">
                <a:solidFill>
                  <a:srgbClr val="0097D9"/>
                </a:solidFill>
              </a:rPr>
              <a:t>Focal points should be: ​</a:t>
            </a:r>
          </a:p>
          <a:p>
            <a:r>
              <a:rPr lang="en-US" dirty="0"/>
              <a:t>Design choices &amp; justifications​</a:t>
            </a:r>
          </a:p>
          <a:p>
            <a:r>
              <a:rPr lang="en-US" dirty="0"/>
              <a:t>Value to the customer</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vert="horz" wrap="square" lIns="0" tIns="45720" rIns="91440" bIns="45720" rtlCol="0" anchor="t">
            <a:spAutoFit/>
          </a:bodyPr>
          <a:lstStyle/>
          <a:p>
            <a:r>
              <a:rPr lang="en-US" dirty="0"/>
              <a:t>Student guide for planning your presentation</a:t>
            </a:r>
          </a:p>
        </p:txBody>
      </p:sp>
      <p:sp>
        <p:nvSpPr>
          <p:cNvPr id="3" name="Content Placeholder 5">
            <a:extLst>
              <a:ext uri="{FF2B5EF4-FFF2-40B4-BE49-F238E27FC236}">
                <a16:creationId xmlns:a16="http://schemas.microsoft.com/office/drawing/2014/main" id="{7C7980B7-617C-41DE-A8D4-AE5FF1E166B7}"/>
              </a:ext>
            </a:extLst>
          </p:cNvPr>
          <p:cNvSpPr txBox="1">
            <a:spLocks/>
          </p:cNvSpPr>
          <p:nvPr/>
        </p:nvSpPr>
        <p:spPr>
          <a:xfrm>
            <a:off x="4535283" y="1881227"/>
            <a:ext cx="4059684" cy="2702891"/>
          </a:xfrm>
          <a:prstGeom prst="rect">
            <a:avLst/>
          </a:prstGeom>
        </p:spPr>
        <p:txBody>
          <a:bodyPr vert="horz" lIns="91440" tIns="45720" rIns="91440" bIns="45720" rtlCol="0" anchor="t">
            <a:normAutofit lnSpcReduction="10000"/>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0097D9"/>
                </a:solidFill>
                <a:cs typeface="Arial" panose="020B0604020202020204"/>
              </a:rPr>
              <a:t>Slides &amp; flow</a:t>
            </a:r>
          </a:p>
          <a:p>
            <a:r>
              <a:rPr lang="en-US" dirty="0">
                <a:solidFill>
                  <a:srgbClr val="717073"/>
                </a:solidFill>
                <a:cs typeface="Arial" panose="020B0604020202020204"/>
              </a:rPr>
              <a:t>Title Slide</a:t>
            </a:r>
          </a:p>
          <a:p>
            <a:r>
              <a:rPr lang="en-US" dirty="0">
                <a:solidFill>
                  <a:srgbClr val="717073"/>
                </a:solidFill>
                <a:cs typeface="Arial" panose="020B0604020202020204"/>
              </a:rPr>
              <a:t>One slide with the name of your solution, a few screenshots, and your picture</a:t>
            </a:r>
          </a:p>
          <a:p>
            <a:pPr lvl="1" indent="-172720"/>
            <a:r>
              <a:rPr lang="en-US" dirty="0">
                <a:cs typeface="Arial"/>
              </a:rPr>
              <a:t>Use this slide to </a:t>
            </a:r>
            <a:r>
              <a:rPr lang="en-US" i="1" dirty="0">
                <a:cs typeface="Arial"/>
              </a:rPr>
              <a:t>very briefly </a:t>
            </a:r>
            <a:r>
              <a:rPr lang="en-US" dirty="0">
                <a:cs typeface="Arial"/>
              </a:rPr>
              <a:t>introduce your app, providing a summary of how it works.</a:t>
            </a:r>
          </a:p>
          <a:p>
            <a:pPr>
              <a:buFont typeface="Arial" charset="0"/>
              <a:buChar char="•"/>
            </a:pPr>
            <a:r>
              <a:rPr lang="en-US" dirty="0">
                <a:cs typeface="Arial"/>
              </a:rPr>
              <a:t>[Live Demo]</a:t>
            </a:r>
          </a:p>
          <a:p>
            <a:pPr>
              <a:buFont typeface="Arial" charset="0"/>
              <a:buChar char="•"/>
            </a:pPr>
            <a:r>
              <a:rPr lang="en-US" dirty="0">
                <a:cs typeface="Arial"/>
              </a:rPr>
              <a:t>Appendix</a:t>
            </a:r>
          </a:p>
          <a:p>
            <a:pPr lvl="1" indent="-172720"/>
            <a:r>
              <a:rPr lang="en-US" dirty="0">
                <a:cs typeface="Arial"/>
              </a:rPr>
              <a:t>Any supporting materials such as diagrams, that you may refer to during Q&amp;A</a:t>
            </a:r>
          </a:p>
        </p:txBody>
      </p:sp>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3"/>
                </a:solidFill>
              </a:rPr>
              <a:t>There are many layout options you can use for each of your slides </a:t>
            </a:r>
          </a:p>
          <a:p>
            <a:r>
              <a:rPr lang="en-US" dirty="0"/>
              <a:t>Slides 5-13 are layout templates. They state the font colors and styles to use. </a:t>
            </a:r>
          </a:p>
          <a:p>
            <a:r>
              <a:rPr lang="en-US" dirty="0"/>
              <a:t>Suggest copying and pasting the slide you want and then modifying</a:t>
            </a:r>
          </a:p>
          <a:p>
            <a:r>
              <a:rPr lang="en-US" dirty="0"/>
              <a:t>Slide 14 is a divider if you wanted to have sections to your presentation</a:t>
            </a:r>
          </a:p>
          <a:p>
            <a:r>
              <a:rPr lang="en-US" dirty="0"/>
              <a:t>After you are done creating your presentation, delete any unused slides</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How to use this template</a:t>
            </a:r>
          </a:p>
        </p:txBody>
      </p:sp>
    </p:spTree>
    <p:extLst>
      <p:ext uri="{BB962C8B-B14F-4D97-AF65-F5344CB8AC3E}">
        <p14:creationId xmlns:p14="http://schemas.microsoft.com/office/powerpoint/2010/main" val="4933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TEKsystems Slide Templates</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998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Demo</a:t>
            </a:r>
          </a:p>
        </p:txBody>
      </p:sp>
      <p:sp>
        <p:nvSpPr>
          <p:cNvPr id="3" name="Subtitle 2">
            <a:extLst>
              <a:ext uri="{FF2B5EF4-FFF2-40B4-BE49-F238E27FC236}">
                <a16:creationId xmlns:a16="http://schemas.microsoft.com/office/drawing/2014/main" id="{2B7BDE2B-8255-F7F3-8B14-CF4F3AEFD8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single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endParaRPr lang="en-US" dirty="0"/>
          </a:p>
        </p:txBody>
      </p:sp>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dirty="0"/>
              <a:t>Et </a:t>
            </a:r>
            <a:r>
              <a:rPr lang="en-US" dirty="0" err="1"/>
              <a:t>alique</a:t>
            </a:r>
            <a:r>
              <a:rPr lang="en-US" dirty="0"/>
              <a:t> </a:t>
            </a:r>
            <a:r>
              <a:rPr lang="en-US" dirty="0" err="1"/>
              <a:t>prorenim</a:t>
            </a:r>
            <a:r>
              <a:rPr lang="en-US" dirty="0"/>
              <a:t> </a:t>
            </a:r>
            <a:r>
              <a:rPr lang="en-US" dirty="0" err="1"/>
              <a:t>ipsa</a:t>
            </a:r>
            <a:r>
              <a:rPr lang="en-US" dirty="0"/>
              <a:t> sum </a:t>
            </a:r>
            <a:r>
              <a:rPr lang="en-US" dirty="0" err="1"/>
              <a:t>etur</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two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39180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This Headline is Arial Regular in Dark Blue</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9</a:t>
            </a:fld>
            <a:endParaRPr lang="en-US" dirty="0"/>
          </a:p>
        </p:txBody>
      </p:sp>
      <p:pic>
        <p:nvPicPr>
          <p:cNvPr id="16" name="Content Placeholder 15">
            <a:extLst>
              <a:ext uri="{FF2B5EF4-FFF2-40B4-BE49-F238E27FC236}">
                <a16:creationId xmlns:a16="http://schemas.microsoft.com/office/drawing/2014/main" id="{01A6C305-9D52-D943-9496-C88569C67592}"/>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4629150" y="1804802"/>
            <a:ext cx="3921125" cy="2557834"/>
          </a:xfrm>
        </p:spPr>
      </p:pic>
      <p:graphicFrame>
        <p:nvGraphicFramePr>
          <p:cNvPr id="17" name="Chart Placeholder 16">
            <a:extLst>
              <a:ext uri="{FF2B5EF4-FFF2-40B4-BE49-F238E27FC236}">
                <a16:creationId xmlns:a16="http://schemas.microsoft.com/office/drawing/2014/main" id="{E964B142-5DFA-CC4D-9823-B3CE7B236DD8}"/>
              </a:ext>
            </a:extLst>
          </p:cNvPr>
          <p:cNvGraphicFramePr>
            <a:graphicFrameLocks noGrp="1"/>
          </p:cNvGraphicFramePr>
          <p:nvPr>
            <p:ph type="chart" sz="quarter" idx="14"/>
            <p:extLst>
              <p:ext uri="{D42A27DB-BD31-4B8C-83A1-F6EECF244321}">
                <p14:modId xmlns:p14="http://schemas.microsoft.com/office/powerpoint/2010/main" val="38775282"/>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19402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2.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36835</TotalTime>
  <Words>1072</Words>
  <Application>Microsoft Office PowerPoint</Application>
  <PresentationFormat>On-screen Show (16:9)</PresentationFormat>
  <Paragraphs>102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.AppleSystemUIFont</vt:lpstr>
      <vt:lpstr>Arial</vt:lpstr>
      <vt:lpstr>Calibri</vt:lpstr>
      <vt:lpstr>System Font Regular</vt:lpstr>
      <vt:lpstr>2018_TEK_PPT_Tmplt_Tagline</vt:lpstr>
      <vt:lpstr>Capstone 2</vt:lpstr>
      <vt:lpstr>Capstone 1 Instructions</vt:lpstr>
      <vt:lpstr>Instructions</vt:lpstr>
      <vt:lpstr>TEKsystems Slide Templates</vt:lpstr>
      <vt:lpstr>Demo</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How did I learn about footy?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julie speakes</cp:lastModifiedBy>
  <cp:revision>533</cp:revision>
  <cp:lastPrinted>2019-09-27T20:27:38Z</cp:lastPrinted>
  <dcterms:created xsi:type="dcterms:W3CDTF">2018-04-23T16:24:53Z</dcterms:created>
  <dcterms:modified xsi:type="dcterms:W3CDTF">2022-06-08T18:12:57Z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