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73" d="100"/>
          <a:sy n="73" d="100"/>
        </p:scale>
        <p:origin x="-661"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9168BCE-CEC7-47F8-944B-F1800A98E787}" type="datetimeFigureOut">
              <a:rPr lang="en-US" smtClean="0"/>
              <a:t>12/16/2022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7B1847-C128-4FE8-9D79-3F29685D4297}" type="slidenum">
              <a:rPr lang="en-US" smtClean="0"/>
              <a:t>‹#›</a:t>
            </a:fld>
            <a:endParaRPr lang="en-US"/>
          </a:p>
        </p:txBody>
      </p:sp>
    </p:spTree>
    <p:extLst>
      <p:ext uri="{BB962C8B-B14F-4D97-AF65-F5344CB8AC3E}">
        <p14:creationId xmlns:p14="http://schemas.microsoft.com/office/powerpoint/2010/main" val="4140054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68BCE-CEC7-47F8-944B-F1800A98E787}"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B1847-C128-4FE8-9D79-3F29685D4297}" type="slidenum">
              <a:rPr lang="en-US" smtClean="0"/>
              <a:t>‹#›</a:t>
            </a:fld>
            <a:endParaRPr lang="en-US"/>
          </a:p>
        </p:txBody>
      </p:sp>
    </p:spTree>
    <p:extLst>
      <p:ext uri="{BB962C8B-B14F-4D97-AF65-F5344CB8AC3E}">
        <p14:creationId xmlns:p14="http://schemas.microsoft.com/office/powerpoint/2010/main" val="379724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68BCE-CEC7-47F8-944B-F1800A98E787}"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B1847-C128-4FE8-9D79-3F29685D4297}" type="slidenum">
              <a:rPr lang="en-US" smtClean="0"/>
              <a:t>‹#›</a:t>
            </a:fld>
            <a:endParaRPr lang="en-US"/>
          </a:p>
        </p:txBody>
      </p:sp>
    </p:spTree>
    <p:extLst>
      <p:ext uri="{BB962C8B-B14F-4D97-AF65-F5344CB8AC3E}">
        <p14:creationId xmlns:p14="http://schemas.microsoft.com/office/powerpoint/2010/main" val="151265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168BCE-CEC7-47F8-944B-F1800A98E787}" type="datetimeFigureOut">
              <a:rPr lang="en-US" smtClean="0"/>
              <a:t>12/16/2022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7B1847-C128-4FE8-9D79-3F29685D4297}" type="slidenum">
              <a:rPr lang="en-US" smtClean="0"/>
              <a:t>‹#›</a:t>
            </a:fld>
            <a:endParaRPr lang="en-US"/>
          </a:p>
        </p:txBody>
      </p:sp>
    </p:spTree>
    <p:extLst>
      <p:ext uri="{BB962C8B-B14F-4D97-AF65-F5344CB8AC3E}">
        <p14:creationId xmlns:p14="http://schemas.microsoft.com/office/powerpoint/2010/main" val="3117807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9168BCE-CEC7-47F8-944B-F1800A98E787}" type="datetimeFigureOut">
              <a:rPr lang="en-US" smtClean="0"/>
              <a:t>12/16/2022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7B1847-C128-4FE8-9D79-3F29685D4297}" type="slidenum">
              <a:rPr lang="en-US" smtClean="0"/>
              <a:t>‹#›</a:t>
            </a:fld>
            <a:endParaRPr lang="en-US"/>
          </a:p>
        </p:txBody>
      </p:sp>
    </p:spTree>
    <p:extLst>
      <p:ext uri="{BB962C8B-B14F-4D97-AF65-F5344CB8AC3E}">
        <p14:creationId xmlns:p14="http://schemas.microsoft.com/office/powerpoint/2010/main" val="339817092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9168BCE-CEC7-47F8-944B-F1800A98E787}" type="datetimeFigureOut">
              <a:rPr lang="en-US" smtClean="0"/>
              <a:t>12/16/2022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77B1847-C128-4FE8-9D79-3F29685D4297}" type="slidenum">
              <a:rPr lang="en-US" smtClean="0"/>
              <a:t>‹#›</a:t>
            </a:fld>
            <a:endParaRPr lang="en-US"/>
          </a:p>
        </p:txBody>
      </p:sp>
    </p:spTree>
    <p:extLst>
      <p:ext uri="{BB962C8B-B14F-4D97-AF65-F5344CB8AC3E}">
        <p14:creationId xmlns:p14="http://schemas.microsoft.com/office/powerpoint/2010/main" val="2764405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9168BCE-CEC7-47F8-944B-F1800A98E787}" type="datetimeFigureOut">
              <a:rPr lang="en-US" smtClean="0"/>
              <a:t>12/16/2022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7B1847-C128-4FE8-9D79-3F29685D429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28838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168BCE-CEC7-47F8-944B-F1800A98E787}" type="datetimeFigureOut">
              <a:rPr lang="en-US" smtClean="0"/>
              <a:t>12/16/2022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7B1847-C128-4FE8-9D79-3F29685D4297}" type="slidenum">
              <a:rPr lang="en-US" smtClean="0"/>
              <a:t>‹#›</a:t>
            </a:fld>
            <a:endParaRPr lang="en-US"/>
          </a:p>
        </p:txBody>
      </p:sp>
    </p:spTree>
    <p:extLst>
      <p:ext uri="{BB962C8B-B14F-4D97-AF65-F5344CB8AC3E}">
        <p14:creationId xmlns:p14="http://schemas.microsoft.com/office/powerpoint/2010/main" val="1299956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68BCE-CEC7-47F8-944B-F1800A98E787}" type="datetimeFigureOut">
              <a:rPr lang="en-US" smtClean="0"/>
              <a:t>12/16/2022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7B1847-C128-4FE8-9D79-3F29685D4297}" type="slidenum">
              <a:rPr lang="en-US" smtClean="0"/>
              <a:t>‹#›</a:t>
            </a:fld>
            <a:endParaRPr lang="en-US"/>
          </a:p>
        </p:txBody>
      </p:sp>
    </p:spTree>
    <p:extLst>
      <p:ext uri="{BB962C8B-B14F-4D97-AF65-F5344CB8AC3E}">
        <p14:creationId xmlns:p14="http://schemas.microsoft.com/office/powerpoint/2010/main" val="2360916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9168BCE-CEC7-47F8-944B-F1800A98E787}" type="datetimeFigureOut">
              <a:rPr lang="en-US" smtClean="0"/>
              <a:t>12/16/2022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77B1847-C128-4FE8-9D79-3F29685D4297}" type="slidenum">
              <a:rPr lang="en-US" smtClean="0"/>
              <a:t>‹#›</a:t>
            </a:fld>
            <a:endParaRPr lang="en-US"/>
          </a:p>
        </p:txBody>
      </p:sp>
    </p:spTree>
    <p:extLst>
      <p:ext uri="{BB962C8B-B14F-4D97-AF65-F5344CB8AC3E}">
        <p14:creationId xmlns:p14="http://schemas.microsoft.com/office/powerpoint/2010/main" val="2086698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9168BCE-CEC7-47F8-944B-F1800A98E787}" type="datetimeFigureOut">
              <a:rPr lang="en-US" smtClean="0"/>
              <a:t>12/16/2022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77B1847-C128-4FE8-9D79-3F29685D4297}" type="slidenum">
              <a:rPr lang="en-US" smtClean="0"/>
              <a:t>‹#›</a:t>
            </a:fld>
            <a:endParaRPr lang="en-US"/>
          </a:p>
        </p:txBody>
      </p:sp>
    </p:spTree>
    <p:extLst>
      <p:ext uri="{BB962C8B-B14F-4D97-AF65-F5344CB8AC3E}">
        <p14:creationId xmlns:p14="http://schemas.microsoft.com/office/powerpoint/2010/main" val="1628597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9168BCE-CEC7-47F8-944B-F1800A98E787}" type="datetimeFigureOut">
              <a:rPr lang="en-US" smtClean="0"/>
              <a:t>12/16/2022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77B1847-C128-4FE8-9D79-3F29685D4297}" type="slidenum">
              <a:rPr lang="en-US" smtClean="0"/>
              <a:t>‹#›</a:t>
            </a:fld>
            <a:endParaRPr lang="en-US"/>
          </a:p>
        </p:txBody>
      </p:sp>
    </p:spTree>
    <p:extLst>
      <p:ext uri="{BB962C8B-B14F-4D97-AF65-F5344CB8AC3E}">
        <p14:creationId xmlns:p14="http://schemas.microsoft.com/office/powerpoint/2010/main" val="421786723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122D5-5E2A-3A8D-320B-EB29AD2EE0C8}"/>
              </a:ext>
            </a:extLst>
          </p:cNvPr>
          <p:cNvSpPr>
            <a:spLocks noGrp="1"/>
          </p:cNvSpPr>
          <p:nvPr>
            <p:ph type="ctrTitle"/>
          </p:nvPr>
        </p:nvSpPr>
        <p:spPr/>
        <p:txBody>
          <a:bodyPr>
            <a:normAutofit/>
          </a:bodyPr>
          <a:lstStyle/>
          <a:p>
            <a:r>
              <a:rPr lang="en-US" sz="6600" dirty="0">
                <a:latin typeface="+mn-lt"/>
              </a:rPr>
              <a:t>ENVironMarkeT</a:t>
            </a:r>
          </a:p>
        </p:txBody>
      </p:sp>
      <p:sp>
        <p:nvSpPr>
          <p:cNvPr id="3" name="Subtitle 2">
            <a:extLst>
              <a:ext uri="{FF2B5EF4-FFF2-40B4-BE49-F238E27FC236}">
                <a16:creationId xmlns:a16="http://schemas.microsoft.com/office/drawing/2014/main" id="{05D54F20-2CB8-14BC-8BF3-AC887F90F0CD}"/>
              </a:ext>
            </a:extLst>
          </p:cNvPr>
          <p:cNvSpPr>
            <a:spLocks noGrp="1"/>
          </p:cNvSpPr>
          <p:nvPr>
            <p:ph type="subTitle" idx="1"/>
          </p:nvPr>
        </p:nvSpPr>
        <p:spPr/>
        <p:txBody>
          <a:bodyPr/>
          <a:lstStyle/>
          <a:p>
            <a:r>
              <a:rPr lang="en-US"/>
              <a:t>Jordan Wecler – 12/02/22</a:t>
            </a:r>
            <a:endParaRPr lang="en-US" dirty="0"/>
          </a:p>
        </p:txBody>
      </p:sp>
    </p:spTree>
    <p:extLst>
      <p:ext uri="{BB962C8B-B14F-4D97-AF65-F5344CB8AC3E}">
        <p14:creationId xmlns:p14="http://schemas.microsoft.com/office/powerpoint/2010/main" val="166721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89167-CB62-512E-FEAD-6DAF2095F177}"/>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B3436DC5-4DEC-9666-01F9-970EEA64D1F5}"/>
              </a:ext>
            </a:extLst>
          </p:cNvPr>
          <p:cNvSpPr>
            <a:spLocks noGrp="1"/>
          </p:cNvSpPr>
          <p:nvPr>
            <p:ph idx="1"/>
          </p:nvPr>
        </p:nvSpPr>
        <p:spPr>
          <a:xfrm>
            <a:off x="973945" y="2638044"/>
            <a:ext cx="10244110" cy="3383933"/>
          </a:xfrm>
        </p:spPr>
        <p:txBody>
          <a:bodyPr>
            <a:normAutofit fontScale="92500" lnSpcReduction="20000"/>
          </a:bodyPr>
          <a:lstStyle/>
          <a:p>
            <a:pPr marL="0" indent="0">
              <a:buNone/>
            </a:pPr>
            <a:r>
              <a:rPr lang="en-US" dirty="0"/>
              <a:t>EnvironMarket is a tool that allows users to analyze the environmental impacts of their investments. </a:t>
            </a:r>
          </a:p>
          <a:p>
            <a:pPr marL="0" indent="0">
              <a:buNone/>
            </a:pPr>
            <a:r>
              <a:rPr lang="en-US" dirty="0"/>
              <a:t>Using an environmental data API when fully functional, the system allows a user to view a company’s profile, which includes its financial and environmental information. The financial information is like many stock-trading platforms, showing fluctuations in the stock price, while the environmental information comes in the form of an overall rating, made up of several other sub-ratings based on different environmental practices.</a:t>
            </a:r>
          </a:p>
          <a:p>
            <a:pPr marL="0" indent="0">
              <a:buNone/>
            </a:pPr>
            <a:r>
              <a:rPr lang="en-US" dirty="0"/>
              <a:t>A user can have a portfolio that shows financial gains across all investments, a cumulative rating for all companies on the portfolio, and the ability to save the contents of the portfolio for further use (via a login).</a:t>
            </a:r>
          </a:p>
          <a:p>
            <a:pPr marL="0" indent="0">
              <a:buNone/>
            </a:pPr>
            <a:r>
              <a:rPr lang="en-US" dirty="0"/>
              <a:t>The intended users can be environmentally-curious non-investors, sustainability-driven investors, or anyone in between. Most likely, they will be someone who cares about the environmental impact of their investments and wants to contribute positively via their financial investments. </a:t>
            </a:r>
          </a:p>
          <a:p>
            <a:pPr marL="0" indent="0">
              <a:buNone/>
            </a:pPr>
            <a:r>
              <a:rPr lang="en-US" dirty="0"/>
              <a:t>These users will need to keep track of the net gains/losses of their portfolio, and how each company contributes financially/environmentally. They will want to reinvest if a company does not benefit them or the environment.</a:t>
            </a:r>
          </a:p>
          <a:p>
            <a:pPr marL="0" indent="0">
              <a:buNone/>
            </a:pPr>
            <a:endParaRPr lang="en-US" dirty="0"/>
          </a:p>
        </p:txBody>
      </p:sp>
    </p:spTree>
    <p:extLst>
      <p:ext uri="{BB962C8B-B14F-4D97-AF65-F5344CB8AC3E}">
        <p14:creationId xmlns:p14="http://schemas.microsoft.com/office/powerpoint/2010/main" val="3797423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7FF3D-A872-6E1B-E229-406FA5295483}"/>
              </a:ext>
            </a:extLst>
          </p:cNvPr>
          <p:cNvSpPr>
            <a:spLocks noGrp="1"/>
          </p:cNvSpPr>
          <p:nvPr>
            <p:ph type="title"/>
          </p:nvPr>
        </p:nvSpPr>
        <p:spPr/>
        <p:txBody>
          <a:bodyPr/>
          <a:lstStyle/>
          <a:p>
            <a:r>
              <a:rPr lang="en-US" dirty="0"/>
              <a:t>Usability &amp; User Experience Goals</a:t>
            </a:r>
          </a:p>
        </p:txBody>
      </p:sp>
      <p:graphicFrame>
        <p:nvGraphicFramePr>
          <p:cNvPr id="10" name="Table 10">
            <a:extLst>
              <a:ext uri="{FF2B5EF4-FFF2-40B4-BE49-F238E27FC236}">
                <a16:creationId xmlns:a16="http://schemas.microsoft.com/office/drawing/2014/main" id="{98B299FF-C89A-5E9E-BCA0-209A1BC7440F}"/>
              </a:ext>
            </a:extLst>
          </p:cNvPr>
          <p:cNvGraphicFramePr>
            <a:graphicFrameLocks noGrp="1"/>
          </p:cNvGraphicFramePr>
          <p:nvPr>
            <p:ph idx="1"/>
            <p:extLst>
              <p:ext uri="{D42A27DB-BD31-4B8C-83A1-F6EECF244321}">
                <p14:modId xmlns:p14="http://schemas.microsoft.com/office/powerpoint/2010/main" val="1473744131"/>
              </p:ext>
            </p:extLst>
          </p:nvPr>
        </p:nvGraphicFramePr>
        <p:xfrm>
          <a:off x="1073888" y="2333622"/>
          <a:ext cx="10044223" cy="4145280"/>
        </p:xfrm>
        <a:graphic>
          <a:graphicData uri="http://schemas.openxmlformats.org/drawingml/2006/table">
            <a:tbl>
              <a:tblPr firstRow="1" bandRow="1">
                <a:tableStyleId>{9D7B26C5-4107-4FEC-AEDC-1716B250A1EF}</a:tableStyleId>
              </a:tblPr>
              <a:tblGrid>
                <a:gridCol w="2278912">
                  <a:extLst>
                    <a:ext uri="{9D8B030D-6E8A-4147-A177-3AD203B41FA5}">
                      <a16:colId xmlns:a16="http://schemas.microsoft.com/office/drawing/2014/main" val="2759737838"/>
                    </a:ext>
                  </a:extLst>
                </a:gridCol>
                <a:gridCol w="7765311">
                  <a:extLst>
                    <a:ext uri="{9D8B030D-6E8A-4147-A177-3AD203B41FA5}">
                      <a16:colId xmlns:a16="http://schemas.microsoft.com/office/drawing/2014/main" val="2224051022"/>
                    </a:ext>
                  </a:extLst>
                </a:gridCol>
              </a:tblGrid>
              <a:tr h="370840">
                <a:tc>
                  <a:txBody>
                    <a:bodyPr/>
                    <a:lstStyle/>
                    <a:p>
                      <a:pPr marL="0" marR="0">
                        <a:lnSpc>
                          <a:spcPct val="107000"/>
                        </a:lnSpc>
                        <a:spcBef>
                          <a:spcPts val="0"/>
                        </a:spcBef>
                        <a:spcAft>
                          <a:spcPts val="0"/>
                        </a:spcAft>
                        <a:tabLst>
                          <a:tab pos="676910" algn="l"/>
                        </a:tabLst>
                      </a:pPr>
                      <a:r>
                        <a:rPr lang="en-US" sz="1400" dirty="0">
                          <a:effectLst/>
                          <a:latin typeface="+mj-lt"/>
                        </a:rPr>
                        <a:t>Usability Goals:</a:t>
                      </a:r>
                    </a:p>
                    <a:p>
                      <a:pPr marL="342900" marR="0" lvl="0" indent="-342900">
                        <a:lnSpc>
                          <a:spcPct val="107000"/>
                        </a:lnSpc>
                        <a:spcBef>
                          <a:spcPts val="0"/>
                        </a:spcBef>
                        <a:spcAft>
                          <a:spcPts val="0"/>
                        </a:spcAft>
                        <a:buFont typeface="Symbol" panose="05050102010706020507" pitchFamily="18" charset="2"/>
                        <a:buChar char=""/>
                        <a:tabLst>
                          <a:tab pos="676910" algn="l"/>
                        </a:tabLst>
                      </a:pPr>
                      <a:r>
                        <a:rPr lang="en-US" sz="1400" b="0" dirty="0">
                          <a:effectLst/>
                          <a:latin typeface="+mj-lt"/>
                        </a:rPr>
                        <a:t>Effectiveness</a:t>
                      </a:r>
                    </a:p>
                    <a:p>
                      <a:pPr marL="342900" marR="0" lvl="0" indent="-342900">
                        <a:lnSpc>
                          <a:spcPct val="107000"/>
                        </a:lnSpc>
                        <a:spcBef>
                          <a:spcPts val="0"/>
                        </a:spcBef>
                        <a:spcAft>
                          <a:spcPts val="0"/>
                        </a:spcAft>
                        <a:buFont typeface="Symbol" panose="05050102010706020507" pitchFamily="18" charset="2"/>
                        <a:buChar char=""/>
                        <a:tabLst>
                          <a:tab pos="676910" algn="l"/>
                        </a:tabLst>
                      </a:pPr>
                      <a:r>
                        <a:rPr lang="en-US" sz="1400" b="0" dirty="0">
                          <a:effectLst/>
                          <a:latin typeface="+mj-lt"/>
                        </a:rPr>
                        <a:t>Efficiency</a:t>
                      </a:r>
                    </a:p>
                    <a:p>
                      <a:pPr marL="342900" marR="0" lvl="0" indent="-342900">
                        <a:lnSpc>
                          <a:spcPct val="107000"/>
                        </a:lnSpc>
                        <a:spcBef>
                          <a:spcPts val="0"/>
                        </a:spcBef>
                        <a:spcAft>
                          <a:spcPts val="0"/>
                        </a:spcAft>
                        <a:buFont typeface="Symbol" panose="05050102010706020507" pitchFamily="18" charset="2"/>
                        <a:buChar char=""/>
                        <a:tabLst>
                          <a:tab pos="676910" algn="l"/>
                        </a:tabLst>
                      </a:pPr>
                      <a:r>
                        <a:rPr lang="en-US" sz="1400" b="0" dirty="0">
                          <a:effectLst/>
                          <a:latin typeface="+mj-lt"/>
                        </a:rPr>
                        <a:t>Utility</a:t>
                      </a:r>
                    </a:p>
                    <a:p>
                      <a:pPr marL="342900" marR="0" lvl="0" indent="-342900">
                        <a:lnSpc>
                          <a:spcPct val="107000"/>
                        </a:lnSpc>
                        <a:spcBef>
                          <a:spcPts val="0"/>
                        </a:spcBef>
                        <a:spcAft>
                          <a:spcPts val="0"/>
                        </a:spcAft>
                        <a:buFont typeface="Symbol" panose="05050102010706020507" pitchFamily="18" charset="2"/>
                        <a:buChar char=""/>
                        <a:tabLst>
                          <a:tab pos="676910" algn="l"/>
                        </a:tabLst>
                      </a:pPr>
                      <a:r>
                        <a:rPr lang="en-US" sz="1400" b="0" dirty="0">
                          <a:effectLst/>
                          <a:latin typeface="+mj-lt"/>
                        </a:rPr>
                        <a:t>Learnability</a:t>
                      </a:r>
                      <a:endParaRPr lang="en-US" sz="1400" b="0" dirty="0">
                        <a:effectLst/>
                        <a:latin typeface="+mj-lt"/>
                        <a:ea typeface="DengXian" panose="02010600030101010101" pitchFamily="2" charset="-122"/>
                        <a:cs typeface="Times New Roman" panose="02020603050405020304" pitchFamily="18" charset="0"/>
                      </a:endParaRPr>
                    </a:p>
                    <a:p>
                      <a:endParaRPr lang="en-US" sz="1400" dirty="0">
                        <a:latin typeface="+mj-lt"/>
                      </a:endParaRPr>
                    </a:p>
                    <a:p>
                      <a:pPr marL="0" marR="0">
                        <a:lnSpc>
                          <a:spcPct val="107000"/>
                        </a:lnSpc>
                        <a:spcBef>
                          <a:spcPts val="0"/>
                        </a:spcBef>
                        <a:spcAft>
                          <a:spcPts val="0"/>
                        </a:spcAft>
                        <a:tabLst>
                          <a:tab pos="676910" algn="l"/>
                        </a:tabLst>
                      </a:pPr>
                      <a:r>
                        <a:rPr lang="en-US" sz="1400" b="1" kern="1200" dirty="0">
                          <a:solidFill>
                            <a:schemeClr val="tx1"/>
                          </a:solidFill>
                          <a:effectLst/>
                          <a:latin typeface="+mn-lt"/>
                          <a:ea typeface="+mn-ea"/>
                          <a:cs typeface="+mn-cs"/>
                        </a:rPr>
                        <a:t>User Experience Goals:</a:t>
                      </a:r>
                    </a:p>
                    <a:p>
                      <a:pPr marL="342900" marR="0" lvl="0" indent="-342900">
                        <a:lnSpc>
                          <a:spcPct val="107000"/>
                        </a:lnSpc>
                        <a:spcBef>
                          <a:spcPts val="0"/>
                        </a:spcBef>
                        <a:spcAft>
                          <a:spcPts val="0"/>
                        </a:spcAft>
                        <a:buFont typeface="Symbol" panose="05050102010706020507" pitchFamily="18" charset="2"/>
                        <a:buChar char=""/>
                        <a:tabLst>
                          <a:tab pos="676910" algn="l"/>
                        </a:tabLst>
                      </a:pPr>
                      <a:r>
                        <a:rPr lang="en-US" sz="1400" b="0" kern="1200" dirty="0">
                          <a:solidFill>
                            <a:schemeClr val="tx1"/>
                          </a:solidFill>
                          <a:effectLst/>
                          <a:latin typeface="+mn-lt"/>
                          <a:ea typeface="+mn-ea"/>
                          <a:cs typeface="+mn-cs"/>
                        </a:rPr>
                        <a:t>Satisfying</a:t>
                      </a:r>
                    </a:p>
                    <a:p>
                      <a:pPr marL="342900" marR="0" lvl="0" indent="-342900">
                        <a:lnSpc>
                          <a:spcPct val="107000"/>
                        </a:lnSpc>
                        <a:spcBef>
                          <a:spcPts val="0"/>
                        </a:spcBef>
                        <a:spcAft>
                          <a:spcPts val="0"/>
                        </a:spcAft>
                        <a:buFont typeface="Symbol" panose="05050102010706020507" pitchFamily="18" charset="2"/>
                        <a:buChar char=""/>
                        <a:tabLst>
                          <a:tab pos="676910" algn="l"/>
                        </a:tabLst>
                      </a:pPr>
                      <a:r>
                        <a:rPr lang="en-US" sz="1400" b="0" kern="1200" dirty="0">
                          <a:solidFill>
                            <a:schemeClr val="tx1"/>
                          </a:solidFill>
                          <a:effectLst/>
                          <a:latin typeface="+mn-lt"/>
                          <a:ea typeface="+mn-ea"/>
                          <a:cs typeface="+mn-cs"/>
                        </a:rPr>
                        <a:t>Engaging</a:t>
                      </a:r>
                    </a:p>
                    <a:p>
                      <a:pPr marL="342900" marR="0" lvl="0" indent="-342900">
                        <a:lnSpc>
                          <a:spcPct val="107000"/>
                        </a:lnSpc>
                        <a:spcBef>
                          <a:spcPts val="0"/>
                        </a:spcBef>
                        <a:spcAft>
                          <a:spcPts val="0"/>
                        </a:spcAft>
                        <a:buFont typeface="Symbol" panose="05050102010706020507" pitchFamily="18" charset="2"/>
                        <a:buChar char=""/>
                        <a:tabLst>
                          <a:tab pos="676910" algn="l"/>
                        </a:tabLst>
                      </a:pPr>
                      <a:r>
                        <a:rPr lang="en-US" sz="1400" b="0" kern="1200" dirty="0">
                          <a:solidFill>
                            <a:schemeClr val="tx1"/>
                          </a:solidFill>
                          <a:effectLst/>
                          <a:latin typeface="+mn-lt"/>
                          <a:ea typeface="+mn-ea"/>
                          <a:cs typeface="+mn-cs"/>
                        </a:rPr>
                        <a:t>Helpful</a:t>
                      </a:r>
                    </a:p>
                    <a:p>
                      <a:pPr marL="342900" marR="0" lvl="0" indent="-342900">
                        <a:lnSpc>
                          <a:spcPct val="107000"/>
                        </a:lnSpc>
                        <a:spcBef>
                          <a:spcPts val="0"/>
                        </a:spcBef>
                        <a:spcAft>
                          <a:spcPts val="0"/>
                        </a:spcAft>
                        <a:buFont typeface="Symbol" panose="05050102010706020507" pitchFamily="18" charset="2"/>
                        <a:buChar char=""/>
                        <a:tabLst>
                          <a:tab pos="676910" algn="l"/>
                        </a:tabLst>
                      </a:pPr>
                      <a:r>
                        <a:rPr lang="en-US" sz="1400" b="0" kern="1200" dirty="0">
                          <a:solidFill>
                            <a:schemeClr val="tx1"/>
                          </a:solidFill>
                          <a:effectLst/>
                          <a:latin typeface="+mn-lt"/>
                          <a:ea typeface="+mn-ea"/>
                          <a:cs typeface="+mn-cs"/>
                        </a:rPr>
                        <a:t>Motivating</a:t>
                      </a:r>
                    </a:p>
                    <a:p>
                      <a:pPr marL="342900" marR="0" lvl="0" indent="-342900">
                        <a:lnSpc>
                          <a:spcPct val="107000"/>
                        </a:lnSpc>
                        <a:spcBef>
                          <a:spcPts val="0"/>
                        </a:spcBef>
                        <a:spcAft>
                          <a:spcPts val="0"/>
                        </a:spcAft>
                        <a:buFont typeface="Symbol" panose="05050102010706020507" pitchFamily="18" charset="2"/>
                        <a:buChar char=""/>
                        <a:tabLst>
                          <a:tab pos="676910" algn="l"/>
                        </a:tabLst>
                      </a:pPr>
                      <a:r>
                        <a:rPr lang="en-US" sz="1400" b="0" kern="1200" dirty="0">
                          <a:solidFill>
                            <a:schemeClr val="tx1"/>
                          </a:solidFill>
                          <a:effectLst/>
                          <a:latin typeface="+mn-lt"/>
                          <a:ea typeface="+mn-ea"/>
                          <a:cs typeface="+mn-cs"/>
                        </a:rPr>
                        <a:t>Rewarding</a:t>
                      </a:r>
                    </a:p>
                    <a:p>
                      <a:pPr marL="342900" marR="0" lvl="0" indent="-342900">
                        <a:lnSpc>
                          <a:spcPct val="107000"/>
                        </a:lnSpc>
                        <a:spcBef>
                          <a:spcPts val="0"/>
                        </a:spcBef>
                        <a:spcAft>
                          <a:spcPts val="0"/>
                        </a:spcAft>
                        <a:buFont typeface="Symbol" panose="05050102010706020507" pitchFamily="18" charset="2"/>
                        <a:buChar char=""/>
                        <a:tabLst>
                          <a:tab pos="676910" algn="l"/>
                        </a:tabLst>
                      </a:pPr>
                      <a:r>
                        <a:rPr lang="en-US" sz="1400" b="0" kern="1200" dirty="0">
                          <a:solidFill>
                            <a:schemeClr val="tx1"/>
                          </a:solidFill>
                          <a:effectLst/>
                          <a:latin typeface="+mn-lt"/>
                          <a:ea typeface="+mn-ea"/>
                          <a:cs typeface="+mn-cs"/>
                        </a:rPr>
                        <a:t>Emotionally Fulfilling</a:t>
                      </a:r>
                    </a:p>
                    <a:p>
                      <a:endParaRPr lang="en-US" sz="1400" dirty="0">
                        <a:latin typeface="+mj-lt"/>
                      </a:endParaRPr>
                    </a:p>
                  </a:txBody>
                  <a:tcPr/>
                </a:tc>
                <a:tc>
                  <a:txBody>
                    <a:bodyPr/>
                    <a:lstStyle/>
                    <a:p>
                      <a:pPr lvl="0"/>
                      <a:r>
                        <a:rPr lang="en-US" sz="1400" b="1" kern="1200" dirty="0">
                          <a:solidFill>
                            <a:schemeClr val="tx1"/>
                          </a:solidFill>
                          <a:effectLst/>
                          <a:latin typeface="+mn-lt"/>
                          <a:ea typeface="+mn-ea"/>
                          <a:cs typeface="+mn-cs"/>
                        </a:rPr>
                        <a:t>Effectiveness:</a:t>
                      </a:r>
                    </a:p>
                    <a:p>
                      <a:pPr marL="285750" lvl="0" indent="-285750">
                        <a:buFont typeface="Arial" panose="020B0604020202020204" pitchFamily="34" charset="0"/>
                        <a:buChar char="•"/>
                      </a:pPr>
                      <a:r>
                        <a:rPr lang="en-US" sz="1400" b="0" kern="1200" dirty="0">
                          <a:solidFill>
                            <a:schemeClr val="tx1"/>
                          </a:solidFill>
                          <a:effectLst/>
                          <a:latin typeface="+mn-lt"/>
                          <a:ea typeface="+mn-ea"/>
                          <a:cs typeface="+mn-cs"/>
                        </a:rPr>
                        <a:t>Is the environmental data conveyed in a way that is immediately useful, and allows the user to easily make informed decisions?</a:t>
                      </a:r>
                    </a:p>
                    <a:p>
                      <a:pPr marL="285750" lvl="0" indent="-285750">
                        <a:buFont typeface="Arial" panose="020B0604020202020204" pitchFamily="34" charset="0"/>
                        <a:buChar char="•"/>
                      </a:pPr>
                      <a:r>
                        <a:rPr lang="en-US" sz="1400" b="0" kern="1200" dirty="0">
                          <a:solidFill>
                            <a:schemeClr val="tx1"/>
                          </a:solidFill>
                          <a:effectLst/>
                          <a:latin typeface="+mn-lt"/>
                          <a:ea typeface="+mn-ea"/>
                          <a:cs typeface="+mn-cs"/>
                        </a:rPr>
                        <a:t>Is the user-interface able to be navigated and operated with ease?</a:t>
                      </a:r>
                    </a:p>
                    <a:p>
                      <a:pPr marL="285750" lvl="0" indent="-285750">
                        <a:buFont typeface="Arial" panose="020B0604020202020204" pitchFamily="34" charset="0"/>
                        <a:buChar char="•"/>
                      </a:pPr>
                      <a:r>
                        <a:rPr lang="en-US" sz="1400" b="0" kern="1200" dirty="0">
                          <a:solidFill>
                            <a:schemeClr val="tx1"/>
                          </a:solidFill>
                          <a:effectLst/>
                          <a:latin typeface="+mn-lt"/>
                          <a:ea typeface="+mn-ea"/>
                          <a:cs typeface="+mn-cs"/>
                        </a:rPr>
                        <a:t>Is the system easy to learn for the less experienced users, but not over-explained for more experienced users?</a:t>
                      </a:r>
                    </a:p>
                    <a:p>
                      <a:pPr lvl="0"/>
                      <a:r>
                        <a:rPr lang="en-US" sz="1400" b="1" kern="1200" dirty="0">
                          <a:solidFill>
                            <a:schemeClr val="tx1"/>
                          </a:solidFill>
                          <a:effectLst/>
                          <a:latin typeface="+mn-lt"/>
                          <a:ea typeface="+mn-ea"/>
                          <a:cs typeface="+mn-cs"/>
                        </a:rPr>
                        <a:t>Helpful:</a:t>
                      </a:r>
                    </a:p>
                    <a:p>
                      <a:pPr marL="285750" lvl="0" indent="-285750">
                        <a:buFont typeface="Arial" panose="020B0604020202020204" pitchFamily="34" charset="0"/>
                        <a:buChar char="•"/>
                      </a:pPr>
                      <a:r>
                        <a:rPr lang="en-US" sz="1400" b="0" kern="1200" dirty="0">
                          <a:solidFill>
                            <a:schemeClr val="tx1"/>
                          </a:solidFill>
                          <a:effectLst/>
                          <a:latin typeface="+mn-lt"/>
                          <a:ea typeface="+mn-ea"/>
                          <a:cs typeface="+mn-cs"/>
                        </a:rPr>
                        <a:t>Does the system fulfill a wide variety of user needs, including making financial decisions and environmental curiosity?</a:t>
                      </a:r>
                    </a:p>
                    <a:p>
                      <a:pPr marL="285750" lvl="0" indent="-285750">
                        <a:buFont typeface="Arial" panose="020B0604020202020204" pitchFamily="34" charset="0"/>
                        <a:buChar char="•"/>
                      </a:pPr>
                      <a:r>
                        <a:rPr lang="en-US" sz="1400" b="0" kern="1200" dirty="0">
                          <a:solidFill>
                            <a:schemeClr val="tx1"/>
                          </a:solidFill>
                          <a:effectLst/>
                          <a:latin typeface="+mn-lt"/>
                          <a:ea typeface="+mn-ea"/>
                          <a:cs typeface="+mn-cs"/>
                        </a:rPr>
                        <a:t>Does the system offer resources that other platforms don’t offer, or resources that other platforms don’t execute well?</a:t>
                      </a:r>
                    </a:p>
                    <a:p>
                      <a:pPr marL="285750" lvl="0" indent="-285750">
                        <a:buFont typeface="Arial" panose="020B0604020202020204" pitchFamily="34" charset="0"/>
                        <a:buChar char="•"/>
                      </a:pPr>
                      <a:r>
                        <a:rPr lang="en-US" sz="1400" b="0" kern="1200" dirty="0">
                          <a:solidFill>
                            <a:schemeClr val="tx1"/>
                          </a:solidFill>
                          <a:effectLst/>
                          <a:latin typeface="+mn-lt"/>
                          <a:ea typeface="+mn-ea"/>
                          <a:cs typeface="+mn-cs"/>
                        </a:rPr>
                        <a:t>Does the system allow the user to feel successful in their personal goals, enough to recommend other people use it?</a:t>
                      </a:r>
                    </a:p>
                    <a:p>
                      <a:pPr lvl="0"/>
                      <a:r>
                        <a:rPr lang="en-US" sz="1400" b="1" kern="1200" dirty="0">
                          <a:solidFill>
                            <a:schemeClr val="tx1"/>
                          </a:solidFill>
                          <a:effectLst/>
                          <a:latin typeface="+mn-lt"/>
                          <a:ea typeface="+mn-ea"/>
                          <a:cs typeface="+mn-cs"/>
                        </a:rPr>
                        <a:t>Rewarding:</a:t>
                      </a:r>
                    </a:p>
                    <a:p>
                      <a:pPr marL="285750" lvl="0" indent="-285750">
                        <a:buFont typeface="Arial" panose="020B0604020202020204" pitchFamily="34" charset="0"/>
                        <a:buChar char="•"/>
                      </a:pPr>
                      <a:r>
                        <a:rPr lang="en-US" sz="1400" b="0" kern="1200" dirty="0">
                          <a:solidFill>
                            <a:schemeClr val="tx1"/>
                          </a:solidFill>
                          <a:effectLst/>
                          <a:latin typeface="+mn-lt"/>
                          <a:ea typeface="+mn-ea"/>
                          <a:cs typeface="+mn-cs"/>
                        </a:rPr>
                        <a:t>Will the user feel as though their investments have an impact because of how they system may have helped them?</a:t>
                      </a:r>
                    </a:p>
                    <a:p>
                      <a:pPr marL="285750" lvl="0" indent="-285750">
                        <a:buFont typeface="Arial" panose="020B0604020202020204" pitchFamily="34" charset="0"/>
                        <a:buChar char="•"/>
                      </a:pPr>
                      <a:r>
                        <a:rPr lang="en-US" sz="1400" b="0" kern="1200" dirty="0">
                          <a:solidFill>
                            <a:schemeClr val="tx1"/>
                          </a:solidFill>
                          <a:effectLst/>
                          <a:latin typeface="+mn-lt"/>
                          <a:ea typeface="+mn-ea"/>
                          <a:cs typeface="+mn-cs"/>
                        </a:rPr>
                        <a:t>Will the user feel rewarded by making investments that are based on environmental data?</a:t>
                      </a:r>
                    </a:p>
                    <a:p>
                      <a:pPr marL="285750" lvl="0" indent="-285750">
                        <a:buFont typeface="Arial" panose="020B0604020202020204" pitchFamily="34" charset="0"/>
                        <a:buChar char="•"/>
                      </a:pPr>
                      <a:r>
                        <a:rPr lang="en-US" sz="1400" b="0" kern="1200" dirty="0">
                          <a:solidFill>
                            <a:schemeClr val="tx1"/>
                          </a:solidFill>
                          <a:effectLst/>
                          <a:latin typeface="+mn-lt"/>
                          <a:ea typeface="+mn-ea"/>
                          <a:cs typeface="+mn-cs"/>
                        </a:rPr>
                        <a:t>Will the user continue to use the system because of the positive choices they chose to make with this system?</a:t>
                      </a:r>
                      <a:endParaRPr lang="en-US" sz="1400" dirty="0">
                        <a:latin typeface="+mj-lt"/>
                      </a:endParaRPr>
                    </a:p>
                  </a:txBody>
                  <a:tcPr/>
                </a:tc>
                <a:extLst>
                  <a:ext uri="{0D108BD9-81ED-4DB2-BD59-A6C34878D82A}">
                    <a16:rowId xmlns:a16="http://schemas.microsoft.com/office/drawing/2014/main" val="1918686269"/>
                  </a:ext>
                </a:extLst>
              </a:tr>
            </a:tbl>
          </a:graphicData>
        </a:graphic>
      </p:graphicFrame>
    </p:spTree>
    <p:extLst>
      <p:ext uri="{BB962C8B-B14F-4D97-AF65-F5344CB8AC3E}">
        <p14:creationId xmlns:p14="http://schemas.microsoft.com/office/powerpoint/2010/main" val="2356099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B50CA-41C9-DA58-D307-02C454261ACA}"/>
              </a:ext>
            </a:extLst>
          </p:cNvPr>
          <p:cNvSpPr>
            <a:spLocks noGrp="1"/>
          </p:cNvSpPr>
          <p:nvPr>
            <p:ph type="title"/>
          </p:nvPr>
        </p:nvSpPr>
        <p:spPr/>
        <p:txBody>
          <a:bodyPr/>
          <a:lstStyle/>
          <a:p>
            <a:r>
              <a:rPr lang="en-US" dirty="0"/>
              <a:t>Two Key Features &amp; User Needs</a:t>
            </a:r>
          </a:p>
        </p:txBody>
      </p:sp>
      <p:sp>
        <p:nvSpPr>
          <p:cNvPr id="3" name="Content Placeholder 2">
            <a:extLst>
              <a:ext uri="{FF2B5EF4-FFF2-40B4-BE49-F238E27FC236}">
                <a16:creationId xmlns:a16="http://schemas.microsoft.com/office/drawing/2014/main" id="{CB5476F4-AC6A-5BA7-04B9-196B8FDC1398}"/>
              </a:ext>
            </a:extLst>
          </p:cNvPr>
          <p:cNvSpPr>
            <a:spLocks noGrp="1"/>
          </p:cNvSpPr>
          <p:nvPr>
            <p:ph idx="1"/>
          </p:nvPr>
        </p:nvSpPr>
        <p:spPr/>
        <p:txBody>
          <a:bodyPr/>
          <a:lstStyle/>
          <a:p>
            <a:r>
              <a:rPr lang="en-US" dirty="0"/>
              <a:t>Company Profiles – Displaying specific environmental and financial data</a:t>
            </a:r>
          </a:p>
          <a:p>
            <a:pPr lvl="1"/>
            <a:r>
              <a:rPr lang="en-US" dirty="0"/>
              <a:t>User can determine if they should invest, or increase/decrease current investment</a:t>
            </a:r>
          </a:p>
          <a:p>
            <a:pPr lvl="1"/>
            <a:r>
              <a:rPr lang="en-US" dirty="0"/>
              <a:t>User can explore historical environmental or financial data on a company</a:t>
            </a:r>
          </a:p>
          <a:p>
            <a:pPr lvl="1"/>
            <a:r>
              <a:rPr lang="en-US" dirty="0"/>
              <a:t>User can see how different company’s balance different environmental practices</a:t>
            </a:r>
          </a:p>
          <a:p>
            <a:r>
              <a:rPr lang="en-US" dirty="0"/>
              <a:t>User Portfolio – Personal environmental and financial progress</a:t>
            </a:r>
          </a:p>
          <a:p>
            <a:pPr lvl="1"/>
            <a:r>
              <a:rPr lang="en-US" dirty="0"/>
              <a:t>Users can track their overall environmental and financial standings simultaneously</a:t>
            </a:r>
          </a:p>
          <a:p>
            <a:pPr lvl="1"/>
            <a:r>
              <a:rPr lang="en-US" dirty="0"/>
              <a:t>Users can see which companies are performing better/worse than others</a:t>
            </a:r>
          </a:p>
          <a:p>
            <a:pPr lvl="1"/>
            <a:r>
              <a:rPr lang="en-US" dirty="0"/>
              <a:t>Users have a list of companies they follow or are invested in on their portfolio</a:t>
            </a:r>
          </a:p>
          <a:p>
            <a:pPr lvl="1"/>
            <a:endParaRPr lang="en-US" dirty="0"/>
          </a:p>
        </p:txBody>
      </p:sp>
    </p:spTree>
    <p:extLst>
      <p:ext uri="{BB962C8B-B14F-4D97-AF65-F5344CB8AC3E}">
        <p14:creationId xmlns:p14="http://schemas.microsoft.com/office/powerpoint/2010/main" val="4255848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C9A58-6351-11DF-7243-19F49A5A8237}"/>
              </a:ext>
            </a:extLst>
          </p:cNvPr>
          <p:cNvSpPr>
            <a:spLocks noGrp="1"/>
          </p:cNvSpPr>
          <p:nvPr>
            <p:ph type="title"/>
          </p:nvPr>
        </p:nvSpPr>
        <p:spPr/>
        <p:txBody>
          <a:bodyPr/>
          <a:lstStyle/>
          <a:p>
            <a:r>
              <a:rPr lang="en-US" dirty="0"/>
              <a:t>Prototype Changes</a:t>
            </a:r>
          </a:p>
        </p:txBody>
      </p:sp>
      <p:sp>
        <p:nvSpPr>
          <p:cNvPr id="3" name="Content Placeholder 2">
            <a:extLst>
              <a:ext uri="{FF2B5EF4-FFF2-40B4-BE49-F238E27FC236}">
                <a16:creationId xmlns:a16="http://schemas.microsoft.com/office/drawing/2014/main" id="{FC36CE44-9651-8B13-D46C-12BA7B10D30E}"/>
              </a:ext>
            </a:extLst>
          </p:cNvPr>
          <p:cNvSpPr>
            <a:spLocks noGrp="1"/>
          </p:cNvSpPr>
          <p:nvPr>
            <p:ph idx="1"/>
          </p:nvPr>
        </p:nvSpPr>
        <p:spPr>
          <a:xfrm>
            <a:off x="1735800" y="2347422"/>
            <a:ext cx="8720399" cy="3911611"/>
          </a:xfrm>
        </p:spPr>
        <p:txBody>
          <a:bodyPr>
            <a:normAutofit/>
          </a:bodyPr>
          <a:lstStyle/>
          <a:p>
            <a:r>
              <a:rPr lang="en-US" sz="1600" b="1" dirty="0"/>
              <a:t>Company “tiles” more readable: </a:t>
            </a:r>
            <a:r>
              <a:rPr lang="en-US" sz="1600" dirty="0"/>
              <a:t>after heuristic feedback</a:t>
            </a:r>
          </a:p>
          <a:p>
            <a:pPr lvl="1"/>
            <a:r>
              <a:rPr lang="en-US" dirty="0"/>
              <a:t>The way company info was displayed in the Lo-Fi prototype was a little too busy, so color is used to convey ratings with less text, and information about each company is condensed into a box</a:t>
            </a:r>
          </a:p>
          <a:p>
            <a:r>
              <a:rPr lang="en-US" sz="1600" b="1" dirty="0"/>
              <a:t>Menu Bar: </a:t>
            </a:r>
            <a:r>
              <a:rPr lang="en-US" sz="1600" dirty="0"/>
              <a:t>after heuristic feedback</a:t>
            </a:r>
          </a:p>
          <a:p>
            <a:pPr lvl="1"/>
            <a:r>
              <a:rPr lang="en-US" dirty="0"/>
              <a:t>The back button and two main buttons on the home screen were the main forms of navigation, so putting a small menu at the bottom of the screen when logged in meant easier and faster navigation</a:t>
            </a:r>
          </a:p>
          <a:p>
            <a:r>
              <a:rPr lang="en-US" sz="1600" b="1" dirty="0"/>
              <a:t>Use of Color: </a:t>
            </a:r>
            <a:r>
              <a:rPr lang="en-US" sz="1600" dirty="0"/>
              <a:t>during Hi-Fi prototype development</a:t>
            </a:r>
          </a:p>
          <a:p>
            <a:pPr lvl="1"/>
            <a:r>
              <a:rPr lang="en-US" dirty="0"/>
              <a:t>In order to properly implement a UI that was easy to use and not too cluttered, the use of color is important. For users with less trained eyes for financial or environmental data, the use of color is a simple indicator for much of the information in the application. It provides updates on current stock price fluctuations and environmental practice ratings</a:t>
            </a:r>
          </a:p>
        </p:txBody>
      </p:sp>
    </p:spTree>
    <p:extLst>
      <p:ext uri="{BB962C8B-B14F-4D97-AF65-F5344CB8AC3E}">
        <p14:creationId xmlns:p14="http://schemas.microsoft.com/office/powerpoint/2010/main" val="160788133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852</TotalTime>
  <Words>680</Words>
  <Application>Microsoft Office PowerPoint</Application>
  <PresentationFormat>Widescreen</PresentationFormat>
  <Paragraphs>50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Gill Sans MT</vt:lpstr>
      <vt:lpstr>Symbol</vt:lpstr>
      <vt:lpstr>Parcel</vt:lpstr>
      <vt:lpstr>ENVironMarkeT</vt:lpstr>
      <vt:lpstr>Project Description</vt:lpstr>
      <vt:lpstr>Usability &amp; User Experience Goals</vt:lpstr>
      <vt:lpstr>Two Key Features &amp; User Needs</vt:lpstr>
      <vt:lpstr>Prototype Changes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ENVironMarkeT</dc:title>
  <dc:creator>Wecler, Jordan</dc:creator>
  <cp:lastModifiedBy>Wecler, Jordan</cp:lastModifiedBy>
  <cp:revision>3</cp:revision>
  <dcterms:created xsi:type="dcterms:W3CDTF">2022-11-14T06:13:50Z</dcterms:created>
  <dcterms:modified xsi:type="dcterms:W3CDTF">2022-12-16T18:31:32Z</dcterms:modified>
</cp:coreProperties>
</file>