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7"/>
  </p:notesMasterIdLst>
  <p:handoutMasterIdLst>
    <p:handoutMasterId r:id="rId18"/>
  </p:handoutMasterIdLst>
  <p:sldIdLst>
    <p:sldId id="256" r:id="rId2"/>
    <p:sldId id="273" r:id="rId3"/>
    <p:sldId id="263" r:id="rId4"/>
    <p:sldId id="270" r:id="rId5"/>
    <p:sldId id="266" r:id="rId6"/>
    <p:sldId id="262" r:id="rId7"/>
    <p:sldId id="271" r:id="rId8"/>
    <p:sldId id="269" r:id="rId9"/>
    <p:sldId id="259" r:id="rId10"/>
    <p:sldId id="268" r:id="rId11"/>
    <p:sldId id="267" r:id="rId12"/>
    <p:sldId id="272" r:id="rId13"/>
    <p:sldId id="274" r:id="rId14"/>
    <p:sldId id="26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5474" autoAdjust="0"/>
  </p:normalViewPr>
  <p:slideViewPr>
    <p:cSldViewPr snapToGrid="0">
      <p:cViewPr varScale="1">
        <p:scale>
          <a:sx n="111" d="100"/>
          <a:sy n="111" d="100"/>
        </p:scale>
        <p:origin x="474" y="96"/>
      </p:cViewPr>
      <p:guideLst/>
    </p:cSldViewPr>
  </p:slideViewPr>
  <p:outlineViewPr>
    <p:cViewPr>
      <p:scale>
        <a:sx n="33" d="100"/>
        <a:sy n="33" d="100"/>
      </p:scale>
      <p:origin x="0" y="-3114"/>
    </p:cViewPr>
    <p:sldLst>
      <p:sld r:id="rId1" collapse="1"/>
      <p:sld r:id="rId2" collapse="1"/>
      <p:sld r:id="rId3" collapse="1"/>
      <p:sld r:id="rId4" collapse="1"/>
      <p:sld r:id="rId5" collapse="1"/>
      <p:sld r:id="rId6" collapse="1"/>
      <p:sld r:id="rId7" collapse="1"/>
      <p:sld r:id="rId8"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5.xml"/><Relationship Id="rId7" Type="http://schemas.openxmlformats.org/officeDocument/2006/relationships/slide" Target="slides/slide14.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1.xml"/><Relationship Id="rId5" Type="http://schemas.openxmlformats.org/officeDocument/2006/relationships/slide" Target="slides/slide9.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E97EF2-1262-4119-87C6-016618A26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Figure 3</a:t>
            </a:r>
          </a:p>
        </p:txBody>
      </p:sp>
      <p:sp>
        <p:nvSpPr>
          <p:cNvPr id="3" name="Date Placeholder 2">
            <a:extLst>
              <a:ext uri="{FF2B5EF4-FFF2-40B4-BE49-F238E27FC236}">
                <a16:creationId xmlns:a16="http://schemas.microsoft.com/office/drawing/2014/main" id="{319442AE-8A6F-4614-AEF8-26A0F61EE6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312060-DEC0-4B3F-97E4-147A4DA3643C}" type="datetimeFigureOut">
              <a:rPr lang="en-GB" smtClean="0"/>
              <a:t>22/10/2021</a:t>
            </a:fld>
            <a:endParaRPr lang="en-GB"/>
          </a:p>
        </p:txBody>
      </p:sp>
      <p:sp>
        <p:nvSpPr>
          <p:cNvPr id="4" name="Footer Placeholder 3">
            <a:extLst>
              <a:ext uri="{FF2B5EF4-FFF2-40B4-BE49-F238E27FC236}">
                <a16:creationId xmlns:a16="http://schemas.microsoft.com/office/drawing/2014/main" id="{54C6F54B-6319-4FDF-9795-669F5CA960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10806C9-8A83-4F9D-974E-C8CD4DF6DF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D8437-D676-4FDD-B4BA-09883D106C72}" type="slidenum">
              <a:rPr lang="en-GB" smtClean="0"/>
              <a:t>‹#›</a:t>
            </a:fld>
            <a:endParaRPr lang="en-GB"/>
          </a:p>
        </p:txBody>
      </p:sp>
    </p:spTree>
    <p:extLst>
      <p:ext uri="{BB962C8B-B14F-4D97-AF65-F5344CB8AC3E}">
        <p14:creationId xmlns:p14="http://schemas.microsoft.com/office/powerpoint/2010/main" val="312405587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Figure 3</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0B903-1E46-4C98-A28B-D1C2199F81CA}" type="datetimeFigureOut">
              <a:rPr lang="en-GB" smtClean="0"/>
              <a:t>22/10/2021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B4735-72AD-4E70-95FC-A904139B9400}" type="slidenum">
              <a:rPr lang="en-GB" smtClean="0"/>
              <a:t>‹#›</a:t>
            </a:fld>
            <a:endParaRPr lang="en-GB"/>
          </a:p>
        </p:txBody>
      </p:sp>
    </p:spTree>
    <p:extLst>
      <p:ext uri="{BB962C8B-B14F-4D97-AF65-F5344CB8AC3E}">
        <p14:creationId xmlns:p14="http://schemas.microsoft.com/office/powerpoint/2010/main" val="178751086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Figure 3</a:t>
            </a:r>
          </a:p>
        </p:txBody>
      </p:sp>
    </p:spTree>
    <p:extLst>
      <p:ext uri="{BB962C8B-B14F-4D97-AF65-F5344CB8AC3E}">
        <p14:creationId xmlns:p14="http://schemas.microsoft.com/office/powerpoint/2010/main" val="724979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Figure 3</a:t>
            </a:r>
          </a:p>
        </p:txBody>
      </p:sp>
    </p:spTree>
    <p:extLst>
      <p:ext uri="{BB962C8B-B14F-4D97-AF65-F5344CB8AC3E}">
        <p14:creationId xmlns:p14="http://schemas.microsoft.com/office/powerpoint/2010/main" val="30564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Figure 3</a:t>
            </a:r>
          </a:p>
        </p:txBody>
      </p:sp>
    </p:spTree>
    <p:extLst>
      <p:ext uri="{BB962C8B-B14F-4D97-AF65-F5344CB8AC3E}">
        <p14:creationId xmlns:p14="http://schemas.microsoft.com/office/powerpoint/2010/main" val="3081649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1BE65F-D85E-4A1E-9EA6-D4F0A6062601}"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C909934-0692-4548-8B2C-93F0BF438357}" type="slidenum">
              <a:rPr lang="en-GB" smtClean="0"/>
              <a:t>‹#›</a:t>
            </a:fld>
            <a:endParaRPr lang="en-GB"/>
          </a:p>
        </p:txBody>
      </p:sp>
    </p:spTree>
    <p:extLst>
      <p:ext uri="{BB962C8B-B14F-4D97-AF65-F5344CB8AC3E}">
        <p14:creationId xmlns:p14="http://schemas.microsoft.com/office/powerpoint/2010/main" val="145418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BE65F-D85E-4A1E-9EA6-D4F0A6062601}"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909934-0692-4548-8B2C-93F0BF438357}" type="slidenum">
              <a:rPr lang="en-GB" smtClean="0"/>
              <a:t>‹#›</a:t>
            </a:fld>
            <a:endParaRPr lang="en-GB"/>
          </a:p>
        </p:txBody>
      </p:sp>
    </p:spTree>
    <p:extLst>
      <p:ext uri="{BB962C8B-B14F-4D97-AF65-F5344CB8AC3E}">
        <p14:creationId xmlns:p14="http://schemas.microsoft.com/office/powerpoint/2010/main" val="75234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BE65F-D85E-4A1E-9EA6-D4F0A6062601}"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909934-0692-4548-8B2C-93F0BF438357}" type="slidenum">
              <a:rPr lang="en-GB" smtClean="0"/>
              <a:t>‹#›</a:t>
            </a:fld>
            <a:endParaRPr lang="en-GB"/>
          </a:p>
        </p:txBody>
      </p:sp>
    </p:spTree>
    <p:extLst>
      <p:ext uri="{BB962C8B-B14F-4D97-AF65-F5344CB8AC3E}">
        <p14:creationId xmlns:p14="http://schemas.microsoft.com/office/powerpoint/2010/main" val="355476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BE65F-D85E-4A1E-9EA6-D4F0A6062601}"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909934-0692-4548-8B2C-93F0BF438357}" type="slidenum">
              <a:rPr lang="en-GB" smtClean="0"/>
              <a:t>‹#›</a:t>
            </a:fld>
            <a:endParaRPr lang="en-GB"/>
          </a:p>
        </p:txBody>
      </p:sp>
    </p:spTree>
    <p:extLst>
      <p:ext uri="{BB962C8B-B14F-4D97-AF65-F5344CB8AC3E}">
        <p14:creationId xmlns:p14="http://schemas.microsoft.com/office/powerpoint/2010/main" val="397351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01BE65F-D85E-4A1E-9EA6-D4F0A6062601}" type="datetimeFigureOut">
              <a:rPr lang="en-GB" smtClean="0"/>
              <a:t>22/10/2021</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C909934-0692-4548-8B2C-93F0BF438357}" type="slidenum">
              <a:rPr lang="en-GB" smtClean="0"/>
              <a:t>‹#›</a:t>
            </a:fld>
            <a:endParaRPr lang="en-GB"/>
          </a:p>
        </p:txBody>
      </p:sp>
    </p:spTree>
    <p:extLst>
      <p:ext uri="{BB962C8B-B14F-4D97-AF65-F5344CB8AC3E}">
        <p14:creationId xmlns:p14="http://schemas.microsoft.com/office/powerpoint/2010/main" val="3023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1BE65F-D85E-4A1E-9EA6-D4F0A6062601}"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909934-0692-4548-8B2C-93F0BF438357}" type="slidenum">
              <a:rPr lang="en-GB" smtClean="0"/>
              <a:t>‹#›</a:t>
            </a:fld>
            <a:endParaRPr lang="en-GB"/>
          </a:p>
        </p:txBody>
      </p:sp>
    </p:spTree>
    <p:extLst>
      <p:ext uri="{BB962C8B-B14F-4D97-AF65-F5344CB8AC3E}">
        <p14:creationId xmlns:p14="http://schemas.microsoft.com/office/powerpoint/2010/main" val="396839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1BE65F-D85E-4A1E-9EA6-D4F0A6062601}" type="datetimeFigureOut">
              <a:rPr lang="en-GB" smtClean="0"/>
              <a:t>22/10/2021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C909934-0692-4548-8B2C-93F0BF438357}" type="slidenum">
              <a:rPr lang="en-GB" smtClean="0"/>
              <a:t>‹#›</a:t>
            </a:fld>
            <a:endParaRPr lang="en-GB"/>
          </a:p>
        </p:txBody>
      </p:sp>
    </p:spTree>
    <p:extLst>
      <p:ext uri="{BB962C8B-B14F-4D97-AF65-F5344CB8AC3E}">
        <p14:creationId xmlns:p14="http://schemas.microsoft.com/office/powerpoint/2010/main" val="38966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1BE65F-D85E-4A1E-9EA6-D4F0A6062601}" type="datetimeFigureOut">
              <a:rPr lang="en-GB" smtClean="0"/>
              <a:t>22/10/2021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C909934-0692-4548-8B2C-93F0BF438357}" type="slidenum">
              <a:rPr lang="en-GB" smtClean="0"/>
              <a:t>‹#›</a:t>
            </a:fld>
            <a:endParaRPr lang="en-GB"/>
          </a:p>
        </p:txBody>
      </p:sp>
    </p:spTree>
    <p:extLst>
      <p:ext uri="{BB962C8B-B14F-4D97-AF65-F5344CB8AC3E}">
        <p14:creationId xmlns:p14="http://schemas.microsoft.com/office/powerpoint/2010/main" val="341427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BE65F-D85E-4A1E-9EA6-D4F0A6062601}" type="datetimeFigureOut">
              <a:rPr lang="en-GB" smtClean="0"/>
              <a:t>22/10/2021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C909934-0692-4548-8B2C-93F0BF438357}" type="slidenum">
              <a:rPr lang="en-GB" smtClean="0"/>
              <a:t>‹#›</a:t>
            </a:fld>
            <a:endParaRPr lang="en-GB"/>
          </a:p>
        </p:txBody>
      </p:sp>
    </p:spTree>
    <p:extLst>
      <p:ext uri="{BB962C8B-B14F-4D97-AF65-F5344CB8AC3E}">
        <p14:creationId xmlns:p14="http://schemas.microsoft.com/office/powerpoint/2010/main" val="64100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1BE65F-D85E-4A1E-9EA6-D4F0A6062601}"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909934-0692-4548-8B2C-93F0BF438357}" type="slidenum">
              <a:rPr lang="en-GB" smtClean="0"/>
              <a:t>‹#›</a:t>
            </a:fld>
            <a:endParaRPr lang="en-GB"/>
          </a:p>
        </p:txBody>
      </p:sp>
    </p:spTree>
    <p:extLst>
      <p:ext uri="{BB962C8B-B14F-4D97-AF65-F5344CB8AC3E}">
        <p14:creationId xmlns:p14="http://schemas.microsoft.com/office/powerpoint/2010/main" val="261144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1BE65F-D85E-4A1E-9EA6-D4F0A6062601}" type="datetimeFigureOut">
              <a:rPr lang="en-GB" smtClean="0"/>
              <a:t>22/10/2021</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909934-0692-4548-8B2C-93F0BF438357}" type="slidenum">
              <a:rPr lang="en-GB" smtClean="0"/>
              <a:t>‹#›</a:t>
            </a:fld>
            <a:endParaRPr lang="en-GB"/>
          </a:p>
        </p:txBody>
      </p:sp>
    </p:spTree>
    <p:extLst>
      <p:ext uri="{BB962C8B-B14F-4D97-AF65-F5344CB8AC3E}">
        <p14:creationId xmlns:p14="http://schemas.microsoft.com/office/powerpoint/2010/main" val="55231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01BE65F-D85E-4A1E-9EA6-D4F0A6062601}" type="datetimeFigureOut">
              <a:rPr lang="en-GB" smtClean="0"/>
              <a:t>22/10/2021</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C909934-0692-4548-8B2C-93F0BF438357}" type="slidenum">
              <a:rPr lang="en-GB" smtClean="0"/>
              <a:t>‹#›</a:t>
            </a:fld>
            <a:endParaRPr lang="en-GB"/>
          </a:p>
        </p:txBody>
      </p:sp>
    </p:spTree>
    <p:extLst>
      <p:ext uri="{BB962C8B-B14F-4D97-AF65-F5344CB8AC3E}">
        <p14:creationId xmlns:p14="http://schemas.microsoft.com/office/powerpoint/2010/main" val="97987984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worldometers.info/coronavirus/country/uk/" TargetMode="External"/><Relationship Id="rId3" Type="http://schemas.openxmlformats.org/officeDocument/2006/relationships/hyperlink" Target="https://www.gov.uk/government/publications/specification-for-ventilators-to-be-used-in-uk-hospitals-during-the-coronavirus-covid-19-outbreak/rapidly-manufactured-ventilator-system-rmvs" TargetMode="External"/><Relationship Id="rId7" Type="http://schemas.openxmlformats.org/officeDocument/2006/relationships/hyperlink" Target="https://ourworldindata.org/covid-hospitalizatio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gov.uk/guidance/regulating-medical-devices-in-the-uk" TargetMode="External"/><Relationship Id="rId5" Type="http://schemas.openxmlformats.org/officeDocument/2006/relationships/hyperlink" Target="https://www.nao.org.uk/wp-content/uploads/2020/09/Investigation-into-how-the-Government-increased-the-number-of-ventilators.pdf" TargetMode="External"/><Relationship Id="rId10" Type="http://schemas.openxmlformats.org/officeDocument/2006/relationships/hyperlink" Target="https://ec.europa.eu/health/sites/default/files/md_sector/docs/md_mdcg_2020-9_regulatory_requirements_ventilators_en.pdf" TargetMode="External"/><Relationship Id="rId4" Type="http://schemas.openxmlformats.org/officeDocument/2006/relationships/hyperlink" Target="https://www.gov.uk/guidance/exceptional-use-of-non-ukca-marked-medical-devices" TargetMode="External"/><Relationship Id="rId9" Type="http://schemas.openxmlformats.org/officeDocument/2006/relationships/hyperlink" Target="https://www.ventilatorchallengeuk.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3.xml"/><Relationship Id="rId7"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144E-0B27-42DF-AA3D-71A31D674C25}"/>
              </a:ext>
            </a:extLst>
          </p:cNvPr>
          <p:cNvSpPr>
            <a:spLocks noGrp="1"/>
          </p:cNvSpPr>
          <p:nvPr>
            <p:ph type="ctrTitle"/>
          </p:nvPr>
        </p:nvSpPr>
        <p:spPr/>
        <p:txBody>
          <a:bodyPr/>
          <a:lstStyle/>
          <a:p>
            <a:r>
              <a:rPr lang="en-GB" dirty="0"/>
              <a:t>Capstone Project</a:t>
            </a:r>
            <a:br>
              <a:rPr lang="en-GB" dirty="0"/>
            </a:br>
            <a:r>
              <a:rPr lang="en-GB" sz="4800" dirty="0"/>
              <a:t>From Data to Decisions</a:t>
            </a:r>
            <a:endParaRPr lang="en-GB" dirty="0"/>
          </a:p>
        </p:txBody>
      </p:sp>
      <p:sp>
        <p:nvSpPr>
          <p:cNvPr id="3" name="Subtitle 2">
            <a:extLst>
              <a:ext uri="{FF2B5EF4-FFF2-40B4-BE49-F238E27FC236}">
                <a16:creationId xmlns:a16="http://schemas.microsoft.com/office/drawing/2014/main" id="{6C6BAF5E-8670-42A6-9C95-3F57F755EB5C}"/>
              </a:ext>
            </a:extLst>
          </p:cNvPr>
          <p:cNvSpPr>
            <a:spLocks noGrp="1"/>
          </p:cNvSpPr>
          <p:nvPr>
            <p:ph type="subTitle" idx="1"/>
          </p:nvPr>
        </p:nvSpPr>
        <p:spPr>
          <a:xfrm>
            <a:off x="1051560" y="4468031"/>
            <a:ext cx="7891272" cy="1069848"/>
          </a:xfrm>
        </p:spPr>
        <p:txBody>
          <a:bodyPr>
            <a:normAutofit/>
          </a:bodyPr>
          <a:lstStyle/>
          <a:p>
            <a:r>
              <a:rPr lang="en-GB" sz="2400" dirty="0"/>
              <a:t>Author: John Willcox</a:t>
            </a:r>
          </a:p>
          <a:p>
            <a:r>
              <a:rPr lang="en-GB" sz="2400" dirty="0"/>
              <a:t>Date: October 2021</a:t>
            </a:r>
          </a:p>
          <a:p>
            <a:endParaRPr lang="en-GB" dirty="0"/>
          </a:p>
        </p:txBody>
      </p:sp>
    </p:spTree>
    <p:extLst>
      <p:ext uri="{BB962C8B-B14F-4D97-AF65-F5344CB8AC3E}">
        <p14:creationId xmlns:p14="http://schemas.microsoft.com/office/powerpoint/2010/main" val="305718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D157-E2A2-471A-832D-0DB16D6A988A}"/>
              </a:ext>
            </a:extLst>
          </p:cNvPr>
          <p:cNvSpPr>
            <a:spLocks noGrp="1"/>
          </p:cNvSpPr>
          <p:nvPr>
            <p:ph type="title"/>
          </p:nvPr>
        </p:nvSpPr>
        <p:spPr/>
        <p:txBody>
          <a:bodyPr/>
          <a:lstStyle/>
          <a:p>
            <a:r>
              <a:rPr lang="en-GB" dirty="0"/>
              <a:t>Findings</a:t>
            </a:r>
          </a:p>
        </p:txBody>
      </p:sp>
      <p:sp>
        <p:nvSpPr>
          <p:cNvPr id="3" name="Content Placeholder 2">
            <a:extLst>
              <a:ext uri="{FF2B5EF4-FFF2-40B4-BE49-F238E27FC236}">
                <a16:creationId xmlns:a16="http://schemas.microsoft.com/office/drawing/2014/main" id="{AE2AE33E-8ECD-48A4-9628-7152A41219CD}"/>
              </a:ext>
            </a:extLst>
          </p:cNvPr>
          <p:cNvSpPr>
            <a:spLocks noGrp="1"/>
          </p:cNvSpPr>
          <p:nvPr>
            <p:ph idx="1"/>
          </p:nvPr>
        </p:nvSpPr>
        <p:spPr/>
        <p:txBody>
          <a:bodyPr/>
          <a:lstStyle/>
          <a:p>
            <a:r>
              <a:rPr lang="en-GB" sz="2400" dirty="0">
                <a:hlinkClick r:id="rId2" action="ppaction://hlinksldjump"/>
              </a:rPr>
              <a:t>Figure 3</a:t>
            </a:r>
            <a:r>
              <a:rPr lang="en-GB" sz="2400" dirty="0"/>
              <a:t> provides a visual indication of the optimal solution</a:t>
            </a:r>
          </a:p>
          <a:p>
            <a:r>
              <a:rPr lang="en-GB" sz="2400" dirty="0"/>
              <a:t>It is feasible to produce ventilators of both types and sell them</a:t>
            </a:r>
          </a:p>
          <a:p>
            <a:r>
              <a:rPr lang="en-GB" sz="2400" dirty="0"/>
              <a:t>Given the defined constraints, the optimal solution is to produce </a:t>
            </a:r>
            <a:r>
              <a:rPr lang="en-GB" sz="2400" b="1" dirty="0"/>
              <a:t>6,000</a:t>
            </a:r>
            <a:r>
              <a:rPr lang="en-GB" sz="2400" dirty="0"/>
              <a:t> ventilators of type X and </a:t>
            </a:r>
            <a:r>
              <a:rPr lang="en-GB" sz="2400" b="1" dirty="0"/>
              <a:t>1,400</a:t>
            </a:r>
            <a:r>
              <a:rPr lang="en-GB" sz="2400" dirty="0"/>
              <a:t> ventilators of type Y each week</a:t>
            </a:r>
          </a:p>
          <a:p>
            <a:r>
              <a:rPr lang="en-GB" sz="2400" dirty="0"/>
              <a:t>This would give a profit of </a:t>
            </a:r>
            <a:r>
              <a:rPr lang="en-GB" sz="2400" b="1" dirty="0"/>
              <a:t>$192,000</a:t>
            </a:r>
            <a:r>
              <a:rPr lang="en-GB" sz="2400" dirty="0"/>
              <a:t> per week</a:t>
            </a:r>
          </a:p>
          <a:p>
            <a:r>
              <a:rPr lang="en-GB" sz="2400" dirty="0"/>
              <a:t>This solution uses all machine resources, 100% capacity of type X specialists </a:t>
            </a:r>
            <a:r>
              <a:rPr lang="en-GB" sz="2400" i="1" dirty="0"/>
              <a:t>but uses only 35% capacity of type Y specialists</a:t>
            </a:r>
          </a:p>
          <a:p>
            <a:endParaRPr lang="en-GB" dirty="0"/>
          </a:p>
          <a:p>
            <a:endParaRPr lang="en-GB" dirty="0"/>
          </a:p>
        </p:txBody>
      </p:sp>
    </p:spTree>
    <p:extLst>
      <p:ext uri="{BB962C8B-B14F-4D97-AF65-F5344CB8AC3E}">
        <p14:creationId xmlns:p14="http://schemas.microsoft.com/office/powerpoint/2010/main" val="415932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DEBFD043-3176-420D-AC05-12E9FDA1B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081" y="360970"/>
            <a:ext cx="9243598" cy="59953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00C453-7037-4635-9323-98950E1EA545}"/>
              </a:ext>
            </a:extLst>
          </p:cNvPr>
          <p:cNvSpPr txBox="1"/>
          <p:nvPr/>
        </p:nvSpPr>
        <p:spPr>
          <a:xfrm>
            <a:off x="4034672" y="6608190"/>
            <a:ext cx="184731" cy="369332"/>
          </a:xfrm>
          <a:prstGeom prst="rect">
            <a:avLst/>
          </a:prstGeom>
          <a:noFill/>
        </p:spPr>
        <p:txBody>
          <a:bodyPr wrap="none" rtlCol="0">
            <a:spAutoFit/>
          </a:bodyPr>
          <a:lstStyle/>
          <a:p>
            <a:endParaRPr lang="en-GB" dirty="0"/>
          </a:p>
        </p:txBody>
      </p:sp>
      <p:sp>
        <p:nvSpPr>
          <p:cNvPr id="5" name="Footer Placeholder 4">
            <a:extLst>
              <a:ext uri="{FF2B5EF4-FFF2-40B4-BE49-F238E27FC236}">
                <a16:creationId xmlns:a16="http://schemas.microsoft.com/office/drawing/2014/main" id="{FD2AF28F-563C-419F-8988-3EAD857B9E55}"/>
              </a:ext>
            </a:extLst>
          </p:cNvPr>
          <p:cNvSpPr>
            <a:spLocks noGrp="1"/>
          </p:cNvSpPr>
          <p:nvPr>
            <p:ph type="ftr" sz="quarter" idx="11"/>
          </p:nvPr>
        </p:nvSpPr>
        <p:spPr/>
        <p:txBody>
          <a:bodyPr/>
          <a:lstStyle/>
          <a:p>
            <a:r>
              <a:rPr lang="en-GB" dirty="0"/>
              <a:t>Figure 3 (Python)</a:t>
            </a:r>
          </a:p>
        </p:txBody>
      </p:sp>
    </p:spTree>
    <p:extLst>
      <p:ext uri="{BB962C8B-B14F-4D97-AF65-F5344CB8AC3E}">
        <p14:creationId xmlns:p14="http://schemas.microsoft.com/office/powerpoint/2010/main" val="365007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1D65-4451-4525-AE92-B09CE7ED088C}"/>
              </a:ext>
            </a:extLst>
          </p:cNvPr>
          <p:cNvSpPr>
            <a:spLocks noGrp="1"/>
          </p:cNvSpPr>
          <p:nvPr>
            <p:ph type="title"/>
          </p:nvPr>
        </p:nvSpPr>
        <p:spPr/>
        <p:txBody>
          <a:bodyPr/>
          <a:lstStyle/>
          <a:p>
            <a:r>
              <a:rPr lang="en-GB" dirty="0"/>
              <a:t>Findings (continued)</a:t>
            </a:r>
          </a:p>
        </p:txBody>
      </p:sp>
      <p:sp>
        <p:nvSpPr>
          <p:cNvPr id="3" name="Content Placeholder 2">
            <a:extLst>
              <a:ext uri="{FF2B5EF4-FFF2-40B4-BE49-F238E27FC236}">
                <a16:creationId xmlns:a16="http://schemas.microsoft.com/office/drawing/2014/main" id="{C7DD42F4-0785-4203-8AC2-6DD8D7C7810D}"/>
              </a:ext>
            </a:extLst>
          </p:cNvPr>
          <p:cNvSpPr>
            <a:spLocks noGrp="1"/>
          </p:cNvSpPr>
          <p:nvPr>
            <p:ph idx="1"/>
          </p:nvPr>
        </p:nvSpPr>
        <p:spPr/>
        <p:txBody>
          <a:bodyPr>
            <a:normAutofit lnSpcReduction="10000"/>
          </a:bodyPr>
          <a:lstStyle/>
          <a:p>
            <a:r>
              <a:rPr lang="en-GB" sz="2400" dirty="0"/>
              <a:t>The optimal solution uses all machine resources and all available capacity for type X specialists but leaves us with considerable spare capacity for type Y specialists</a:t>
            </a:r>
          </a:p>
          <a:p>
            <a:r>
              <a:rPr lang="en-GB" sz="2400" dirty="0"/>
              <a:t>We should investigate the potential for allocating more machine resource; each additional hour of machine resource we can utilise, up to 58.6 hours, will allow us to manufacture 140 more type Y ventilators, up to a maximum of 6,000 type X ventilators and 4,000 type Y ventilators, filling the constraints on specialists’ capacity and giving a maximum profit of $270,000</a:t>
            </a:r>
          </a:p>
          <a:p>
            <a:r>
              <a:rPr lang="en-GB" sz="2400" dirty="0"/>
              <a:t>Hiring additional type X specialists (and additional type Y specialists if machine resources can be increased as above) would also increase maximum profit</a:t>
            </a:r>
          </a:p>
        </p:txBody>
      </p:sp>
    </p:spTree>
    <p:extLst>
      <p:ext uri="{BB962C8B-B14F-4D97-AF65-F5344CB8AC3E}">
        <p14:creationId xmlns:p14="http://schemas.microsoft.com/office/powerpoint/2010/main" val="51648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F485-3D20-4082-9C37-5EEE6FC0ED56}"/>
              </a:ext>
            </a:extLst>
          </p:cNvPr>
          <p:cNvSpPr>
            <a:spLocks noGrp="1"/>
          </p:cNvSpPr>
          <p:nvPr>
            <p:ph type="title"/>
          </p:nvPr>
        </p:nvSpPr>
        <p:spPr/>
        <p:txBody>
          <a:bodyPr/>
          <a:lstStyle/>
          <a:p>
            <a:r>
              <a:rPr lang="en-GB" dirty="0"/>
              <a:t>Considerations</a:t>
            </a:r>
          </a:p>
        </p:txBody>
      </p:sp>
      <p:sp>
        <p:nvSpPr>
          <p:cNvPr id="3" name="Content Placeholder 2">
            <a:extLst>
              <a:ext uri="{FF2B5EF4-FFF2-40B4-BE49-F238E27FC236}">
                <a16:creationId xmlns:a16="http://schemas.microsoft.com/office/drawing/2014/main" id="{39E74037-49ED-4BFD-B341-959E3325CA3F}"/>
              </a:ext>
            </a:extLst>
          </p:cNvPr>
          <p:cNvSpPr>
            <a:spLocks noGrp="1"/>
          </p:cNvSpPr>
          <p:nvPr>
            <p:ph idx="1"/>
          </p:nvPr>
        </p:nvSpPr>
        <p:spPr>
          <a:xfrm>
            <a:off x="1069848" y="2121408"/>
            <a:ext cx="10058400" cy="4158206"/>
          </a:xfrm>
        </p:spPr>
        <p:txBody>
          <a:bodyPr>
            <a:normAutofit fontScale="85000" lnSpcReduction="10000"/>
          </a:bodyPr>
          <a:lstStyle/>
          <a:p>
            <a:r>
              <a:rPr lang="en-GB" dirty="0"/>
              <a:t>The two selected designs are simple and initial prototypes have been made using existing factory resources; however there are risks associated with scaling up manufacture of entirely new product lines:</a:t>
            </a:r>
          </a:p>
          <a:p>
            <a:pPr lvl="1"/>
            <a:r>
              <a:rPr lang="en-GB" dirty="0"/>
              <a:t>defects may be introduced</a:t>
            </a:r>
          </a:p>
          <a:p>
            <a:pPr lvl="1"/>
            <a:r>
              <a:rPr lang="en-GB" dirty="0"/>
              <a:t>although the process of regulatory approval will be expedited, it is still a significant obstacle to overcome before units can be sold</a:t>
            </a:r>
          </a:p>
          <a:p>
            <a:pPr lvl="1"/>
            <a:r>
              <a:rPr lang="en-GB" dirty="0"/>
              <a:t>future demand for mechanical ventilators in the UK is uncertain; our research suggests there is likely to be a deficit in supply in England within the next few weeks; but it is difficult to predict demand several months from now and there is a risk of overproduction</a:t>
            </a:r>
          </a:p>
          <a:p>
            <a:pPr lvl="1"/>
            <a:r>
              <a:rPr lang="en-GB" dirty="0"/>
              <a:t>other companies with similar manufacturing capability may compete to fill the supply deficit</a:t>
            </a:r>
          </a:p>
          <a:p>
            <a:pPr lvl="1"/>
            <a:r>
              <a:rPr lang="en-GB" dirty="0"/>
              <a:t>supply chains may be disrupted by the spread of Covid-19</a:t>
            </a:r>
          </a:p>
          <a:p>
            <a:r>
              <a:rPr lang="en-GB" dirty="0"/>
              <a:t>Adding additional machinery resource may be difficult due to disruption of supply chains</a:t>
            </a:r>
          </a:p>
          <a:p>
            <a:r>
              <a:rPr lang="en-GB" dirty="0"/>
              <a:t>Hiring additional specialist personnel will be difficult because of the current, high, global demand for people with these skills</a:t>
            </a:r>
          </a:p>
          <a:p>
            <a:r>
              <a:rPr lang="en-GB" dirty="0"/>
              <a:t>The country is in crisis; there is a moral duty for the company to help; secondary to this, there is an opportunity for the company to enhance our public standing with a “good news story”</a:t>
            </a:r>
          </a:p>
        </p:txBody>
      </p:sp>
    </p:spTree>
    <p:extLst>
      <p:ext uri="{BB962C8B-B14F-4D97-AF65-F5344CB8AC3E}">
        <p14:creationId xmlns:p14="http://schemas.microsoft.com/office/powerpoint/2010/main" val="229899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F689-F525-4B49-81CB-98E155C48CB8}"/>
              </a:ext>
            </a:extLst>
          </p:cNvPr>
          <p:cNvSpPr>
            <a:spLocks noGrp="1"/>
          </p:cNvSpPr>
          <p:nvPr>
            <p:ph type="title"/>
          </p:nvPr>
        </p:nvSpPr>
        <p:spPr/>
        <p:txBody>
          <a:bodyPr/>
          <a:lstStyle/>
          <a:p>
            <a:r>
              <a:rPr lang="en-GB" dirty="0"/>
              <a:t>Recommendations</a:t>
            </a:r>
          </a:p>
        </p:txBody>
      </p:sp>
      <p:sp>
        <p:nvSpPr>
          <p:cNvPr id="3" name="Content Placeholder 2">
            <a:extLst>
              <a:ext uri="{FF2B5EF4-FFF2-40B4-BE49-F238E27FC236}">
                <a16:creationId xmlns:a16="http://schemas.microsoft.com/office/drawing/2014/main" id="{51A135D6-D02A-43B6-B8C1-EBE2A4A0F58D}"/>
              </a:ext>
            </a:extLst>
          </p:cNvPr>
          <p:cNvSpPr>
            <a:spLocks noGrp="1"/>
          </p:cNvSpPr>
          <p:nvPr>
            <p:ph idx="1"/>
          </p:nvPr>
        </p:nvSpPr>
        <p:spPr/>
        <p:txBody>
          <a:bodyPr>
            <a:noAutofit/>
          </a:bodyPr>
          <a:lstStyle/>
          <a:p>
            <a:r>
              <a:rPr lang="en-GB" sz="1800" dirty="0"/>
              <a:t>We recommend:</a:t>
            </a:r>
          </a:p>
          <a:p>
            <a:pPr lvl="1"/>
            <a:r>
              <a:rPr lang="en-GB" dirty="0"/>
              <a:t>the company moves to begin manufacture of </a:t>
            </a:r>
            <a:r>
              <a:rPr lang="en-GB" b="1" dirty="0"/>
              <a:t>BOTH</a:t>
            </a:r>
            <a:r>
              <a:rPr lang="en-GB" dirty="0"/>
              <a:t> types of ventilator </a:t>
            </a:r>
            <a:r>
              <a:rPr lang="en-GB" b="1" dirty="0"/>
              <a:t>immediately</a:t>
            </a:r>
            <a:r>
              <a:rPr lang="en-GB" dirty="0"/>
              <a:t> in the proportions described on the </a:t>
            </a:r>
            <a:r>
              <a:rPr lang="en-GB" dirty="0">
                <a:hlinkClick r:id="rId2" action="ppaction://hlinksldjump"/>
              </a:rPr>
              <a:t>Findings</a:t>
            </a:r>
            <a:r>
              <a:rPr lang="en-GB" dirty="0"/>
              <a:t> slide</a:t>
            </a:r>
          </a:p>
          <a:p>
            <a:pPr lvl="1"/>
            <a:r>
              <a:rPr lang="en-GB" dirty="0"/>
              <a:t>the company commences discussion with MHRA regarding expediting regulatory approval for the existing designs of type X and type Y ventilators</a:t>
            </a:r>
          </a:p>
          <a:p>
            <a:pPr lvl="1"/>
            <a:r>
              <a:rPr lang="en-GB" dirty="0"/>
              <a:t>the company investigates the feasibility of increasing available machinery resource; however due to the unknown factors such as supply chain disruption and the future spread of Covid-19 and consequent demand for mechanical ventilators, we recommend the company wait for more data before committing to such an increase</a:t>
            </a:r>
          </a:p>
          <a:p>
            <a:pPr lvl="1"/>
            <a:r>
              <a:rPr lang="en-GB" dirty="0"/>
              <a:t>the company contacts other companies with similar manufacturing capability to see whether there is scope for a consortium to spread risk and increase the probability of a better outcome for patients</a:t>
            </a:r>
          </a:p>
          <a:p>
            <a:pPr lvl="1"/>
            <a:r>
              <a:rPr lang="en-GB" dirty="0"/>
              <a:t>the company contacts the Medical Device Coordination Group (MDCG) regarding ventilator demand and regulatory approval processes in the EU with the aim of expanding the available market (see </a:t>
            </a:r>
            <a:r>
              <a:rPr lang="en-GB" dirty="0">
                <a:hlinkClick r:id="rId3" action="ppaction://hlinksldjump"/>
              </a:rPr>
              <a:t>[8]</a:t>
            </a:r>
            <a:r>
              <a:rPr lang="en-GB" dirty="0"/>
              <a:t>)</a:t>
            </a:r>
          </a:p>
        </p:txBody>
      </p:sp>
    </p:spTree>
    <p:extLst>
      <p:ext uri="{BB962C8B-B14F-4D97-AF65-F5344CB8AC3E}">
        <p14:creationId xmlns:p14="http://schemas.microsoft.com/office/powerpoint/2010/main" val="290128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B115-345D-41A5-AFE0-3D9DC449FE0B}"/>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6FD3B1F-D44E-46BE-A1F0-08922501DF91}"/>
              </a:ext>
            </a:extLst>
          </p:cNvPr>
          <p:cNvSpPr>
            <a:spLocks noGrp="1"/>
          </p:cNvSpPr>
          <p:nvPr>
            <p:ph idx="1"/>
          </p:nvPr>
        </p:nvSpPr>
        <p:spPr/>
        <p:txBody>
          <a:bodyPr>
            <a:normAutofit fontScale="92500" lnSpcReduction="10000"/>
          </a:bodyPr>
          <a:lstStyle/>
          <a:p>
            <a:pPr marL="0" indent="0">
              <a:buNone/>
            </a:pPr>
            <a:r>
              <a:rPr lang="en-GB" sz="1400" dirty="0"/>
              <a:t>[1] Medicines &amp; Healthcare products Regulatory Agency (2020). </a:t>
            </a:r>
            <a:r>
              <a:rPr lang="en-GB" sz="1400" i="1" dirty="0"/>
              <a:t>Specification for Rapidly Manufactured Ventilator System (RMVS)</a:t>
            </a:r>
            <a:r>
              <a:rPr lang="en-GB" sz="1400" dirty="0"/>
              <a:t>. Retrieved 15 October 2021 from </a:t>
            </a:r>
            <a:r>
              <a:rPr lang="en-GB" sz="1400" dirty="0">
                <a:hlinkClick r:id="rId3"/>
              </a:rPr>
              <a:t>https://www.gov.uk/government/publications/specification-for-ventilators-to-be-used-in-uk-hospitals-during-the-coronavirus-covid-19-outbreak/rapidly-manufactured-ventilator-system-rmvs</a:t>
            </a:r>
            <a:endParaRPr lang="en-GB" sz="1400" dirty="0"/>
          </a:p>
          <a:p>
            <a:pPr marL="0" indent="0">
              <a:buNone/>
            </a:pPr>
            <a:r>
              <a:rPr lang="en-GB" sz="1400" dirty="0"/>
              <a:t>[2] Medicines &amp; Healthcare products Regulatory Agency (2020). </a:t>
            </a:r>
            <a:r>
              <a:rPr lang="en-GB" sz="1400" i="1" dirty="0"/>
              <a:t>Exceptional use of non-UKCA marked medical devices</a:t>
            </a:r>
            <a:r>
              <a:rPr lang="en-GB" sz="1400" dirty="0"/>
              <a:t>. Retrieved 15 October 2021 from </a:t>
            </a:r>
            <a:r>
              <a:rPr lang="en-GB" sz="1400" dirty="0">
                <a:hlinkClick r:id="rId4"/>
              </a:rPr>
              <a:t>https://www.gov.uk/guidance/exceptional-use-of-non-ukca-marked-medical-devices</a:t>
            </a:r>
            <a:endParaRPr lang="en-GB" sz="1400" dirty="0"/>
          </a:p>
          <a:p>
            <a:pPr marL="0" indent="0">
              <a:buNone/>
            </a:pPr>
            <a:r>
              <a:rPr lang="en-GB" sz="1400" dirty="0"/>
              <a:t>[3] Cabinet Office and Department of Health &amp; Social Care (2020). </a:t>
            </a:r>
            <a:r>
              <a:rPr lang="en-GB" sz="1400" i="1" dirty="0"/>
              <a:t>Investigation into how government increased the number of ventilators available to the NHS in response to COVID-19</a:t>
            </a:r>
            <a:r>
              <a:rPr lang="en-GB" sz="1400" dirty="0"/>
              <a:t>. Retrieved 15 October 2021 from </a:t>
            </a:r>
            <a:r>
              <a:rPr lang="en-GB" sz="1400" dirty="0">
                <a:hlinkClick r:id="rId5"/>
              </a:rPr>
              <a:t>https://www.nao.org.uk/wp-content/uploads/2020/09/Investigation-into-how-the-Government-increased-the-number-of-ventilators.pdf</a:t>
            </a:r>
            <a:endParaRPr lang="en-GB" sz="1400" dirty="0"/>
          </a:p>
          <a:p>
            <a:pPr marL="0" indent="0">
              <a:buNone/>
            </a:pPr>
            <a:r>
              <a:rPr lang="en-GB" sz="1400" dirty="0"/>
              <a:t>[4] Medicines &amp; Healthcare products Regulatory Agency (2020). </a:t>
            </a:r>
            <a:r>
              <a:rPr lang="en-GB" sz="1400" i="1" dirty="0"/>
              <a:t>Regulating medical devices in the UK</a:t>
            </a:r>
            <a:r>
              <a:rPr lang="en-GB" sz="1400" dirty="0"/>
              <a:t>. Retrieved 15 October 2021 from </a:t>
            </a:r>
            <a:r>
              <a:rPr lang="en-GB" sz="1400" dirty="0">
                <a:hlinkClick r:id="rId6"/>
              </a:rPr>
              <a:t>https://www.gov.uk/guidance/regulating-medical-devices-in-the-uk</a:t>
            </a:r>
            <a:endParaRPr lang="en-GB" sz="1400" dirty="0"/>
          </a:p>
          <a:p>
            <a:pPr marL="0" indent="0">
              <a:buNone/>
            </a:pPr>
            <a:r>
              <a:rPr lang="en-GB" sz="1400" dirty="0"/>
              <a:t>[5] Our World in Data (2021). </a:t>
            </a:r>
            <a:r>
              <a:rPr lang="en-GB" sz="1400" i="1" dirty="0"/>
              <a:t>Coronavirus (COVID-19) Hospitalizations</a:t>
            </a:r>
            <a:r>
              <a:rPr lang="en-GB" sz="1400" dirty="0"/>
              <a:t>. Retrieved 15 October 2021 from </a:t>
            </a:r>
            <a:r>
              <a:rPr lang="en-GB" sz="1400" dirty="0">
                <a:hlinkClick r:id="rId7"/>
              </a:rPr>
              <a:t>https://ourworldindata.org/covid-hospitalizations</a:t>
            </a:r>
            <a:endParaRPr lang="en-GB" sz="1400" dirty="0"/>
          </a:p>
          <a:p>
            <a:pPr marL="0" indent="0">
              <a:buNone/>
            </a:pPr>
            <a:r>
              <a:rPr lang="en-GB" sz="1400" dirty="0"/>
              <a:t>[6] Worldometer (2021). </a:t>
            </a:r>
            <a:r>
              <a:rPr lang="en-GB" sz="1400" i="1" dirty="0"/>
              <a:t>Coronavirus</a:t>
            </a:r>
            <a:r>
              <a:rPr lang="en-GB" sz="1400" dirty="0"/>
              <a:t>. Retrieved 15 October 2021 from </a:t>
            </a:r>
            <a:r>
              <a:rPr lang="en-GB" sz="1400" dirty="0">
                <a:hlinkClick r:id="rId8"/>
              </a:rPr>
              <a:t>https://www.worldometers.info/coronavirus/country/uk/</a:t>
            </a:r>
            <a:endParaRPr lang="en-GB" sz="1400" dirty="0"/>
          </a:p>
          <a:p>
            <a:pPr marL="0" indent="0">
              <a:buNone/>
            </a:pPr>
            <a:r>
              <a:rPr lang="en-GB" sz="1400" dirty="0"/>
              <a:t>[7] VentilatorChallengeUK Consortium (2020). </a:t>
            </a:r>
            <a:r>
              <a:rPr lang="en-GB" sz="1400" i="1" dirty="0"/>
              <a:t>Ventilator Challenge UK</a:t>
            </a:r>
            <a:r>
              <a:rPr lang="en-GB" sz="1400" dirty="0"/>
              <a:t>. Retrieved 15 October 2021 from </a:t>
            </a:r>
            <a:r>
              <a:rPr lang="en-GB" sz="1400" dirty="0">
                <a:hlinkClick r:id="rId9"/>
              </a:rPr>
              <a:t>https://www.ventilatorchallengeuk.com/</a:t>
            </a:r>
            <a:endParaRPr lang="en-GB" sz="1400" dirty="0"/>
          </a:p>
          <a:p>
            <a:pPr marL="0" indent="0">
              <a:buNone/>
            </a:pPr>
            <a:r>
              <a:rPr lang="en-GB" sz="1400" dirty="0"/>
              <a:t>[8] Medical Device Coordination Group (2020). </a:t>
            </a:r>
            <a:r>
              <a:rPr lang="en-GB" sz="1400" i="1" dirty="0"/>
              <a:t>Regulatory Requirements for Ventilators and Related Accessories</a:t>
            </a:r>
            <a:r>
              <a:rPr lang="en-GB" sz="1400" dirty="0"/>
              <a:t>. Retrieved 15 October 2021 from </a:t>
            </a:r>
            <a:r>
              <a:rPr lang="en-GB" sz="1400" dirty="0">
                <a:hlinkClick r:id="rId10"/>
              </a:rPr>
              <a:t>https://ec.europa.eu/health/sites/default/files/md_sector/docs/md_mdcg_2020-9_regulatory_requirements_ventilators_en.pdf</a:t>
            </a:r>
            <a:endParaRPr lang="en-GB" sz="1600" dirty="0"/>
          </a:p>
        </p:txBody>
      </p:sp>
    </p:spTree>
    <p:extLst>
      <p:ext uri="{BB962C8B-B14F-4D97-AF65-F5344CB8AC3E}">
        <p14:creationId xmlns:p14="http://schemas.microsoft.com/office/powerpoint/2010/main" val="309348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8F061-B25F-4325-B942-56E9099B5213}"/>
              </a:ext>
            </a:extLst>
          </p:cNvPr>
          <p:cNvSpPr>
            <a:spLocks noGrp="1"/>
          </p:cNvSpPr>
          <p:nvPr>
            <p:ph idx="1"/>
          </p:nvPr>
        </p:nvSpPr>
        <p:spPr>
          <a:xfrm>
            <a:off x="1063752" y="2093976"/>
            <a:ext cx="10290048" cy="4443697"/>
          </a:xfrm>
        </p:spPr>
        <p:txBody>
          <a:bodyPr>
            <a:normAutofit/>
          </a:bodyPr>
          <a:lstStyle/>
          <a:p>
            <a:pPr marL="0" indent="0">
              <a:buNone/>
            </a:pPr>
            <a:r>
              <a:rPr lang="en-GB" sz="2400" dirty="0">
                <a:hlinkClick r:id="rId3" action="ppaction://hlinksldjump"/>
              </a:rPr>
              <a:t>Background and Assumptions</a:t>
            </a:r>
            <a:endParaRPr lang="en-GB" sz="2400" dirty="0"/>
          </a:p>
          <a:p>
            <a:pPr marL="0" indent="0">
              <a:buNone/>
            </a:pPr>
            <a:r>
              <a:rPr lang="en-GB" sz="2400" kern="1200" dirty="0">
                <a:solidFill>
                  <a:schemeClr val="tx1"/>
                </a:solidFill>
                <a:effectLst/>
                <a:hlinkClick r:id="rId4" action="ppaction://hlinksldjump"/>
              </a:rPr>
              <a:t>Estimated Demand</a:t>
            </a:r>
            <a:endParaRPr lang="en-GB" sz="2400" dirty="0"/>
          </a:p>
          <a:p>
            <a:pPr marL="0" indent="0">
              <a:buNone/>
            </a:pPr>
            <a:r>
              <a:rPr lang="en-GB" sz="2400" dirty="0">
                <a:hlinkClick r:id="rId5" action="ppaction://hlinksldjump"/>
              </a:rPr>
              <a:t>Design and Prototyping Costs</a:t>
            </a:r>
            <a:endParaRPr lang="en-GB" sz="2400" dirty="0"/>
          </a:p>
          <a:p>
            <a:pPr marL="0" indent="0">
              <a:buNone/>
            </a:pPr>
            <a:r>
              <a:rPr lang="en-GB" sz="2400" dirty="0">
                <a:hlinkClick r:id="rId6" action="ppaction://hlinksldjump"/>
              </a:rPr>
              <a:t>Specification and Regulatory Approval</a:t>
            </a:r>
            <a:endParaRPr lang="en-GB" sz="2400" dirty="0"/>
          </a:p>
          <a:p>
            <a:pPr marL="0" indent="0">
              <a:buNone/>
            </a:pPr>
            <a:r>
              <a:rPr lang="en-GB" sz="2400" dirty="0">
                <a:hlinkClick r:id="rId7" action="ppaction://hlinksldjump"/>
              </a:rPr>
              <a:t>Technical Solution</a:t>
            </a:r>
            <a:endParaRPr lang="en-GB" sz="2400" dirty="0"/>
          </a:p>
          <a:p>
            <a:pPr marL="0" indent="0">
              <a:buNone/>
            </a:pPr>
            <a:r>
              <a:rPr lang="en-GB" sz="2400" dirty="0">
                <a:hlinkClick r:id="rId8" action="ppaction://hlinksldjump"/>
              </a:rPr>
              <a:t>Findings</a:t>
            </a:r>
            <a:endParaRPr lang="en-GB" sz="2400" dirty="0"/>
          </a:p>
          <a:p>
            <a:pPr marL="0" indent="0">
              <a:buNone/>
            </a:pPr>
            <a:r>
              <a:rPr lang="en-GB" sz="2400" dirty="0">
                <a:hlinkClick r:id="rId9" action="ppaction://hlinksldjump"/>
              </a:rPr>
              <a:t>Considerations</a:t>
            </a:r>
            <a:endParaRPr lang="en-GB" sz="2400" dirty="0"/>
          </a:p>
          <a:p>
            <a:pPr marL="0" indent="0">
              <a:buNone/>
            </a:pPr>
            <a:r>
              <a:rPr lang="en-GB" sz="2400" dirty="0">
                <a:hlinkClick r:id="rId10" action="ppaction://hlinksldjump"/>
              </a:rPr>
              <a:t>Recommendations</a:t>
            </a:r>
            <a:endParaRPr lang="en-GB" sz="2400" dirty="0"/>
          </a:p>
          <a:p>
            <a:pPr marL="0" indent="0">
              <a:buNone/>
            </a:pPr>
            <a:r>
              <a:rPr lang="en-GB" sz="2400" dirty="0">
                <a:hlinkClick r:id="rId11" action="ppaction://hlinksldjump"/>
              </a:rPr>
              <a:t>References</a:t>
            </a:r>
            <a:endParaRPr lang="en-GB" sz="2400" dirty="0"/>
          </a:p>
        </p:txBody>
      </p:sp>
      <p:sp>
        <p:nvSpPr>
          <p:cNvPr id="4" name="Title 3">
            <a:extLst>
              <a:ext uri="{FF2B5EF4-FFF2-40B4-BE49-F238E27FC236}">
                <a16:creationId xmlns:a16="http://schemas.microsoft.com/office/drawing/2014/main" id="{88CFAF9E-6A9B-4AB3-8F25-5AA63BB95C4E}"/>
              </a:ext>
            </a:extLst>
          </p:cNvPr>
          <p:cNvSpPr>
            <a:spLocks noGrp="1"/>
          </p:cNvSpPr>
          <p:nvPr>
            <p:ph type="title"/>
          </p:nvPr>
        </p:nvSpPr>
        <p:spPr/>
        <p:txBody>
          <a:bodyPr/>
          <a:lstStyle/>
          <a:p>
            <a:r>
              <a:rPr lang="en-GB" dirty="0"/>
              <a:t>Table OF CONTENTS</a:t>
            </a:r>
          </a:p>
        </p:txBody>
      </p:sp>
    </p:spTree>
    <p:extLst>
      <p:ext uri="{BB962C8B-B14F-4D97-AF65-F5344CB8AC3E}">
        <p14:creationId xmlns:p14="http://schemas.microsoft.com/office/powerpoint/2010/main" val="424795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9390-DB3C-4EB2-BF98-444B0D633321}"/>
              </a:ext>
            </a:extLst>
          </p:cNvPr>
          <p:cNvSpPr>
            <a:spLocks noGrp="1"/>
          </p:cNvSpPr>
          <p:nvPr>
            <p:ph type="title"/>
          </p:nvPr>
        </p:nvSpPr>
        <p:spPr/>
        <p:txBody>
          <a:bodyPr/>
          <a:lstStyle/>
          <a:p>
            <a:r>
              <a:rPr lang="en-GB" dirty="0"/>
              <a:t>Background and Assumptions</a:t>
            </a:r>
          </a:p>
        </p:txBody>
      </p:sp>
      <p:sp>
        <p:nvSpPr>
          <p:cNvPr id="3" name="Content Placeholder 2">
            <a:extLst>
              <a:ext uri="{FF2B5EF4-FFF2-40B4-BE49-F238E27FC236}">
                <a16:creationId xmlns:a16="http://schemas.microsoft.com/office/drawing/2014/main" id="{12BE4FD9-CD0C-4C68-BD43-C5688427E0BD}"/>
              </a:ext>
            </a:extLst>
          </p:cNvPr>
          <p:cNvSpPr>
            <a:spLocks noGrp="1"/>
          </p:cNvSpPr>
          <p:nvPr>
            <p:ph idx="1"/>
          </p:nvPr>
        </p:nvSpPr>
        <p:spPr/>
        <p:txBody>
          <a:bodyPr>
            <a:normAutofit/>
          </a:bodyPr>
          <a:lstStyle/>
          <a:p>
            <a:r>
              <a:rPr lang="en-GB" sz="2400" dirty="0"/>
              <a:t>On 16 March 2020 the UK government launched “the ventilator challenge”, asking manufacturers and medical device specialists in the UK to be part of the effort to procure up to an additional 22,000 ventilators for use in the NHS within weeks</a:t>
            </a:r>
          </a:p>
          <a:p>
            <a:r>
              <a:rPr lang="en-GB" sz="2400" dirty="0"/>
              <a:t>This project represents a fictional car manufacturer’s response to the ventilator challenge</a:t>
            </a:r>
          </a:p>
          <a:p>
            <a:r>
              <a:rPr lang="en-GB" sz="2400" dirty="0"/>
              <a:t>The simulated date for creation of this proposal is 18 March 2020</a:t>
            </a:r>
          </a:p>
        </p:txBody>
      </p:sp>
    </p:spTree>
    <p:extLst>
      <p:ext uri="{BB962C8B-B14F-4D97-AF65-F5344CB8AC3E}">
        <p14:creationId xmlns:p14="http://schemas.microsoft.com/office/powerpoint/2010/main" val="347910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CF0-EB65-4530-BC1B-999735ECBD56}"/>
              </a:ext>
            </a:extLst>
          </p:cNvPr>
          <p:cNvSpPr>
            <a:spLocks noGrp="1"/>
          </p:cNvSpPr>
          <p:nvPr>
            <p:ph type="title"/>
          </p:nvPr>
        </p:nvSpPr>
        <p:spPr/>
        <p:txBody>
          <a:bodyPr/>
          <a:lstStyle/>
          <a:p>
            <a:r>
              <a:rPr lang="en-GB" dirty="0"/>
              <a:t>Estimated Demand</a:t>
            </a:r>
          </a:p>
        </p:txBody>
      </p:sp>
      <p:sp>
        <p:nvSpPr>
          <p:cNvPr id="3" name="Content Placeholder 2">
            <a:extLst>
              <a:ext uri="{FF2B5EF4-FFF2-40B4-BE49-F238E27FC236}">
                <a16:creationId xmlns:a16="http://schemas.microsoft.com/office/drawing/2014/main" id="{6CF85333-F672-4452-A906-EEC6A7EDCE17}"/>
              </a:ext>
            </a:extLst>
          </p:cNvPr>
          <p:cNvSpPr>
            <a:spLocks noGrp="1"/>
          </p:cNvSpPr>
          <p:nvPr>
            <p:ph idx="1"/>
          </p:nvPr>
        </p:nvSpPr>
        <p:spPr/>
        <p:txBody>
          <a:bodyPr>
            <a:normAutofit/>
          </a:bodyPr>
          <a:lstStyle/>
          <a:p>
            <a:r>
              <a:rPr lang="en-GB" sz="2400" dirty="0"/>
              <a:t>The following two slides give some indication of demand</a:t>
            </a:r>
          </a:p>
          <a:p>
            <a:r>
              <a:rPr lang="en-GB" sz="2400" dirty="0">
                <a:hlinkClick r:id="rId2" action="ppaction://hlinksldjump"/>
              </a:rPr>
              <a:t>Figure 1</a:t>
            </a:r>
            <a:r>
              <a:rPr lang="en-GB" sz="2400" dirty="0"/>
              <a:t> indicates the number of cases and deaths due to Covid-19 in the UK has spiked rapidly and is expected to grow exponentially in the short-term</a:t>
            </a:r>
          </a:p>
          <a:p>
            <a:r>
              <a:rPr lang="en-GB" sz="2400" dirty="0">
                <a:hlinkClick r:id="rId3" action="ppaction://hlinksldjump"/>
              </a:rPr>
              <a:t>Figure 2</a:t>
            </a:r>
            <a:r>
              <a:rPr lang="en-GB" sz="2400" dirty="0"/>
              <a:t> shows the worst-case estimate of Covid-19 mechanical ventilation bed demand (for England only) produced by NHS England and NHS Improvement</a:t>
            </a:r>
          </a:p>
          <a:p>
            <a:r>
              <a:rPr lang="en-GB" sz="2400" dirty="0"/>
              <a:t>The data indicates demand for mechanical ventilators in the England may surpass existing supply in 2-3 weeks’ time, perhaps by as much as 7,000 ventilators</a:t>
            </a:r>
          </a:p>
          <a:p>
            <a:endParaRPr lang="en-GB" dirty="0"/>
          </a:p>
        </p:txBody>
      </p:sp>
    </p:spTree>
    <p:extLst>
      <p:ext uri="{BB962C8B-B14F-4D97-AF65-F5344CB8AC3E}">
        <p14:creationId xmlns:p14="http://schemas.microsoft.com/office/powerpoint/2010/main" val="133322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9CC9F86-EFF6-4478-8A11-5FEC5D8D9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614364"/>
            <a:ext cx="9746235" cy="532349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453902E4-D2CA-4CC3-8320-7C1E7224D757}"/>
              </a:ext>
            </a:extLst>
          </p:cNvPr>
          <p:cNvSpPr>
            <a:spLocks noGrp="1"/>
          </p:cNvSpPr>
          <p:nvPr>
            <p:ph type="ftr" sz="quarter" idx="11"/>
          </p:nvPr>
        </p:nvSpPr>
        <p:spPr/>
        <p:txBody>
          <a:bodyPr/>
          <a:lstStyle/>
          <a:p>
            <a:r>
              <a:rPr lang="en-GB" dirty="0"/>
              <a:t>Figure 1 (Python)</a:t>
            </a:r>
          </a:p>
        </p:txBody>
      </p:sp>
      <p:sp>
        <p:nvSpPr>
          <p:cNvPr id="3" name="TextBox 2">
            <a:extLst>
              <a:ext uri="{FF2B5EF4-FFF2-40B4-BE49-F238E27FC236}">
                <a16:creationId xmlns:a16="http://schemas.microsoft.com/office/drawing/2014/main" id="{24B1B01F-3080-49D9-BEB3-D0E125E6F147}"/>
              </a:ext>
            </a:extLst>
          </p:cNvPr>
          <p:cNvSpPr txBox="1"/>
          <p:nvPr/>
        </p:nvSpPr>
        <p:spPr>
          <a:xfrm>
            <a:off x="1502790" y="5947681"/>
            <a:ext cx="2895023" cy="369332"/>
          </a:xfrm>
          <a:prstGeom prst="rect">
            <a:avLst/>
          </a:prstGeom>
          <a:noFill/>
        </p:spPr>
        <p:txBody>
          <a:bodyPr wrap="none" rtlCol="0">
            <a:spAutoFit/>
          </a:bodyPr>
          <a:lstStyle/>
          <a:p>
            <a:r>
              <a:rPr lang="en-GB" dirty="0"/>
              <a:t>Data as of 18 March 2020 </a:t>
            </a:r>
            <a:r>
              <a:rPr lang="en-GB" dirty="0">
                <a:hlinkClick r:id="rId3" action="ppaction://hlinksldjump"/>
              </a:rPr>
              <a:t>[5]</a:t>
            </a:r>
            <a:endParaRPr lang="en-GB" dirty="0"/>
          </a:p>
        </p:txBody>
      </p:sp>
    </p:spTree>
    <p:extLst>
      <p:ext uri="{BB962C8B-B14F-4D97-AF65-F5344CB8AC3E}">
        <p14:creationId xmlns:p14="http://schemas.microsoft.com/office/powerpoint/2010/main" val="274952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1F37C89D-90AA-4DA5-808F-C5B1CF0D0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536" y="427825"/>
            <a:ext cx="8451790" cy="552048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AA799E1C-0D13-44D8-B1CB-37296A32EDC5}"/>
              </a:ext>
            </a:extLst>
          </p:cNvPr>
          <p:cNvSpPr>
            <a:spLocks noGrp="1"/>
          </p:cNvSpPr>
          <p:nvPr>
            <p:ph type="ftr" sz="quarter" idx="11"/>
          </p:nvPr>
        </p:nvSpPr>
        <p:spPr/>
        <p:txBody>
          <a:bodyPr/>
          <a:lstStyle/>
          <a:p>
            <a:r>
              <a:rPr lang="en-GB" dirty="0"/>
              <a:t>Figure 2 (Python)</a:t>
            </a:r>
          </a:p>
        </p:txBody>
      </p:sp>
      <p:sp>
        <p:nvSpPr>
          <p:cNvPr id="5" name="TextBox 4">
            <a:extLst>
              <a:ext uri="{FF2B5EF4-FFF2-40B4-BE49-F238E27FC236}">
                <a16:creationId xmlns:a16="http://schemas.microsoft.com/office/drawing/2014/main" id="{4F6D2579-D617-4396-B623-E388D8837275}"/>
              </a:ext>
            </a:extLst>
          </p:cNvPr>
          <p:cNvSpPr txBox="1"/>
          <p:nvPr/>
        </p:nvSpPr>
        <p:spPr>
          <a:xfrm>
            <a:off x="1521643" y="6060843"/>
            <a:ext cx="6059608" cy="369332"/>
          </a:xfrm>
          <a:prstGeom prst="rect">
            <a:avLst/>
          </a:prstGeom>
          <a:noFill/>
        </p:spPr>
        <p:txBody>
          <a:bodyPr wrap="none" rtlCol="0">
            <a:spAutoFit/>
          </a:bodyPr>
          <a:lstStyle/>
          <a:p>
            <a:r>
              <a:rPr lang="en-GB" dirty="0"/>
              <a:t>Data as of 18 March 2020 (data after this date is estimated) </a:t>
            </a:r>
            <a:r>
              <a:rPr lang="en-GB" dirty="0">
                <a:hlinkClick r:id="rId3" action="ppaction://hlinksldjump"/>
              </a:rPr>
              <a:t>[3]</a:t>
            </a:r>
            <a:endParaRPr lang="en-GB" dirty="0"/>
          </a:p>
        </p:txBody>
      </p:sp>
    </p:spTree>
    <p:extLst>
      <p:ext uri="{BB962C8B-B14F-4D97-AF65-F5344CB8AC3E}">
        <p14:creationId xmlns:p14="http://schemas.microsoft.com/office/powerpoint/2010/main" val="143758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88B2-3731-45C0-96B5-058D7B949895}"/>
              </a:ext>
            </a:extLst>
          </p:cNvPr>
          <p:cNvSpPr>
            <a:spLocks noGrp="1"/>
          </p:cNvSpPr>
          <p:nvPr>
            <p:ph type="title"/>
          </p:nvPr>
        </p:nvSpPr>
        <p:spPr/>
        <p:txBody>
          <a:bodyPr/>
          <a:lstStyle/>
          <a:p>
            <a:r>
              <a:rPr lang="en-GB" dirty="0"/>
              <a:t>Design and Prototyping Costs</a:t>
            </a:r>
          </a:p>
        </p:txBody>
      </p:sp>
      <p:sp>
        <p:nvSpPr>
          <p:cNvPr id="3" name="Content Placeholder 2">
            <a:extLst>
              <a:ext uri="{FF2B5EF4-FFF2-40B4-BE49-F238E27FC236}">
                <a16:creationId xmlns:a16="http://schemas.microsoft.com/office/drawing/2014/main" id="{3D5C0935-AFBE-4AD9-BE58-ABF5998D0A9E}"/>
              </a:ext>
            </a:extLst>
          </p:cNvPr>
          <p:cNvSpPr>
            <a:spLocks noGrp="1"/>
          </p:cNvSpPr>
          <p:nvPr>
            <p:ph idx="1"/>
          </p:nvPr>
        </p:nvSpPr>
        <p:spPr/>
        <p:txBody>
          <a:bodyPr>
            <a:normAutofit/>
          </a:bodyPr>
          <a:lstStyle/>
          <a:p>
            <a:r>
              <a:rPr lang="en-GB" sz="2400" dirty="0"/>
              <a:t>The UK government will provide financial assistance to companies competing in the UK ventilator challenge </a:t>
            </a:r>
            <a:r>
              <a:rPr lang="en-GB" sz="2400" dirty="0">
                <a:hlinkClick r:id="rId2" action="ppaction://hlinksldjump"/>
              </a:rPr>
              <a:t>[3]</a:t>
            </a:r>
            <a:endParaRPr lang="en-GB" sz="2400" dirty="0"/>
          </a:p>
          <a:p>
            <a:r>
              <a:rPr lang="en-GB" sz="2400" dirty="0"/>
              <a:t>Design and prototyping costs will be met and assistance for the cost of components and factory capacity will also be provided subject to conditions</a:t>
            </a:r>
          </a:p>
        </p:txBody>
      </p:sp>
    </p:spTree>
    <p:extLst>
      <p:ext uri="{BB962C8B-B14F-4D97-AF65-F5344CB8AC3E}">
        <p14:creationId xmlns:p14="http://schemas.microsoft.com/office/powerpoint/2010/main" val="190835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F4B0-2C0D-431E-B27C-631E1009E66F}"/>
              </a:ext>
            </a:extLst>
          </p:cNvPr>
          <p:cNvSpPr>
            <a:spLocks noGrp="1"/>
          </p:cNvSpPr>
          <p:nvPr>
            <p:ph type="title"/>
          </p:nvPr>
        </p:nvSpPr>
        <p:spPr/>
        <p:txBody>
          <a:bodyPr/>
          <a:lstStyle/>
          <a:p>
            <a:r>
              <a:rPr lang="en-GB" dirty="0"/>
              <a:t>Specification and Regulatory Approval</a:t>
            </a:r>
          </a:p>
        </p:txBody>
      </p:sp>
      <p:sp>
        <p:nvSpPr>
          <p:cNvPr id="3" name="Content Placeholder 2">
            <a:extLst>
              <a:ext uri="{FF2B5EF4-FFF2-40B4-BE49-F238E27FC236}">
                <a16:creationId xmlns:a16="http://schemas.microsoft.com/office/drawing/2014/main" id="{45F046C6-01FE-460B-A270-B8338F0643B4}"/>
              </a:ext>
            </a:extLst>
          </p:cNvPr>
          <p:cNvSpPr>
            <a:spLocks noGrp="1"/>
          </p:cNvSpPr>
          <p:nvPr>
            <p:ph idx="1"/>
          </p:nvPr>
        </p:nvSpPr>
        <p:spPr/>
        <p:txBody>
          <a:bodyPr>
            <a:normAutofit/>
          </a:bodyPr>
          <a:lstStyle/>
          <a:p>
            <a:r>
              <a:rPr lang="en-GB" sz="2400" dirty="0"/>
              <a:t>The UK government has provided comprehensive specifications for rapidly manufactured ventilator systems – see </a:t>
            </a:r>
            <a:r>
              <a:rPr lang="en-GB" sz="2400" dirty="0">
                <a:hlinkClick r:id="rId2" action="ppaction://hlinksldjump"/>
              </a:rPr>
              <a:t>[1]</a:t>
            </a:r>
            <a:endParaRPr lang="en-GB" sz="2400" dirty="0"/>
          </a:p>
          <a:p>
            <a:r>
              <a:rPr lang="en-GB" sz="2400" dirty="0"/>
              <a:t>It is anticipated that regulatory approval by the Medicines &amp; Healthcare products Regulatory Agency (MHRA) will be expedited via </a:t>
            </a:r>
            <a:r>
              <a:rPr lang="en-GB" sz="2400" i="1" dirty="0"/>
              <a:t>Exceptional use of non-UKCA marked medical devices</a:t>
            </a:r>
            <a:r>
              <a:rPr lang="en-GB" sz="2400" dirty="0"/>
              <a:t> </a:t>
            </a:r>
            <a:r>
              <a:rPr lang="en-GB" sz="2400" dirty="0">
                <a:hlinkClick r:id="rId2" action="ppaction://hlinksldjump"/>
              </a:rPr>
              <a:t>[2]</a:t>
            </a:r>
            <a:endParaRPr lang="en-GB" sz="2400" dirty="0"/>
          </a:p>
        </p:txBody>
      </p:sp>
    </p:spTree>
    <p:extLst>
      <p:ext uri="{BB962C8B-B14F-4D97-AF65-F5344CB8AC3E}">
        <p14:creationId xmlns:p14="http://schemas.microsoft.com/office/powerpoint/2010/main" val="16305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B986-F767-4CF7-BF38-E68F36D5FCD5}"/>
              </a:ext>
            </a:extLst>
          </p:cNvPr>
          <p:cNvSpPr>
            <a:spLocks noGrp="1"/>
          </p:cNvSpPr>
          <p:nvPr>
            <p:ph type="title"/>
          </p:nvPr>
        </p:nvSpPr>
        <p:spPr/>
        <p:txBody>
          <a:bodyPr/>
          <a:lstStyle/>
          <a:p>
            <a:r>
              <a:rPr lang="en-GB" dirty="0"/>
              <a:t>Technical Solution</a:t>
            </a:r>
          </a:p>
        </p:txBody>
      </p:sp>
      <p:sp>
        <p:nvSpPr>
          <p:cNvPr id="3" name="Content Placeholder 2">
            <a:extLst>
              <a:ext uri="{FF2B5EF4-FFF2-40B4-BE49-F238E27FC236}">
                <a16:creationId xmlns:a16="http://schemas.microsoft.com/office/drawing/2014/main" id="{D14469DC-3018-49B6-B685-757179A33EF8}"/>
              </a:ext>
            </a:extLst>
          </p:cNvPr>
          <p:cNvSpPr>
            <a:spLocks noGrp="1"/>
          </p:cNvSpPr>
          <p:nvPr>
            <p:ph idx="1"/>
          </p:nvPr>
        </p:nvSpPr>
        <p:spPr/>
        <p:txBody>
          <a:bodyPr>
            <a:normAutofit fontScale="92500" lnSpcReduction="20000"/>
          </a:bodyPr>
          <a:lstStyle/>
          <a:p>
            <a:pPr marL="0" indent="0">
              <a:buNone/>
            </a:pPr>
            <a:r>
              <a:rPr lang="en-GB" sz="2600" dirty="0"/>
              <a:t>We opted to use a Linear programming model* to solve the problem, implemented in Python with the following parameters:</a:t>
            </a:r>
          </a:p>
          <a:p>
            <a:r>
              <a:rPr lang="en-GB" sz="2600" b="1" dirty="0"/>
              <a:t>Decision variables:</a:t>
            </a:r>
          </a:p>
          <a:p>
            <a:pPr lvl="1"/>
            <a:r>
              <a:rPr lang="en-GB" sz="2200" i="1" dirty="0"/>
              <a:t>Type X – number of type X ventilators to produce per week</a:t>
            </a:r>
          </a:p>
          <a:p>
            <a:pPr lvl="1"/>
            <a:r>
              <a:rPr lang="en-GB" sz="2200" i="1" dirty="0"/>
              <a:t>Type Y – number of type Y ventilators to produce per week</a:t>
            </a:r>
          </a:p>
          <a:p>
            <a:r>
              <a:rPr lang="en-GB" sz="2600" b="1" dirty="0"/>
              <a:t>Objective function:</a:t>
            </a:r>
          </a:p>
          <a:p>
            <a:pPr lvl="1"/>
            <a:r>
              <a:rPr lang="en-GB" sz="2200" i="1" dirty="0"/>
              <a:t>Maximise profit ($): 25 * type X + 30 * type Y</a:t>
            </a:r>
          </a:p>
          <a:p>
            <a:r>
              <a:rPr lang="en-GB" sz="2600" b="1" dirty="0"/>
              <a:t>Constraints:</a:t>
            </a:r>
          </a:p>
          <a:p>
            <a:pPr lvl="1"/>
            <a:r>
              <a:rPr lang="en-GB" sz="2200" i="1" dirty="0"/>
              <a:t>Type X and Type Y are non-negative integers</a:t>
            </a:r>
          </a:p>
          <a:p>
            <a:pPr lvl="1"/>
            <a:r>
              <a:rPr lang="en-GB" sz="2200" i="1" dirty="0"/>
              <a:t>People: type X &lt;= 6,000</a:t>
            </a:r>
          </a:p>
          <a:p>
            <a:pPr lvl="1"/>
            <a:r>
              <a:rPr lang="en-GB" sz="2200" i="1" dirty="0"/>
              <a:t>People: type Y &lt;= 4,000</a:t>
            </a:r>
          </a:p>
          <a:p>
            <a:pPr lvl="1"/>
            <a:r>
              <a:rPr lang="en-GB" sz="2200" i="1" dirty="0"/>
              <a:t>Machinery: 1/200 * type X + 1/140 * type Y &lt;= 40</a:t>
            </a:r>
          </a:p>
          <a:p>
            <a:pPr lvl="1"/>
            <a:endParaRPr lang="en-GB" sz="1600" i="1" dirty="0"/>
          </a:p>
          <a:p>
            <a:pPr lvl="1"/>
            <a:endParaRPr lang="en-GB" sz="1600" dirty="0"/>
          </a:p>
          <a:p>
            <a:pPr marL="0" indent="0">
              <a:buNone/>
            </a:pPr>
            <a:endParaRPr lang="en-GB" sz="2000" i="1" dirty="0"/>
          </a:p>
          <a:p>
            <a:pPr marL="0" indent="0">
              <a:buNone/>
            </a:pPr>
            <a:endParaRPr lang="en-GB" dirty="0"/>
          </a:p>
        </p:txBody>
      </p:sp>
      <p:sp>
        <p:nvSpPr>
          <p:cNvPr id="4" name="Footer Placeholder 3">
            <a:extLst>
              <a:ext uri="{FF2B5EF4-FFF2-40B4-BE49-F238E27FC236}">
                <a16:creationId xmlns:a16="http://schemas.microsoft.com/office/drawing/2014/main" id="{40D82AE3-87F7-49CA-B125-6FEC47B9862F}"/>
              </a:ext>
            </a:extLst>
          </p:cNvPr>
          <p:cNvSpPr>
            <a:spLocks noGrp="1"/>
          </p:cNvSpPr>
          <p:nvPr>
            <p:ph type="ftr" sz="quarter" idx="11"/>
          </p:nvPr>
        </p:nvSpPr>
        <p:spPr>
          <a:xfrm>
            <a:off x="1088135" y="6272784"/>
            <a:ext cx="10152083" cy="365125"/>
          </a:xfrm>
        </p:spPr>
        <p:txBody>
          <a:bodyPr/>
          <a:lstStyle/>
          <a:p>
            <a:r>
              <a:rPr lang="en-GB" dirty="0"/>
              <a:t>* We used SciPy's linprog library; results were subsequently confirmed using AMPL and also implemented as an integer programming problem using PuLP</a:t>
            </a:r>
          </a:p>
        </p:txBody>
      </p:sp>
    </p:spTree>
    <p:extLst>
      <p:ext uri="{BB962C8B-B14F-4D97-AF65-F5344CB8AC3E}">
        <p14:creationId xmlns:p14="http://schemas.microsoft.com/office/powerpoint/2010/main" val="741591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1344</Words>
  <Application>Microsoft Office PowerPoint</Application>
  <PresentationFormat>Widescreen</PresentationFormat>
  <Paragraphs>87</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Rockwell</vt:lpstr>
      <vt:lpstr>Rockwell Condensed</vt:lpstr>
      <vt:lpstr>Wingdings</vt:lpstr>
      <vt:lpstr>Wood Type</vt:lpstr>
      <vt:lpstr>Capstone Project From Data to Decisions</vt:lpstr>
      <vt:lpstr>Table OF CONTENTS</vt:lpstr>
      <vt:lpstr>Background and Assumptions</vt:lpstr>
      <vt:lpstr>Estimated Demand</vt:lpstr>
      <vt:lpstr>PowerPoint Presentation</vt:lpstr>
      <vt:lpstr>PowerPoint Presentation</vt:lpstr>
      <vt:lpstr>Design and Prototyping Costs</vt:lpstr>
      <vt:lpstr>Specification and Regulatory Approval</vt:lpstr>
      <vt:lpstr>Technical Solution</vt:lpstr>
      <vt:lpstr>Findings</vt:lpstr>
      <vt:lpstr>PowerPoint Presentation</vt:lpstr>
      <vt:lpstr>Findings (continued)</vt:lpstr>
      <vt:lpstr>Considerations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Willcox</dc:creator>
  <cp:lastModifiedBy>John Willcox</cp:lastModifiedBy>
  <cp:revision>32</cp:revision>
  <dcterms:created xsi:type="dcterms:W3CDTF">2021-10-08T12:48:38Z</dcterms:created>
  <dcterms:modified xsi:type="dcterms:W3CDTF">2021-10-25T09:01:03Z</dcterms:modified>
</cp:coreProperties>
</file>