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60" r:id="rId3"/>
    <p:sldId id="258" r:id="rId4"/>
    <p:sldId id="261" r:id="rId5"/>
    <p:sldId id="262" r:id="rId6"/>
    <p:sldId id="257" r:id="rId7"/>
    <p:sldId id="263" r:id="rId8"/>
    <p:sldId id="259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394FDC-BEF3-4B54-8D7F-09802B9627F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9B8D8F-1F91-48F0-A106-8CE52053F8C2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accent6">
                  <a:lumMod val="75000"/>
                </a:schemeClr>
              </a:solidFill>
            </a:rPr>
            <a:t>Normal</a:t>
          </a:r>
          <a:endParaRPr lang="en-US" sz="1600" b="1" dirty="0">
            <a:solidFill>
              <a:schemeClr val="accent6">
                <a:lumMod val="75000"/>
              </a:schemeClr>
            </a:solidFill>
          </a:endParaRPr>
        </a:p>
      </dgm:t>
    </dgm:pt>
    <dgm:pt modelId="{DAF92985-E322-4579-A99B-ECA40ECFC3C1}" type="parTrans" cxnId="{0BEACF85-93C5-4063-99FA-6768BF5959AA}">
      <dgm:prSet/>
      <dgm:spPr/>
      <dgm:t>
        <a:bodyPr/>
        <a:lstStyle/>
        <a:p>
          <a:endParaRPr lang="en-US"/>
        </a:p>
      </dgm:t>
    </dgm:pt>
    <dgm:pt modelId="{63087193-73EA-4245-AFBA-80239B6B8F22}" type="sibTrans" cxnId="{0BEACF85-93C5-4063-99FA-6768BF5959AA}">
      <dgm:prSet/>
      <dgm:spPr/>
      <dgm:t>
        <a:bodyPr/>
        <a:lstStyle/>
        <a:p>
          <a:endParaRPr lang="en-US" sz="2000" b="1"/>
        </a:p>
      </dgm:t>
    </dgm:pt>
    <dgm:pt modelId="{E0DB197B-97E9-4324-8B35-3A8E05EC9B72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bg1">
                  <a:lumMod val="75000"/>
                </a:schemeClr>
              </a:solidFill>
            </a:rPr>
            <a:t>Broken</a:t>
          </a:r>
          <a:endParaRPr lang="en-US" sz="2600" dirty="0">
            <a:solidFill>
              <a:schemeClr val="bg1">
                <a:lumMod val="75000"/>
              </a:schemeClr>
            </a:solidFill>
          </a:endParaRPr>
        </a:p>
      </dgm:t>
    </dgm:pt>
    <dgm:pt modelId="{D3CBE010-7E79-42F5-9062-94E965273593}" type="parTrans" cxnId="{9937DB56-3D44-4EC5-8D00-1B55743CACE1}">
      <dgm:prSet/>
      <dgm:spPr/>
      <dgm:t>
        <a:bodyPr/>
        <a:lstStyle/>
        <a:p>
          <a:endParaRPr lang="en-US"/>
        </a:p>
      </dgm:t>
    </dgm:pt>
    <dgm:pt modelId="{B45093E4-DB10-40EA-B40F-83F7621A091B}" type="sibTrans" cxnId="{9937DB56-3D44-4EC5-8D00-1B55743CACE1}">
      <dgm:prSet/>
      <dgm:spPr/>
      <dgm:t>
        <a:bodyPr/>
        <a:lstStyle/>
        <a:p>
          <a:endParaRPr lang="en-US"/>
        </a:p>
      </dgm:t>
    </dgm:pt>
    <dgm:pt modelId="{012093F9-978E-4B70-844A-E1BBFA563024}">
      <dgm:prSet phldrT="[Text]" custT="1"/>
      <dgm:spPr/>
      <dgm:t>
        <a:bodyPr/>
        <a:lstStyle/>
        <a:p>
          <a:r>
            <a:rPr lang="en-US" sz="1600" b="1" dirty="0" smtClean="0">
              <a:solidFill>
                <a:srgbClr val="C00000"/>
              </a:solidFill>
            </a:rPr>
            <a:t>Recovering</a:t>
          </a:r>
          <a:endParaRPr lang="en-US" sz="1200" b="1" dirty="0">
            <a:solidFill>
              <a:srgbClr val="C00000"/>
            </a:solidFill>
          </a:endParaRPr>
        </a:p>
      </dgm:t>
    </dgm:pt>
    <dgm:pt modelId="{F135A883-BA98-4743-B6AB-FCA9011F0223}" type="parTrans" cxnId="{00F65B79-8D48-4D4F-AAB1-47090D33C386}">
      <dgm:prSet/>
      <dgm:spPr/>
      <dgm:t>
        <a:bodyPr/>
        <a:lstStyle/>
        <a:p>
          <a:endParaRPr lang="en-US"/>
        </a:p>
      </dgm:t>
    </dgm:pt>
    <dgm:pt modelId="{9E43600D-55A8-4081-AAAC-5A113DC3999C}" type="sibTrans" cxnId="{00F65B79-8D48-4D4F-AAB1-47090D33C386}">
      <dgm:prSet/>
      <dgm:spPr/>
      <dgm:t>
        <a:bodyPr/>
        <a:lstStyle/>
        <a:p>
          <a:endParaRPr lang="en-US" sz="2000"/>
        </a:p>
      </dgm:t>
    </dgm:pt>
    <dgm:pt modelId="{46F2BC4D-4BDE-4B54-AF29-9786076A44ED}" type="pres">
      <dgm:prSet presAssocID="{A8394FDC-BEF3-4B54-8D7F-09802B9627F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82DE5A-F629-4884-9223-F659BE115E59}" type="pres">
      <dgm:prSet presAssocID="{289B8D8F-1F91-48F0-A106-8CE52053F8C2}" presName="dummy" presStyleCnt="0"/>
      <dgm:spPr/>
    </dgm:pt>
    <dgm:pt modelId="{8EFF35F2-7756-42B3-82C4-E79E6683A25E}" type="pres">
      <dgm:prSet presAssocID="{289B8D8F-1F91-48F0-A106-8CE52053F8C2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AB5E1-27ED-4A4A-A0CF-38929B9FAA28}" type="pres">
      <dgm:prSet presAssocID="{63087193-73EA-4245-AFBA-80239B6B8F22}" presName="sibTrans" presStyleLbl="node1" presStyleIdx="0" presStyleCnt="3"/>
      <dgm:spPr/>
      <dgm:t>
        <a:bodyPr/>
        <a:lstStyle/>
        <a:p>
          <a:endParaRPr lang="en-US"/>
        </a:p>
      </dgm:t>
    </dgm:pt>
    <dgm:pt modelId="{90E310DD-F735-43A4-9C92-CAA37A296DE8}" type="pres">
      <dgm:prSet presAssocID="{E0DB197B-97E9-4324-8B35-3A8E05EC9B72}" presName="dummy" presStyleCnt="0"/>
      <dgm:spPr/>
    </dgm:pt>
    <dgm:pt modelId="{1BEFFACF-1308-482A-B2A7-3B74C0C3E545}" type="pres">
      <dgm:prSet presAssocID="{E0DB197B-97E9-4324-8B35-3A8E05EC9B7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B3199-39FE-48B5-9613-6C47778576F1}" type="pres">
      <dgm:prSet presAssocID="{B45093E4-DB10-40EA-B40F-83F7621A091B}" presName="sibTrans" presStyleLbl="node1" presStyleIdx="1" presStyleCnt="3"/>
      <dgm:spPr/>
      <dgm:t>
        <a:bodyPr/>
        <a:lstStyle/>
        <a:p>
          <a:endParaRPr lang="en-US"/>
        </a:p>
      </dgm:t>
    </dgm:pt>
    <dgm:pt modelId="{B1483E20-9127-4FB2-A57A-3B26B63FD975}" type="pres">
      <dgm:prSet presAssocID="{012093F9-978E-4B70-844A-E1BBFA563024}" presName="dummy" presStyleCnt="0"/>
      <dgm:spPr/>
    </dgm:pt>
    <dgm:pt modelId="{89877EDB-CBBF-4247-B6DE-2A3EDD7EAD29}" type="pres">
      <dgm:prSet presAssocID="{012093F9-978E-4B70-844A-E1BBFA563024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7B9EB-CC17-4C77-B238-77848CAA95E2}" type="pres">
      <dgm:prSet presAssocID="{9E43600D-55A8-4081-AAAC-5A113DC3999C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B3D34D11-ED12-4F27-BB74-0A6F8E944D4A}" type="presOf" srcId="{B45093E4-DB10-40EA-B40F-83F7621A091B}" destId="{FC8B3199-39FE-48B5-9613-6C47778576F1}" srcOrd="0" destOrd="0" presId="urn:microsoft.com/office/officeart/2005/8/layout/cycle1"/>
    <dgm:cxn modelId="{516B4AA0-68C2-4FEE-BC3E-FCDAA5B77186}" type="presOf" srcId="{63087193-73EA-4245-AFBA-80239B6B8F22}" destId="{F83AB5E1-27ED-4A4A-A0CF-38929B9FAA28}" srcOrd="0" destOrd="0" presId="urn:microsoft.com/office/officeart/2005/8/layout/cycle1"/>
    <dgm:cxn modelId="{0BEACF85-93C5-4063-99FA-6768BF5959AA}" srcId="{A8394FDC-BEF3-4B54-8D7F-09802B9627F0}" destId="{289B8D8F-1F91-48F0-A106-8CE52053F8C2}" srcOrd="0" destOrd="0" parTransId="{DAF92985-E322-4579-A99B-ECA40ECFC3C1}" sibTransId="{63087193-73EA-4245-AFBA-80239B6B8F22}"/>
    <dgm:cxn modelId="{C8675A2C-4FB5-41A9-A741-B2C1E8EF64ED}" type="presOf" srcId="{012093F9-978E-4B70-844A-E1BBFA563024}" destId="{89877EDB-CBBF-4247-B6DE-2A3EDD7EAD29}" srcOrd="0" destOrd="0" presId="urn:microsoft.com/office/officeart/2005/8/layout/cycle1"/>
    <dgm:cxn modelId="{E525563D-D609-4C1D-AF6D-FECA381DCE58}" type="presOf" srcId="{289B8D8F-1F91-48F0-A106-8CE52053F8C2}" destId="{8EFF35F2-7756-42B3-82C4-E79E6683A25E}" srcOrd="0" destOrd="0" presId="urn:microsoft.com/office/officeart/2005/8/layout/cycle1"/>
    <dgm:cxn modelId="{C853CE16-D949-469A-8D77-CDFE4AD7B0BC}" type="presOf" srcId="{9E43600D-55A8-4081-AAAC-5A113DC3999C}" destId="{7177B9EB-CC17-4C77-B238-77848CAA95E2}" srcOrd="0" destOrd="0" presId="urn:microsoft.com/office/officeart/2005/8/layout/cycle1"/>
    <dgm:cxn modelId="{9937DB56-3D44-4EC5-8D00-1B55743CACE1}" srcId="{A8394FDC-BEF3-4B54-8D7F-09802B9627F0}" destId="{E0DB197B-97E9-4324-8B35-3A8E05EC9B72}" srcOrd="1" destOrd="0" parTransId="{D3CBE010-7E79-42F5-9062-94E965273593}" sibTransId="{B45093E4-DB10-40EA-B40F-83F7621A091B}"/>
    <dgm:cxn modelId="{00F65B79-8D48-4D4F-AAB1-47090D33C386}" srcId="{A8394FDC-BEF3-4B54-8D7F-09802B9627F0}" destId="{012093F9-978E-4B70-844A-E1BBFA563024}" srcOrd="2" destOrd="0" parTransId="{F135A883-BA98-4743-B6AB-FCA9011F0223}" sibTransId="{9E43600D-55A8-4081-AAAC-5A113DC3999C}"/>
    <dgm:cxn modelId="{785CF39C-E5EB-453B-A4D9-C954BDD677BA}" type="presOf" srcId="{E0DB197B-97E9-4324-8B35-3A8E05EC9B72}" destId="{1BEFFACF-1308-482A-B2A7-3B74C0C3E545}" srcOrd="0" destOrd="0" presId="urn:microsoft.com/office/officeart/2005/8/layout/cycle1"/>
    <dgm:cxn modelId="{F650B3EF-96E2-4C7D-810D-8A21E4935FEF}" type="presOf" srcId="{A8394FDC-BEF3-4B54-8D7F-09802B9627F0}" destId="{46F2BC4D-4BDE-4B54-AF29-9786076A44ED}" srcOrd="0" destOrd="0" presId="urn:microsoft.com/office/officeart/2005/8/layout/cycle1"/>
    <dgm:cxn modelId="{87691C8E-D24C-40C0-8511-CA4B7F782968}" type="presParOf" srcId="{46F2BC4D-4BDE-4B54-AF29-9786076A44ED}" destId="{3C82DE5A-F629-4884-9223-F659BE115E59}" srcOrd="0" destOrd="0" presId="urn:microsoft.com/office/officeart/2005/8/layout/cycle1"/>
    <dgm:cxn modelId="{95E47FD1-430D-45FE-9C45-1828F50E9247}" type="presParOf" srcId="{46F2BC4D-4BDE-4B54-AF29-9786076A44ED}" destId="{8EFF35F2-7756-42B3-82C4-E79E6683A25E}" srcOrd="1" destOrd="0" presId="urn:microsoft.com/office/officeart/2005/8/layout/cycle1"/>
    <dgm:cxn modelId="{41B5C39E-EDE9-4A56-B5A4-BB38A86F2F92}" type="presParOf" srcId="{46F2BC4D-4BDE-4B54-AF29-9786076A44ED}" destId="{F83AB5E1-27ED-4A4A-A0CF-38929B9FAA28}" srcOrd="2" destOrd="0" presId="urn:microsoft.com/office/officeart/2005/8/layout/cycle1"/>
    <dgm:cxn modelId="{F78B03F3-33B0-487A-948E-DFE6DD449DE7}" type="presParOf" srcId="{46F2BC4D-4BDE-4B54-AF29-9786076A44ED}" destId="{90E310DD-F735-43A4-9C92-CAA37A296DE8}" srcOrd="3" destOrd="0" presId="urn:microsoft.com/office/officeart/2005/8/layout/cycle1"/>
    <dgm:cxn modelId="{53E7C858-BD7E-4083-AB73-AEF04B515B8F}" type="presParOf" srcId="{46F2BC4D-4BDE-4B54-AF29-9786076A44ED}" destId="{1BEFFACF-1308-482A-B2A7-3B74C0C3E545}" srcOrd="4" destOrd="0" presId="urn:microsoft.com/office/officeart/2005/8/layout/cycle1"/>
    <dgm:cxn modelId="{700ED251-0C66-422B-8DF1-C4E85210234D}" type="presParOf" srcId="{46F2BC4D-4BDE-4B54-AF29-9786076A44ED}" destId="{FC8B3199-39FE-48B5-9613-6C47778576F1}" srcOrd="5" destOrd="0" presId="urn:microsoft.com/office/officeart/2005/8/layout/cycle1"/>
    <dgm:cxn modelId="{034A307C-FFC6-46B1-B1AE-5F6EF36BA685}" type="presParOf" srcId="{46F2BC4D-4BDE-4B54-AF29-9786076A44ED}" destId="{B1483E20-9127-4FB2-A57A-3B26B63FD975}" srcOrd="6" destOrd="0" presId="urn:microsoft.com/office/officeart/2005/8/layout/cycle1"/>
    <dgm:cxn modelId="{AAAB0913-1C5A-4C55-9F52-734DD419BA1A}" type="presParOf" srcId="{46F2BC4D-4BDE-4B54-AF29-9786076A44ED}" destId="{89877EDB-CBBF-4247-B6DE-2A3EDD7EAD29}" srcOrd="7" destOrd="0" presId="urn:microsoft.com/office/officeart/2005/8/layout/cycle1"/>
    <dgm:cxn modelId="{B33D7BA4-2458-4C61-A995-8BE5BB600362}" type="presParOf" srcId="{46F2BC4D-4BDE-4B54-AF29-9786076A44ED}" destId="{7177B9EB-CC17-4C77-B238-77848CAA95E2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394FDC-BEF3-4B54-8D7F-09802B9627F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9B8D8F-1F91-48F0-A106-8CE52053F8C2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accent6">
                  <a:lumMod val="75000"/>
                </a:schemeClr>
              </a:solidFill>
            </a:rPr>
            <a:t>Normal</a:t>
          </a:r>
          <a:endParaRPr lang="en-US" sz="1200" b="1" dirty="0">
            <a:solidFill>
              <a:schemeClr val="accent6">
                <a:lumMod val="75000"/>
              </a:schemeClr>
            </a:solidFill>
          </a:endParaRPr>
        </a:p>
      </dgm:t>
    </dgm:pt>
    <dgm:pt modelId="{DAF92985-E322-4579-A99B-ECA40ECFC3C1}" type="parTrans" cxnId="{0BEACF85-93C5-4063-99FA-6768BF5959AA}">
      <dgm:prSet/>
      <dgm:spPr/>
      <dgm:t>
        <a:bodyPr/>
        <a:lstStyle/>
        <a:p>
          <a:endParaRPr lang="en-US"/>
        </a:p>
      </dgm:t>
    </dgm:pt>
    <dgm:pt modelId="{63087193-73EA-4245-AFBA-80239B6B8F22}" type="sibTrans" cxnId="{0BEACF85-93C5-4063-99FA-6768BF5959AA}">
      <dgm:prSet/>
      <dgm:spPr/>
      <dgm:t>
        <a:bodyPr/>
        <a:lstStyle/>
        <a:p>
          <a:endParaRPr lang="en-US" sz="2000" b="1"/>
        </a:p>
      </dgm:t>
    </dgm:pt>
    <dgm:pt modelId="{012093F9-978E-4B70-844A-E1BBFA563024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C00000"/>
              </a:solidFill>
            </a:rPr>
            <a:t>Recovering</a:t>
          </a:r>
          <a:endParaRPr lang="en-US" sz="1200" b="1" dirty="0">
            <a:solidFill>
              <a:srgbClr val="C00000"/>
            </a:solidFill>
          </a:endParaRPr>
        </a:p>
      </dgm:t>
    </dgm:pt>
    <dgm:pt modelId="{F135A883-BA98-4743-B6AB-FCA9011F0223}" type="parTrans" cxnId="{00F65B79-8D48-4D4F-AAB1-47090D33C386}">
      <dgm:prSet/>
      <dgm:spPr/>
      <dgm:t>
        <a:bodyPr/>
        <a:lstStyle/>
        <a:p>
          <a:endParaRPr lang="en-US"/>
        </a:p>
      </dgm:t>
    </dgm:pt>
    <dgm:pt modelId="{9E43600D-55A8-4081-AAAC-5A113DC3999C}" type="sibTrans" cxnId="{00F65B79-8D48-4D4F-AAB1-47090D33C386}">
      <dgm:prSet/>
      <dgm:spPr/>
      <dgm:t>
        <a:bodyPr/>
        <a:lstStyle/>
        <a:p>
          <a:endParaRPr lang="en-US" sz="2000"/>
        </a:p>
      </dgm:t>
    </dgm:pt>
    <dgm:pt modelId="{46F2BC4D-4BDE-4B54-AF29-9786076A44ED}" type="pres">
      <dgm:prSet presAssocID="{A8394FDC-BEF3-4B54-8D7F-09802B9627F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82DE5A-F629-4884-9223-F659BE115E59}" type="pres">
      <dgm:prSet presAssocID="{289B8D8F-1F91-48F0-A106-8CE52053F8C2}" presName="dummy" presStyleCnt="0"/>
      <dgm:spPr/>
    </dgm:pt>
    <dgm:pt modelId="{8EFF35F2-7756-42B3-82C4-E79E6683A25E}" type="pres">
      <dgm:prSet presAssocID="{289B8D8F-1F91-48F0-A106-8CE52053F8C2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AB5E1-27ED-4A4A-A0CF-38929B9FAA28}" type="pres">
      <dgm:prSet presAssocID="{63087193-73EA-4245-AFBA-80239B6B8F22}" presName="sibTrans" presStyleLbl="node1" presStyleIdx="0" presStyleCnt="2"/>
      <dgm:spPr/>
      <dgm:t>
        <a:bodyPr/>
        <a:lstStyle/>
        <a:p>
          <a:endParaRPr lang="en-US"/>
        </a:p>
      </dgm:t>
    </dgm:pt>
    <dgm:pt modelId="{B1483E20-9127-4FB2-A57A-3B26B63FD975}" type="pres">
      <dgm:prSet presAssocID="{012093F9-978E-4B70-844A-E1BBFA563024}" presName="dummy" presStyleCnt="0"/>
      <dgm:spPr/>
    </dgm:pt>
    <dgm:pt modelId="{89877EDB-CBBF-4247-B6DE-2A3EDD7EAD29}" type="pres">
      <dgm:prSet presAssocID="{012093F9-978E-4B70-844A-E1BBFA563024}" presName="node" presStyleLbl="revTx" presStyleIdx="1" presStyleCnt="2" custScaleX="1493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7B9EB-CC17-4C77-B238-77848CAA95E2}" type="pres">
      <dgm:prSet presAssocID="{9E43600D-55A8-4081-AAAC-5A113DC3999C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AC936201-23A7-45D8-84C8-8111153CF870}" type="presOf" srcId="{012093F9-978E-4B70-844A-E1BBFA563024}" destId="{89877EDB-CBBF-4247-B6DE-2A3EDD7EAD29}" srcOrd="0" destOrd="0" presId="urn:microsoft.com/office/officeart/2005/8/layout/cycle1"/>
    <dgm:cxn modelId="{0BEACF85-93C5-4063-99FA-6768BF5959AA}" srcId="{A8394FDC-BEF3-4B54-8D7F-09802B9627F0}" destId="{289B8D8F-1F91-48F0-A106-8CE52053F8C2}" srcOrd="0" destOrd="0" parTransId="{DAF92985-E322-4579-A99B-ECA40ECFC3C1}" sibTransId="{63087193-73EA-4245-AFBA-80239B6B8F22}"/>
    <dgm:cxn modelId="{00F65B79-8D48-4D4F-AAB1-47090D33C386}" srcId="{A8394FDC-BEF3-4B54-8D7F-09802B9627F0}" destId="{012093F9-978E-4B70-844A-E1BBFA563024}" srcOrd="1" destOrd="0" parTransId="{F135A883-BA98-4743-B6AB-FCA9011F0223}" sibTransId="{9E43600D-55A8-4081-AAAC-5A113DC3999C}"/>
    <dgm:cxn modelId="{D06567AA-7536-4B7C-B994-77E06E087D5F}" type="presOf" srcId="{A8394FDC-BEF3-4B54-8D7F-09802B9627F0}" destId="{46F2BC4D-4BDE-4B54-AF29-9786076A44ED}" srcOrd="0" destOrd="0" presId="urn:microsoft.com/office/officeart/2005/8/layout/cycle1"/>
    <dgm:cxn modelId="{010EF5E8-1A6D-4495-A4B2-F3F1E9CA00D3}" type="presOf" srcId="{9E43600D-55A8-4081-AAAC-5A113DC3999C}" destId="{7177B9EB-CC17-4C77-B238-77848CAA95E2}" srcOrd="0" destOrd="0" presId="urn:microsoft.com/office/officeart/2005/8/layout/cycle1"/>
    <dgm:cxn modelId="{1FACFAD8-529E-4492-B8C0-7632E9A23DAC}" type="presOf" srcId="{289B8D8F-1F91-48F0-A106-8CE52053F8C2}" destId="{8EFF35F2-7756-42B3-82C4-E79E6683A25E}" srcOrd="0" destOrd="0" presId="urn:microsoft.com/office/officeart/2005/8/layout/cycle1"/>
    <dgm:cxn modelId="{35AE0C2F-4B40-4088-933B-31387E1ECB8B}" type="presOf" srcId="{63087193-73EA-4245-AFBA-80239B6B8F22}" destId="{F83AB5E1-27ED-4A4A-A0CF-38929B9FAA28}" srcOrd="0" destOrd="0" presId="urn:microsoft.com/office/officeart/2005/8/layout/cycle1"/>
    <dgm:cxn modelId="{06291877-65D2-4967-9CDA-59DDE4D37D98}" type="presParOf" srcId="{46F2BC4D-4BDE-4B54-AF29-9786076A44ED}" destId="{3C82DE5A-F629-4884-9223-F659BE115E59}" srcOrd="0" destOrd="0" presId="urn:microsoft.com/office/officeart/2005/8/layout/cycle1"/>
    <dgm:cxn modelId="{3A20A3D1-57DF-4EDE-862A-46069262C2CB}" type="presParOf" srcId="{46F2BC4D-4BDE-4B54-AF29-9786076A44ED}" destId="{8EFF35F2-7756-42B3-82C4-E79E6683A25E}" srcOrd="1" destOrd="0" presId="urn:microsoft.com/office/officeart/2005/8/layout/cycle1"/>
    <dgm:cxn modelId="{6AA37570-3ED7-4906-8C51-686ADB6D3D68}" type="presParOf" srcId="{46F2BC4D-4BDE-4B54-AF29-9786076A44ED}" destId="{F83AB5E1-27ED-4A4A-A0CF-38929B9FAA28}" srcOrd="2" destOrd="0" presId="urn:microsoft.com/office/officeart/2005/8/layout/cycle1"/>
    <dgm:cxn modelId="{2859685C-FA1B-45D6-9A6A-8C97C0A69F82}" type="presParOf" srcId="{46F2BC4D-4BDE-4B54-AF29-9786076A44ED}" destId="{B1483E20-9127-4FB2-A57A-3B26B63FD975}" srcOrd="3" destOrd="0" presId="urn:microsoft.com/office/officeart/2005/8/layout/cycle1"/>
    <dgm:cxn modelId="{1F5C0AF6-C3FE-4E32-9572-1E3C004966D1}" type="presParOf" srcId="{46F2BC4D-4BDE-4B54-AF29-9786076A44ED}" destId="{89877EDB-CBBF-4247-B6DE-2A3EDD7EAD29}" srcOrd="4" destOrd="0" presId="urn:microsoft.com/office/officeart/2005/8/layout/cycle1"/>
    <dgm:cxn modelId="{716F3D3A-E5BA-41B9-86FE-FC9347E7E96A}" type="presParOf" srcId="{46F2BC4D-4BDE-4B54-AF29-9786076A44ED}" destId="{7177B9EB-CC17-4C77-B238-77848CAA95E2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F35F2-7756-42B3-82C4-E79E6683A25E}">
      <dsp:nvSpPr>
        <dsp:cNvPr id="0" name=""/>
        <dsp:cNvSpPr/>
      </dsp:nvSpPr>
      <dsp:spPr>
        <a:xfrm>
          <a:off x="2609282" y="200250"/>
          <a:ext cx="1019439" cy="1019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accent6">
                  <a:lumMod val="75000"/>
                </a:schemeClr>
              </a:solidFill>
            </a:rPr>
            <a:t>Normal</a:t>
          </a:r>
          <a:endParaRPr lang="en-US" sz="1600" b="1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2609282" y="200250"/>
        <a:ext cx="1019439" cy="1019439"/>
      </dsp:txXfrm>
    </dsp:sp>
    <dsp:sp modelId="{F83AB5E1-27ED-4A4A-A0CF-38929B9FAA28}">
      <dsp:nvSpPr>
        <dsp:cNvPr id="0" name=""/>
        <dsp:cNvSpPr/>
      </dsp:nvSpPr>
      <dsp:spPr>
        <a:xfrm>
          <a:off x="1057030" y="-184"/>
          <a:ext cx="2409909" cy="2409909"/>
        </a:xfrm>
        <a:prstGeom prst="circularArrow">
          <a:avLst>
            <a:gd name="adj1" fmla="val 8249"/>
            <a:gd name="adj2" fmla="val 576154"/>
            <a:gd name="adj3" fmla="val 2963687"/>
            <a:gd name="adj4" fmla="val 51836"/>
            <a:gd name="adj5" fmla="val 96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FFACF-1308-482A-B2A7-3B74C0C3E545}">
      <dsp:nvSpPr>
        <dsp:cNvPr id="0" name=""/>
        <dsp:cNvSpPr/>
      </dsp:nvSpPr>
      <dsp:spPr>
        <a:xfrm>
          <a:off x="1752265" y="1684647"/>
          <a:ext cx="1019439" cy="1019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75000"/>
                </a:schemeClr>
              </a:solidFill>
            </a:rPr>
            <a:t>Broken</a:t>
          </a:r>
          <a:endParaRPr lang="en-US" sz="2600" kern="1200" dirty="0">
            <a:solidFill>
              <a:schemeClr val="bg1">
                <a:lumMod val="75000"/>
              </a:schemeClr>
            </a:solidFill>
          </a:endParaRPr>
        </a:p>
      </dsp:txBody>
      <dsp:txXfrm>
        <a:off x="1752265" y="1684647"/>
        <a:ext cx="1019439" cy="1019439"/>
      </dsp:txXfrm>
    </dsp:sp>
    <dsp:sp modelId="{FC8B3199-39FE-48B5-9613-6C47778576F1}">
      <dsp:nvSpPr>
        <dsp:cNvPr id="0" name=""/>
        <dsp:cNvSpPr/>
      </dsp:nvSpPr>
      <dsp:spPr>
        <a:xfrm>
          <a:off x="1057030" y="-184"/>
          <a:ext cx="2409909" cy="2409909"/>
        </a:xfrm>
        <a:prstGeom prst="circularArrow">
          <a:avLst>
            <a:gd name="adj1" fmla="val 8249"/>
            <a:gd name="adj2" fmla="val 576154"/>
            <a:gd name="adj3" fmla="val 10172011"/>
            <a:gd name="adj4" fmla="val 7260159"/>
            <a:gd name="adj5" fmla="val 96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77EDB-CBBF-4247-B6DE-2A3EDD7EAD29}">
      <dsp:nvSpPr>
        <dsp:cNvPr id="0" name=""/>
        <dsp:cNvSpPr/>
      </dsp:nvSpPr>
      <dsp:spPr>
        <a:xfrm>
          <a:off x="895248" y="200250"/>
          <a:ext cx="1019439" cy="1019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C00000"/>
              </a:solidFill>
            </a:rPr>
            <a:t>Recovering</a:t>
          </a:r>
          <a:endParaRPr lang="en-US" sz="1200" b="1" kern="1200" dirty="0">
            <a:solidFill>
              <a:srgbClr val="C00000"/>
            </a:solidFill>
          </a:endParaRPr>
        </a:p>
      </dsp:txBody>
      <dsp:txXfrm>
        <a:off x="895248" y="200250"/>
        <a:ext cx="1019439" cy="1019439"/>
      </dsp:txXfrm>
    </dsp:sp>
    <dsp:sp modelId="{7177B9EB-CC17-4C77-B238-77848CAA95E2}">
      <dsp:nvSpPr>
        <dsp:cNvPr id="0" name=""/>
        <dsp:cNvSpPr/>
      </dsp:nvSpPr>
      <dsp:spPr>
        <a:xfrm>
          <a:off x="1057030" y="-184"/>
          <a:ext cx="2409909" cy="2409909"/>
        </a:xfrm>
        <a:prstGeom prst="circularArrow">
          <a:avLst>
            <a:gd name="adj1" fmla="val 8249"/>
            <a:gd name="adj2" fmla="val 576154"/>
            <a:gd name="adj3" fmla="val 16856563"/>
            <a:gd name="adj4" fmla="val 14967283"/>
            <a:gd name="adj5" fmla="val 96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F35F2-7756-42B3-82C4-E79E6683A25E}">
      <dsp:nvSpPr>
        <dsp:cNvPr id="0" name=""/>
        <dsp:cNvSpPr/>
      </dsp:nvSpPr>
      <dsp:spPr>
        <a:xfrm>
          <a:off x="1377278" y="356704"/>
          <a:ext cx="674687" cy="67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accent6">
                  <a:lumMod val="75000"/>
                </a:schemeClr>
              </a:solidFill>
            </a:rPr>
            <a:t>Normal</a:t>
          </a:r>
          <a:endParaRPr lang="en-US" sz="1200" b="1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1377278" y="356704"/>
        <a:ext cx="674687" cy="674687"/>
      </dsp:txXfrm>
    </dsp:sp>
    <dsp:sp modelId="{F83AB5E1-27ED-4A4A-A0CF-38929B9FAA28}">
      <dsp:nvSpPr>
        <dsp:cNvPr id="0" name=""/>
        <dsp:cNvSpPr/>
      </dsp:nvSpPr>
      <dsp:spPr>
        <a:xfrm>
          <a:off x="468390" y="-331"/>
          <a:ext cx="1388759" cy="1388759"/>
        </a:xfrm>
        <a:prstGeom prst="circularArrow">
          <a:avLst>
            <a:gd name="adj1" fmla="val 9473"/>
            <a:gd name="adj2" fmla="val 684107"/>
            <a:gd name="adj3" fmla="val 7854906"/>
            <a:gd name="adj4" fmla="val 2260987"/>
            <a:gd name="adj5" fmla="val 110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77EDB-CBBF-4247-B6DE-2A3EDD7EAD29}">
      <dsp:nvSpPr>
        <dsp:cNvPr id="0" name=""/>
        <dsp:cNvSpPr/>
      </dsp:nvSpPr>
      <dsp:spPr>
        <a:xfrm>
          <a:off x="107034" y="356704"/>
          <a:ext cx="1007767" cy="67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rgbClr val="C00000"/>
              </a:solidFill>
            </a:rPr>
            <a:t>Recovering</a:t>
          </a:r>
          <a:endParaRPr lang="en-US" sz="1200" b="1" kern="1200" dirty="0">
            <a:solidFill>
              <a:srgbClr val="C00000"/>
            </a:solidFill>
          </a:endParaRPr>
        </a:p>
      </dsp:txBody>
      <dsp:txXfrm>
        <a:off x="107034" y="356704"/>
        <a:ext cx="1007767" cy="674687"/>
      </dsp:txXfrm>
    </dsp:sp>
    <dsp:sp modelId="{7177B9EB-CC17-4C77-B238-77848CAA95E2}">
      <dsp:nvSpPr>
        <dsp:cNvPr id="0" name=""/>
        <dsp:cNvSpPr/>
      </dsp:nvSpPr>
      <dsp:spPr>
        <a:xfrm>
          <a:off x="468390" y="-331"/>
          <a:ext cx="1388759" cy="1388759"/>
        </a:xfrm>
        <a:prstGeom prst="circularArrow">
          <a:avLst>
            <a:gd name="adj1" fmla="val 9473"/>
            <a:gd name="adj2" fmla="val 684107"/>
            <a:gd name="adj3" fmla="val 18654906"/>
            <a:gd name="adj4" fmla="val 13060987"/>
            <a:gd name="adj5" fmla="val 110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5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4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1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9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9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4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3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6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8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1727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Village Water Pump Reliability: A Predictive Maintenance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Woodward, </a:t>
            </a:r>
            <a:r>
              <a:rPr lang="en-US" dirty="0" err="1" smtClean="0"/>
              <a:t>Kaggle</a:t>
            </a:r>
            <a:r>
              <a:rPr lang="en-US" dirty="0" smtClean="0"/>
              <a:t> Dataset Predictive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2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5873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Classifying “State Change Soon” </a:t>
            </a:r>
            <a:r>
              <a:rPr lang="en-US" i="1" dirty="0" smtClean="0"/>
              <a:t>(Matthews Correlation Coefficient, MCC – 100% = Perfect, 0% = Random)</a:t>
            </a:r>
            <a:endParaRPr lang="en-US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split: Train / Test / Holdout</a:t>
            </a:r>
          </a:p>
          <a:p>
            <a:pPr lvl="1"/>
            <a:r>
              <a:rPr lang="en-US" dirty="0" smtClean="0"/>
              <a:t>No k-fold cross-validation (time-series data)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selection: Recursive Feature Elimination (336 → 40)</a:t>
            </a:r>
          </a:p>
          <a:p>
            <a:pPr lvl="1"/>
            <a:r>
              <a:rPr lang="en-US" dirty="0" smtClean="0"/>
              <a:t>High-depth </a:t>
            </a:r>
            <a:r>
              <a:rPr lang="en-US" dirty="0" err="1" smtClean="0"/>
              <a:t>CatBoost</a:t>
            </a:r>
            <a:r>
              <a:rPr lang="en-US" dirty="0" smtClean="0"/>
              <a:t> decision trees (16) + feature importance</a:t>
            </a:r>
          </a:p>
          <a:p>
            <a:pPr lvl="1"/>
            <a:r>
              <a:rPr lang="en-US" dirty="0" smtClean="0"/>
              <a:t>Random “noise” variable (random integer of 0 or 1) added to differentiate signal vs. noise, removing features below</a:t>
            </a:r>
          </a:p>
          <a:p>
            <a:pPr lvl="1"/>
            <a:r>
              <a:rPr lang="en-US" dirty="0" smtClean="0"/>
              <a:t>Repeated until only high-signal features remained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Tuned + Evaluated ML models on Train/Test (MCC average of three different seeds if stochastic*)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Support Vector Machines (SVM)</a:t>
            </a:r>
          </a:p>
          <a:p>
            <a:pPr lvl="1"/>
            <a:r>
              <a:rPr lang="en-US" dirty="0" err="1" smtClean="0"/>
              <a:t>CatBoost</a:t>
            </a:r>
            <a:r>
              <a:rPr lang="en-US" dirty="0" smtClean="0"/>
              <a:t>*</a:t>
            </a:r>
          </a:p>
          <a:p>
            <a:pPr lvl="1"/>
            <a:r>
              <a:rPr lang="en-US" dirty="0" smtClean="0"/>
              <a:t>Random Forest*</a:t>
            </a:r>
          </a:p>
          <a:p>
            <a:pPr lvl="1"/>
            <a:r>
              <a:rPr lang="en-US" dirty="0" smtClean="0"/>
              <a:t>Ensemble of best ML models (</a:t>
            </a:r>
            <a:r>
              <a:rPr lang="en-US" dirty="0" err="1" smtClean="0"/>
              <a:t>VotingClassifier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Selected + Applied best model to Test/Holdout (Holdout set was all one class, so combined with Test)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Despite predictive model (out-of-sample MCC of </a:t>
            </a:r>
            <a:r>
              <a:rPr lang="en-US" b="1" dirty="0" smtClean="0"/>
              <a:t>37%</a:t>
            </a:r>
            <a:r>
              <a:rPr lang="en-US" dirty="0" smtClean="0"/>
              <a:t>), still experienced </a:t>
            </a:r>
            <a:r>
              <a:rPr lang="en-US" b="1" dirty="0" smtClean="0"/>
              <a:t>high false positive rate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To avoid the “boy who cried wolf” issue; applied a </a:t>
            </a:r>
            <a:r>
              <a:rPr lang="en-US" b="1" i="1" dirty="0" smtClean="0"/>
              <a:t>moving average </a:t>
            </a:r>
            <a:r>
              <a:rPr lang="en-US" dirty="0" smtClean="0"/>
              <a:t>on predicted probabilities (window of last 11 days) and a classifying threshold (42%) based on tuning, and the model predictive value skyrocketed (out-of-sample MCC of </a:t>
            </a:r>
            <a:r>
              <a:rPr lang="en-US" b="1" dirty="0" smtClean="0"/>
              <a:t>96%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Rationale: Events are autoregressive → stacking predictions over time avoids false positives and boosts signal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156" y="6022184"/>
            <a:ext cx="1861008" cy="769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345" y="6028986"/>
            <a:ext cx="1763341" cy="76698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351094" y="6163358"/>
            <a:ext cx="426251" cy="4846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160" y="365125"/>
            <a:ext cx="1141476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Interpretation of Final Model (Logistic Regression)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39523"/>
            <a:ext cx="5181600" cy="269286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199" y="2152995"/>
            <a:ext cx="5931131" cy="420624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Observing these sensors is of most importance (absolute, descending):</a:t>
            </a:r>
          </a:p>
          <a:p>
            <a:pPr lvl="1"/>
            <a:r>
              <a:rPr lang="en-US" dirty="0" smtClean="0"/>
              <a:t>`sensor_04_value_exp_weighted_std_span10000`:</a:t>
            </a:r>
          </a:p>
          <a:p>
            <a:pPr lvl="2"/>
            <a:r>
              <a:rPr lang="en-US" dirty="0" smtClean="0"/>
              <a:t>For every standardized increase in the value, the risk for a state change soon is multiplied by 0.001.</a:t>
            </a:r>
          </a:p>
          <a:p>
            <a:pPr lvl="2"/>
            <a:r>
              <a:rPr lang="en-US" dirty="0" smtClean="0"/>
              <a:t>Increases reduce change risk, </a:t>
            </a:r>
            <a:r>
              <a:rPr lang="en-US" b="1" i="1" dirty="0" smtClean="0"/>
              <a:t>stabilizing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`sensor_05_value_exp_weighted_std_span10000`:</a:t>
            </a:r>
          </a:p>
          <a:p>
            <a:pPr lvl="2"/>
            <a:r>
              <a:rPr lang="en-US" dirty="0" smtClean="0"/>
              <a:t>For every standardized increase in the value, the risk for a state change soon is multiplied by 335.</a:t>
            </a:r>
          </a:p>
          <a:p>
            <a:pPr lvl="2"/>
            <a:r>
              <a:rPr lang="en-US" dirty="0" smtClean="0"/>
              <a:t>Increases multiply change risk, </a:t>
            </a:r>
            <a:r>
              <a:rPr lang="en-US" b="1" i="1" dirty="0" smtClean="0"/>
              <a:t>destabilizing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And so on for the remaining features (40 total).</a:t>
            </a:r>
          </a:p>
          <a:p>
            <a:endParaRPr lang="en-US" dirty="0"/>
          </a:p>
          <a:p>
            <a:r>
              <a:rPr lang="en-US" dirty="0" smtClean="0"/>
              <a:t>Note: </a:t>
            </a:r>
          </a:p>
          <a:p>
            <a:pPr lvl="1"/>
            <a:r>
              <a:rPr lang="en-US" dirty="0" smtClean="0"/>
              <a:t>This applies to the original prediction probability, which is then absorbed in a </a:t>
            </a:r>
            <a:r>
              <a:rPr lang="en-US" dirty="0" smtClean="0"/>
              <a:t>time-window aggregation classifier</a:t>
            </a:r>
            <a:endParaRPr lang="en-US" dirty="0" smtClean="0"/>
          </a:p>
          <a:p>
            <a:pPr lvl="2"/>
            <a:r>
              <a:rPr lang="en-US" dirty="0" smtClean="0"/>
              <a:t>forming an </a:t>
            </a:r>
            <a:r>
              <a:rPr lang="en-US" dirty="0" smtClean="0"/>
              <a:t>autoregressive, temporal </a:t>
            </a:r>
            <a:r>
              <a:rPr lang="en-US" dirty="0" smtClean="0"/>
              <a:t>smoothing that improves the MCC significantly (up to 96% on </a:t>
            </a:r>
            <a:r>
              <a:rPr lang="en-US" dirty="0" err="1" smtClean="0"/>
              <a:t>test+holdout</a:t>
            </a:r>
            <a:r>
              <a:rPr lang="en-US" dirty="0" smtClean="0"/>
              <a:t> MCC).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14496" y="4653424"/>
            <a:ext cx="72693" cy="797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14495" y="4839161"/>
            <a:ext cx="72693" cy="797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14494" y="5024898"/>
            <a:ext cx="72693" cy="797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8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 &amp; Proof-of-Concept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723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Graph-based feature engineering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Built </a:t>
            </a:r>
            <a:r>
              <a:rPr lang="en-US" dirty="0"/>
              <a:t>a graph of sensors using Spearman </a:t>
            </a:r>
            <a:r>
              <a:rPr lang="en-US" dirty="0" smtClean="0"/>
              <a:t>correlations</a:t>
            </a:r>
          </a:p>
          <a:p>
            <a:pPr lvl="1"/>
            <a:r>
              <a:rPr lang="en-US" dirty="0" smtClean="0"/>
              <a:t>Created </a:t>
            </a:r>
            <a:r>
              <a:rPr lang="en-US" dirty="0" err="1"/>
              <a:t>supernode</a:t>
            </a:r>
            <a:r>
              <a:rPr lang="en-US" dirty="0"/>
              <a:t> features capturing multi-sensor </a:t>
            </a:r>
            <a:r>
              <a:rPr lang="en-US" dirty="0" smtClean="0"/>
              <a:t>interactions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features survived recursive feature elimination, highlighting persistent high-signal </a:t>
            </a:r>
            <a:r>
              <a:rPr lang="en-US" dirty="0" smtClean="0"/>
              <a:t>predictors</a:t>
            </a:r>
          </a:p>
          <a:p>
            <a:r>
              <a:rPr lang="en-US" dirty="0" smtClean="0"/>
              <a:t>Models explored (repeating some thrice for reducing variance*):</a:t>
            </a:r>
          </a:p>
          <a:p>
            <a:pPr lvl="1"/>
            <a:r>
              <a:rPr lang="en-US" dirty="0" smtClean="0"/>
              <a:t>Logistic </a:t>
            </a:r>
            <a:r>
              <a:rPr lang="en-US" dirty="0"/>
              <a:t>Regression, SVM, </a:t>
            </a:r>
            <a:r>
              <a:rPr lang="en-US" dirty="0" err="1" smtClean="0"/>
              <a:t>CatBoost</a:t>
            </a:r>
            <a:r>
              <a:rPr lang="en-US" dirty="0" smtClean="0"/>
              <a:t>*, </a:t>
            </a:r>
            <a:r>
              <a:rPr lang="en-US" dirty="0"/>
              <a:t>Random </a:t>
            </a:r>
            <a:r>
              <a:rPr lang="en-US" dirty="0" smtClean="0"/>
              <a:t>Forest*; Ensemble </a:t>
            </a:r>
            <a:r>
              <a:rPr lang="en-US" dirty="0"/>
              <a:t>(</a:t>
            </a:r>
            <a:r>
              <a:rPr lang="en-US" dirty="0" err="1"/>
              <a:t>VotingClassifier</a:t>
            </a:r>
            <a:r>
              <a:rPr lang="en-US" dirty="0"/>
              <a:t>) tested, but not </a:t>
            </a:r>
            <a:r>
              <a:rPr lang="en-US" dirty="0" smtClean="0"/>
              <a:t>main driver</a:t>
            </a:r>
          </a:p>
          <a:p>
            <a:r>
              <a:rPr lang="en-US" dirty="0" smtClean="0"/>
              <a:t>Feature-level </a:t>
            </a:r>
            <a:r>
              <a:rPr lang="en-US" dirty="0"/>
              <a:t>understanding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sensors stabilize risk (sensor_04…), others amplify risk (sensor_05</a:t>
            </a:r>
            <a:r>
              <a:rPr lang="en-US" dirty="0" smtClean="0"/>
              <a:t>…)</a:t>
            </a:r>
          </a:p>
          <a:p>
            <a:pPr lvl="1"/>
            <a:r>
              <a:rPr lang="en-US" dirty="0" smtClean="0"/>
              <a:t>Most important features </a:t>
            </a:r>
            <a:r>
              <a:rPr lang="en-US" dirty="0"/>
              <a:t>were created using exponentially weighted moving averages (EWMA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Varying spans (e.g., 1,000 &amp; 10,000 minutes) may produce different predictive </a:t>
            </a:r>
            <a:r>
              <a:rPr lang="en-US" dirty="0" smtClean="0"/>
              <a:t>patterns</a:t>
            </a:r>
          </a:p>
          <a:p>
            <a:pPr lvl="2"/>
            <a:r>
              <a:rPr lang="en-US" dirty="0" smtClean="0"/>
              <a:t>Surprising </a:t>
            </a:r>
            <a:r>
              <a:rPr lang="en-US" dirty="0"/>
              <a:t>insight: imputed median values on EWMA (early </a:t>
            </a:r>
            <a:r>
              <a:rPr lang="en-US" dirty="0" err="1"/>
              <a:t>NaNs</a:t>
            </a:r>
            <a:r>
              <a:rPr lang="en-US" dirty="0"/>
              <a:t>) worked well; Logistic Regression outperformed tree-based </a:t>
            </a:r>
            <a:r>
              <a:rPr lang="en-US" dirty="0" smtClean="0"/>
              <a:t>methods</a:t>
            </a:r>
          </a:p>
          <a:p>
            <a:r>
              <a:rPr lang="en-US" dirty="0" smtClean="0"/>
              <a:t>False positives &amp; temporal smoothing:</a:t>
            </a:r>
          </a:p>
          <a:p>
            <a:pPr lvl="1"/>
            <a:r>
              <a:rPr lang="en-US" dirty="0" smtClean="0"/>
              <a:t>Surprising improvement: 11-day </a:t>
            </a:r>
            <a:r>
              <a:rPr lang="en-US" dirty="0"/>
              <a:t>moving average of predicted probabilities transformed MCC from 34% → 96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Dramatically </a:t>
            </a:r>
            <a:r>
              <a:rPr lang="en-US" dirty="0"/>
              <a:t>reduced </a:t>
            </a:r>
            <a:r>
              <a:rPr lang="en-US" dirty="0" smtClean="0"/>
              <a:t>significant false </a:t>
            </a:r>
            <a:r>
              <a:rPr lang="en-US" dirty="0"/>
              <a:t>positives → avoided the “boy who cried wolf”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Proof-of-concept </a:t>
            </a:r>
            <a:r>
              <a:rPr lang="en-US" dirty="0"/>
              <a:t>outcome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Demonstrates </a:t>
            </a:r>
            <a:r>
              <a:rPr lang="en-US" dirty="0"/>
              <a:t>a </a:t>
            </a:r>
            <a:r>
              <a:rPr lang="en-US" dirty="0" smtClean="0"/>
              <a:t>promising predictive </a:t>
            </a:r>
            <a:r>
              <a:rPr lang="en-US" dirty="0"/>
              <a:t>maintenance </a:t>
            </a:r>
            <a:r>
              <a:rPr lang="en-US" dirty="0" smtClean="0"/>
              <a:t>methodology</a:t>
            </a:r>
          </a:p>
          <a:p>
            <a:pPr lvl="1"/>
            <a:r>
              <a:rPr lang="en-US" dirty="0"/>
              <a:t>Can inform </a:t>
            </a:r>
            <a:r>
              <a:rPr lang="en-US" b="1" dirty="0"/>
              <a:t>engineering a real-time alert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3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Pump </a:t>
            </a:r>
            <a:r>
              <a:rPr lang="en-US" dirty="0" smtClean="0"/>
              <a:t>Stats (Aggregated)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36024" y="1825625"/>
            <a:ext cx="6500553" cy="4937078"/>
          </a:xfrm>
        </p:spPr>
        <p:txBody>
          <a:bodyPr>
            <a:normAutofit/>
          </a:bodyPr>
          <a:lstStyle/>
          <a:p>
            <a:r>
              <a:rPr lang="en-US" dirty="0" smtClean="0"/>
              <a:t>Records 7 cycles each: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Normal to Broken  – “working”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Broken to Recovering – “1-minute status”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Recovering to Normal –  “inoperable”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50" y="1477429"/>
            <a:ext cx="4396084" cy="528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753793" cy="1325563"/>
          </a:xfrm>
        </p:spPr>
        <p:txBody>
          <a:bodyPr/>
          <a:lstStyle/>
          <a:p>
            <a:r>
              <a:rPr lang="en-US" dirty="0" smtClean="0"/>
              <a:t>Water Pump </a:t>
            </a:r>
            <a:r>
              <a:rPr lang="en-US" dirty="0" smtClean="0"/>
              <a:t>Stats (Continued)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05242"/>
            <a:ext cx="5181600" cy="3192103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70153" y="3838273"/>
            <a:ext cx="2781688" cy="2048161"/>
          </a:xfrm>
          <a:prstGeom prst="rect">
            <a:avLst/>
          </a:prstGeom>
        </p:spPr>
      </p:pic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4276134936"/>
              </p:ext>
            </p:extLst>
          </p:nvPr>
        </p:nvGraphicFramePr>
        <p:xfrm>
          <a:off x="6499012" y="1271212"/>
          <a:ext cx="4523971" cy="2705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Rectangle 15"/>
          <p:cNvSpPr/>
          <p:nvPr/>
        </p:nvSpPr>
        <p:spPr>
          <a:xfrm>
            <a:off x="2932766" y="1972486"/>
            <a:ext cx="1099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28251" y="889459"/>
            <a:ext cx="226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Machine Status Cycles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241280" y="4156364"/>
            <a:ext cx="11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Minutes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275202" y="5164975"/>
            <a:ext cx="142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as former Industrial Engineer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55964" y="1825625"/>
            <a:ext cx="10397835" cy="4937078"/>
          </a:xfrm>
        </p:spPr>
        <p:txBody>
          <a:bodyPr>
            <a:normAutofit/>
          </a:bodyPr>
          <a:lstStyle/>
          <a:p>
            <a:r>
              <a:rPr lang="en-US" dirty="0" smtClean="0"/>
              <a:t>Long-term, the water pump is expected to operate in NORMAL machine status ~93% of the time, and 7% of the time it is in RECOVERING status.</a:t>
            </a:r>
          </a:p>
          <a:p>
            <a:pPr lvl="1"/>
            <a:r>
              <a:rPr lang="en-US" dirty="0" smtClean="0"/>
              <a:t>93% availability is </a:t>
            </a:r>
            <a:r>
              <a:rPr lang="en-US" i="1" dirty="0" smtClean="0"/>
              <a:t>not bad</a:t>
            </a:r>
            <a:r>
              <a:rPr lang="en-US" dirty="0" smtClean="0"/>
              <a:t> for high-volume manufacturing equipment, but for a small village relying on a </a:t>
            </a:r>
            <a:r>
              <a:rPr lang="en-US" b="1" i="1" dirty="0" smtClean="0"/>
              <a:t>single </a:t>
            </a:r>
            <a:r>
              <a:rPr lang="en-US" dirty="0" smtClean="0"/>
              <a:t>pump, it can have serious consequences.</a:t>
            </a:r>
          </a:p>
          <a:p>
            <a:pPr lvl="1"/>
            <a:r>
              <a:rPr lang="en-US" dirty="0" smtClean="0"/>
              <a:t>Traditionally, adding a </a:t>
            </a:r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</a:t>
            </a:r>
            <a:r>
              <a:rPr lang="en-US" dirty="0" smtClean="0"/>
              <a:t>village water pump mitigates downtime risk when the primary fails; in a critical supply setting, where significant downtime can cost lives, </a:t>
            </a:r>
            <a:r>
              <a:rPr lang="en-US" dirty="0" smtClean="0">
                <a:solidFill>
                  <a:srgbClr val="FF0000"/>
                </a:solidFill>
              </a:rPr>
              <a:t>relying on just one machine is not only risky, it’s a fundamental system design flaw</a:t>
            </a:r>
            <a:r>
              <a:rPr lang="en-US" dirty="0" smtClean="0"/>
              <a:t>.    </a:t>
            </a:r>
            <a:endParaRPr lang="en-US" dirty="0"/>
          </a:p>
          <a:p>
            <a:pPr lvl="1"/>
            <a:r>
              <a:rPr lang="en-US" dirty="0" smtClean="0"/>
              <a:t>Assuming adding a backup is infeasible, then predictively maintaining this becomes all-the-more critical to ensure a reliable water supply.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Problem: Anomaly Detection?</a:t>
            </a:r>
            <a:endParaRPr lang="en-US" strike="sngStrike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661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Let’s imagine a sensor value jumping ±100% of its usual.</a:t>
            </a:r>
          </a:p>
          <a:p>
            <a:pPr lvl="1"/>
            <a:r>
              <a:rPr lang="en-US" dirty="0" smtClean="0"/>
              <a:t>On the surface, that looks like an anomaly.</a:t>
            </a:r>
          </a:p>
          <a:p>
            <a:r>
              <a:rPr lang="en-US" dirty="0" smtClean="0"/>
              <a:t>Anomaly detection, in isolation, might flag it:</a:t>
            </a:r>
          </a:p>
          <a:p>
            <a:pPr lvl="1"/>
            <a:r>
              <a:rPr lang="en-US" i="1" dirty="0" smtClean="0"/>
              <a:t>“Please observe this anomalous value.”</a:t>
            </a:r>
          </a:p>
          <a:p>
            <a:pPr lvl="1"/>
            <a:r>
              <a:rPr lang="en-US" dirty="0" smtClean="0"/>
              <a:t>Sounds useful, right?</a:t>
            </a:r>
          </a:p>
          <a:p>
            <a:r>
              <a:rPr lang="en-US" dirty="0" smtClean="0"/>
              <a:t>But in reality, most anomalies like this don’t correlate with actual pump status changes.</a:t>
            </a:r>
          </a:p>
          <a:p>
            <a:pPr lvl="1"/>
            <a:r>
              <a:rPr lang="en-US" dirty="0" smtClean="0"/>
              <a:t>They could just be sensor hiccups or other benign problems (e.g., unusually hot or cold day).</a:t>
            </a:r>
          </a:p>
          <a:p>
            <a:r>
              <a:rPr lang="en-US" dirty="0" smtClean="0"/>
              <a:t>Triggering alerts for these “false positives”:</a:t>
            </a:r>
          </a:p>
          <a:p>
            <a:pPr lvl="1"/>
            <a:r>
              <a:rPr lang="en-US" dirty="0" smtClean="0"/>
              <a:t>Wastes time</a:t>
            </a:r>
          </a:p>
          <a:p>
            <a:pPr lvl="1"/>
            <a:r>
              <a:rPr lang="en-US" dirty="0" smtClean="0"/>
              <a:t>Erodes trust</a:t>
            </a:r>
          </a:p>
          <a:p>
            <a:pPr lvl="1"/>
            <a:r>
              <a:rPr lang="en-US" dirty="0" smtClean="0"/>
              <a:t>Leads to alert fatigue</a:t>
            </a:r>
          </a:p>
          <a:p>
            <a:pPr lvl="2"/>
            <a:r>
              <a:rPr lang="en-US" dirty="0" smtClean="0"/>
              <a:t>Eventually, users stop paying attention and mock it as the “</a:t>
            </a:r>
            <a:r>
              <a:rPr lang="en-US" b="1" dirty="0" smtClean="0"/>
              <a:t>boy (monitoring system) who cried wolf (anomaly)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The real problem:</a:t>
            </a:r>
          </a:p>
          <a:p>
            <a:pPr lvl="1"/>
            <a:r>
              <a:rPr lang="en-US" dirty="0" smtClean="0"/>
              <a:t>We don’t just want to detect anomalies</a:t>
            </a:r>
          </a:p>
          <a:p>
            <a:pPr lvl="1"/>
            <a:r>
              <a:rPr lang="en-US" dirty="0" smtClean="0"/>
              <a:t>We want to know: “</a:t>
            </a:r>
            <a:r>
              <a:rPr lang="en-US" b="1" dirty="0" smtClean="0"/>
              <a:t>will the pump status change imminently?”</a:t>
            </a:r>
          </a:p>
          <a:p>
            <a:r>
              <a:rPr lang="en-US" dirty="0" smtClean="0"/>
              <a:t>The solution methodology: </a:t>
            </a:r>
          </a:p>
          <a:p>
            <a:pPr lvl="1"/>
            <a:r>
              <a:rPr lang="en-US" dirty="0" smtClean="0"/>
              <a:t>Classifying pump status changes:</a:t>
            </a:r>
          </a:p>
          <a:p>
            <a:pPr lvl="2"/>
            <a:r>
              <a:rPr lang="en-US" dirty="0" smtClean="0"/>
              <a:t>1 = Change Expected within next week</a:t>
            </a:r>
          </a:p>
          <a:p>
            <a:pPr lvl="2"/>
            <a:r>
              <a:rPr lang="en-US" dirty="0" smtClean="0"/>
              <a:t>0 = No Change </a:t>
            </a:r>
            <a:r>
              <a:rPr lang="en-US" dirty="0" smtClean="0"/>
              <a:t>Expected</a:t>
            </a:r>
            <a:endParaRPr lang="en-US" dirty="0" smtClean="0"/>
          </a:p>
        </p:txBody>
      </p:sp>
      <p:pic>
        <p:nvPicPr>
          <p:cNvPr id="3074" name="Picture 2" descr="https://cdn.prod.website-files.com/629742fed6d9c263c75cc48e/62b4560c7a3e5beea57d35c1_How-Anomaly-Detection-is-Changing-Industrial-Operations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1418400"/>
            <a:ext cx="2667000" cy="133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Boy Who Cried Wolf Big Book - Fables &amp; the Real World - Hameray  Publish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99" y="3427875"/>
            <a:ext cx="3416301" cy="278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62175610"/>
              </p:ext>
            </p:extLst>
          </p:nvPr>
        </p:nvGraphicFramePr>
        <p:xfrm>
          <a:off x="4165600" y="5239078"/>
          <a:ext cx="2159000" cy="1388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346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Classifying `</a:t>
            </a:r>
            <a:r>
              <a:rPr lang="en-US" dirty="0" err="1" smtClean="0"/>
              <a:t>machine_status</a:t>
            </a:r>
            <a:r>
              <a:rPr lang="en-US" dirty="0" smtClean="0"/>
              <a:t>` Changes: </a:t>
            </a:r>
            <a:br>
              <a:rPr lang="en-US" dirty="0" smtClean="0"/>
            </a:br>
            <a:r>
              <a:rPr lang="en-US" dirty="0" smtClean="0"/>
              <a:t>Sample of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84287"/>
            <a:ext cx="10515600" cy="2645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27462" y="3192087"/>
            <a:ext cx="998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By</a:t>
            </a:r>
          </a:p>
          <a:p>
            <a:pPr algn="r"/>
            <a:r>
              <a:rPr lang="en-US" dirty="0" smtClean="0"/>
              <a:t>Minute,</a:t>
            </a:r>
          </a:p>
          <a:p>
            <a:pPr algn="r"/>
            <a:r>
              <a:rPr lang="en-US" dirty="0" smtClean="0"/>
              <a:t>4-Months in 2018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1451" y="1690688"/>
            <a:ext cx="5761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“sensor_00” is 1 out of 52 (one sensor was missing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Unlabeled sensors, therefore unknown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Values provided per sensor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20145" y="2493746"/>
            <a:ext cx="675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Per sensor: added decimal places, mean, standard deviation, z-score</a:t>
            </a:r>
          </a:p>
        </p:txBody>
      </p:sp>
    </p:spTree>
    <p:extLst>
      <p:ext uri="{BB962C8B-B14F-4D97-AF65-F5344CB8AC3E}">
        <p14:creationId xmlns:p14="http://schemas.microsoft.com/office/powerpoint/2010/main" val="298906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Classifying Pump Status Changes: </a:t>
            </a:r>
            <a:br>
              <a:rPr lang="en-US" dirty="0" smtClean="0"/>
            </a:br>
            <a:r>
              <a:rPr lang="en-US" dirty="0" smtClean="0"/>
              <a:t>Capturing Sensor </a:t>
            </a:r>
            <a:r>
              <a:rPr lang="en-US" dirty="0" smtClean="0"/>
              <a:t>Relationships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100" y="1911927"/>
            <a:ext cx="6955212" cy="3782898"/>
          </a:xfrm>
        </p:spPr>
        <p:txBody>
          <a:bodyPr>
            <a:normAutofit/>
          </a:bodyPr>
          <a:lstStyle/>
          <a:p>
            <a:r>
              <a:rPr lang="en-US" dirty="0" smtClean="0"/>
              <a:t>Domain-knowledge: “Machines have correlated sensors</a:t>
            </a:r>
            <a:r>
              <a:rPr lang="en-US" dirty="0" smtClean="0"/>
              <a:t>” let’s exploit this:</a:t>
            </a:r>
            <a:endParaRPr lang="en-US" dirty="0" smtClean="0"/>
          </a:p>
          <a:p>
            <a:pPr lvl="1"/>
            <a:r>
              <a:rPr lang="en-US" strike="sngStrike" dirty="0" smtClean="0"/>
              <a:t>Apply </a:t>
            </a:r>
            <a:r>
              <a:rPr lang="en-US" strike="sngStrike" dirty="0" smtClean="0"/>
              <a:t>graph-learning on </a:t>
            </a:r>
            <a:r>
              <a:rPr lang="en-US" strike="sngStrike" dirty="0" smtClean="0"/>
              <a:t>status predictions</a:t>
            </a:r>
            <a:endParaRPr lang="en-US" strike="sngStrike" dirty="0" smtClean="0"/>
          </a:p>
          <a:p>
            <a:pPr lvl="2"/>
            <a:r>
              <a:rPr lang="en-US" i="1" dirty="0" smtClean="0"/>
              <a:t>Pivoted. TREE-G</a:t>
            </a:r>
            <a:r>
              <a:rPr lang="en-US" i="1" dirty="0" smtClean="0"/>
              <a:t>, a novel, graph-learning gradient-boosting decision tree struggling with scaling up (unable to fit </a:t>
            </a:r>
            <a:r>
              <a:rPr lang="en-US" i="1" dirty="0" smtClean="0"/>
              <a:t>200K rows even </a:t>
            </a:r>
            <a:r>
              <a:rPr lang="en-US" i="1" dirty="0" smtClean="0"/>
              <a:t>after </a:t>
            </a:r>
            <a:r>
              <a:rPr lang="en-US" i="1" dirty="0" smtClean="0"/>
              <a:t>days or runtime).</a:t>
            </a:r>
            <a:endParaRPr lang="en-US" i="1" dirty="0" smtClean="0"/>
          </a:p>
          <a:p>
            <a:pPr lvl="1"/>
            <a:r>
              <a:rPr lang="en-US" dirty="0" smtClean="0"/>
              <a:t>Apply </a:t>
            </a:r>
            <a:r>
              <a:rPr lang="en-US" dirty="0" smtClean="0"/>
              <a:t>graph-informed </a:t>
            </a:r>
            <a:r>
              <a:rPr lang="en-US" dirty="0" smtClean="0"/>
              <a:t>features</a:t>
            </a:r>
          </a:p>
          <a:p>
            <a:pPr lvl="2"/>
            <a:r>
              <a:rPr lang="en-US" dirty="0" smtClean="0"/>
              <a:t>Clustering </a:t>
            </a:r>
            <a:r>
              <a:rPr lang="en-US" dirty="0" smtClean="0"/>
              <a:t>based on </a:t>
            </a:r>
            <a:r>
              <a:rPr lang="en-US" i="1" dirty="0" smtClean="0"/>
              <a:t>Spearman </a:t>
            </a:r>
            <a:r>
              <a:rPr lang="en-US" i="1" dirty="0" smtClean="0"/>
              <a:t>Correlation</a:t>
            </a:r>
            <a:r>
              <a:rPr lang="en-US" dirty="0" smtClean="0"/>
              <a:t> (&gt;= 60%) on sensor values specifically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Spearman correlation is great with </a:t>
            </a:r>
            <a:r>
              <a:rPr lang="en-US" i="1" dirty="0"/>
              <a:t>non-linear</a:t>
            </a:r>
            <a:r>
              <a:rPr lang="en-US" dirty="0"/>
              <a:t>, </a:t>
            </a:r>
            <a:r>
              <a:rPr lang="en-US" i="1" dirty="0" smtClean="0"/>
              <a:t>non-normal</a:t>
            </a:r>
            <a:r>
              <a:rPr lang="en-US" dirty="0" smtClean="0"/>
              <a:t>, and </a:t>
            </a:r>
            <a:r>
              <a:rPr lang="en-US" i="1" dirty="0" smtClean="0"/>
              <a:t>spurious outliers</a:t>
            </a:r>
            <a:endParaRPr lang="en-US" i="1" dirty="0" smtClean="0"/>
          </a:p>
        </p:txBody>
      </p:sp>
      <p:pic>
        <p:nvPicPr>
          <p:cNvPr id="2050" name="Picture 2" descr="undefin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23" y="1911927"/>
            <a:ext cx="3811432" cy="361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82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 Among Sensor Values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55" y="1928553"/>
            <a:ext cx="2706782" cy="45252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537" y="1928553"/>
            <a:ext cx="2678511" cy="45366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311" y="1928553"/>
            <a:ext cx="2622519" cy="43845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2093" y="1832089"/>
            <a:ext cx="2756391" cy="457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9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 of Machine Sensors </a:t>
            </a:r>
            <a:br>
              <a:rPr lang="en-US" dirty="0" smtClean="0"/>
            </a:br>
            <a:r>
              <a:rPr lang="en-US" dirty="0" smtClean="0"/>
              <a:t>+ 8 </a:t>
            </a:r>
            <a:r>
              <a:rPr lang="en-US" dirty="0" err="1" smtClean="0"/>
              <a:t>Supernodes</a:t>
            </a:r>
            <a:r>
              <a:rPr lang="en-US" dirty="0" smtClean="0"/>
              <a:t> (Clusters of 2+ Correlated Sensors)</a:t>
            </a:r>
            <a:endParaRPr lang="en-US" dirty="0"/>
          </a:p>
        </p:txBody>
      </p:sp>
      <p:pic>
        <p:nvPicPr>
          <p:cNvPr id="17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459" y="1808999"/>
            <a:ext cx="5687537" cy="46831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01294" y="2626820"/>
            <a:ext cx="49620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Supernodes</a:t>
            </a:r>
            <a:r>
              <a:rPr lang="en-US" sz="2000" dirty="0" smtClean="0"/>
              <a:t> </a:t>
            </a:r>
            <a:r>
              <a:rPr lang="en-US" sz="2000" dirty="0" smtClean="0"/>
              <a:t>aggregate </a:t>
            </a:r>
            <a:r>
              <a:rPr lang="en-US" sz="2000" dirty="0" smtClean="0"/>
              <a:t>2+ nodes by:</a:t>
            </a:r>
            <a:endParaRPr lang="en-US" sz="20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mean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standard deviation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576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211</TotalTime>
  <Words>1056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Village Water Pump Reliability: A Predictive Maintenance Case Study</vt:lpstr>
      <vt:lpstr>Water Pump Stats (Aggregated)</vt:lpstr>
      <vt:lpstr>Water Pump Stats (Continued)</vt:lpstr>
      <vt:lpstr>Observations as former Industrial Engineer</vt:lpstr>
      <vt:lpstr>What is the Problem: Anomaly Detection?</vt:lpstr>
      <vt:lpstr>Classifying `machine_status` Changes:  Sample of Features</vt:lpstr>
      <vt:lpstr>Classifying Pump Status Changes:  Capturing Sensor Relationships</vt:lpstr>
      <vt:lpstr>Correlations Among Sensor Values</vt:lpstr>
      <vt:lpstr>Graph of Machine Sensors  + 8 Supernodes (Clusters of 2+ Correlated Sensors)</vt:lpstr>
      <vt:lpstr>Classifying “State Change Soon” (Matthews Correlation Coefficient, MCC – 100% = Perfect, 0% = Random)</vt:lpstr>
      <vt:lpstr>Interpretation of Final Model (Logistic Regression)</vt:lpstr>
      <vt:lpstr>Key Insights &amp; Proof-of-Concept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89</cp:revision>
  <dcterms:created xsi:type="dcterms:W3CDTF">2025-10-24T02:18:10Z</dcterms:created>
  <dcterms:modified xsi:type="dcterms:W3CDTF">2025-10-24T15:07:02Z</dcterms:modified>
</cp:coreProperties>
</file>