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</p:spPr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0" lang="es-ES" sz="54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26000A-E78B-4953-90E7-8EC016584A72}" type="datetime">
              <a:rPr b="0" lang="es-ES" sz="1000" spc="-1" strike="noStrike">
                <a:solidFill>
                  <a:srgbClr val="8b8b8b"/>
                </a:solidFill>
                <a:latin typeface="Rockwell"/>
              </a:rPr>
              <a:t>20/11/20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F8287E0-72B3-40F3-B188-584DD613ECED}" type="slidenum">
              <a:rPr b="0" lang="es-ES" sz="1000" spc="-1" strike="noStrike">
                <a:solidFill>
                  <a:srgbClr val="8b8b8b"/>
                </a:solidFill>
                <a:latin typeface="Rockwel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Pulse para editar el formato de esquema del texto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Tercer nivel del esquema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Cuarto nivel del esquema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66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Group 21"/>
          <p:cNvGrpSpPr/>
          <p:nvPr/>
        </p:nvGrpSpPr>
        <p:grpSpPr>
          <a:xfrm>
            <a:off x="3259440" y="1186560"/>
            <a:ext cx="5665680" cy="4477680"/>
            <a:chOff x="3259440" y="1186560"/>
            <a:chExt cx="5665680" cy="4477680"/>
          </a:xfrm>
        </p:grpSpPr>
        <p:sp>
          <p:nvSpPr>
            <p:cNvPr id="86" name="CustomShape 22"/>
            <p:cNvSpPr/>
            <p:nvPr/>
          </p:nvSpPr>
          <p:spPr>
            <a:xfrm>
              <a:off x="3259440" y="1186560"/>
              <a:ext cx="5657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24"/>
            <p:cNvSpPr/>
            <p:nvPr/>
          </p:nvSpPr>
          <p:spPr>
            <a:xfrm>
              <a:off x="3259440" y="1991160"/>
              <a:ext cx="566568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PlaceHolder 25"/>
          <p:cNvSpPr>
            <a:spLocks noGrp="1"/>
          </p:cNvSpPr>
          <p:nvPr>
            <p:ph type="title"/>
          </p:nvPr>
        </p:nvSpPr>
        <p:spPr>
          <a:xfrm>
            <a:off x="3344040" y="2074680"/>
            <a:ext cx="5490000" cy="1689120"/>
          </a:xfrm>
          <a:prstGeom prst="rect">
            <a:avLst/>
          </a:prstGeom>
        </p:spPr>
        <p:txBody>
          <a:bodyPr lIns="228600" rIns="228600" tIns="228600" bIns="0" anchor="b">
            <a:normAutofit/>
          </a:bodyPr>
          <a:p>
            <a:pPr algn="ctr">
              <a:lnSpc>
                <a:spcPct val="85000"/>
              </a:lnSpc>
            </a:pPr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26"/>
          <p:cNvSpPr>
            <a:spLocks noGrp="1"/>
          </p:cNvSpPr>
          <p:nvPr>
            <p:ph type="body"/>
          </p:nvPr>
        </p:nvSpPr>
        <p:spPr>
          <a:xfrm>
            <a:off x="3344040" y="3846960"/>
            <a:ext cx="5490000" cy="1383480"/>
          </a:xfrm>
          <a:prstGeom prst="rect">
            <a:avLst/>
          </a:prstGeom>
        </p:spPr>
        <p:txBody>
          <a:bodyPr tIns="0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fffeff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7EF3523-A596-42FD-AB29-C43E3BAFF72A}" type="datetime">
              <a:rPr b="0" lang="es-ES" sz="1000" spc="-1" strike="noStrike">
                <a:solidFill>
                  <a:srgbClr val="8b8b8b"/>
                </a:solidFill>
                <a:latin typeface="Rockwell"/>
              </a:rPr>
              <a:t>20/11/20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5000A7-4C21-4107-B9C1-2C4CC930236E}" type="slidenum">
              <a:rPr b="0" lang="es-ES" sz="1000" spc="-1" strike="noStrike">
                <a:solidFill>
                  <a:srgbClr val="8b8b8b"/>
                </a:solidFill>
                <a:latin typeface="Rockwel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31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53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6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s-ES" sz="40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995CBF-C489-4C4C-AB13-649FD09F4832}" type="datetime">
              <a:rPr b="0" lang="es-ES" sz="1000" spc="-1" strike="noStrike">
                <a:solidFill>
                  <a:srgbClr val="8b8b8b"/>
                </a:solidFill>
                <a:latin typeface="Rockwell"/>
              </a:rPr>
              <a:t>20/11/20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59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60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C4DDA2C-0658-4B27-8152-F73FECD42D92}" type="slidenum">
              <a:rPr b="0" lang="es-ES" sz="1000" spc="-1" strike="noStrike">
                <a:solidFill>
                  <a:srgbClr val="8b8b8b"/>
                </a:solidFill>
                <a:latin typeface="Rockwel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701EB80-B315-4CEB-A38C-E2A7A3A7169A}" type="datetime">
              <a:rPr b="0" lang="es-ES" sz="1000" spc="-1" strike="noStrike">
                <a:solidFill>
                  <a:srgbClr val="8b8b8b"/>
                </a:solidFill>
                <a:latin typeface="Rockwell"/>
              </a:rPr>
              <a:t>20/11/20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6116F1-543E-470F-A2F3-05752969E145}" type="slidenum">
              <a:rPr b="0" lang="es-ES" sz="1000" spc="-1" strike="noStrike">
                <a:solidFill>
                  <a:srgbClr val="8b8b8b"/>
                </a:solidFill>
                <a:latin typeface="Rockwel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Pulse para editar el formato de esquema del texto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Tercer nivel del esquema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Cuarto nivel del esquema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80000"/>
              </a:lnSpc>
            </a:pPr>
            <a:r>
              <a:rPr b="0" lang="es-ES" sz="5400" spc="-151" strike="noStrike">
                <a:solidFill>
                  <a:srgbClr val="fffeff"/>
                </a:solidFill>
                <a:latin typeface="Calibri Light"/>
              </a:rPr>
              <a:t>FORMAS JURÍDICAS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759320" y="3906360"/>
            <a:ext cx="8673120" cy="1322280"/>
          </a:xfrm>
          <a:prstGeom prst="rect">
            <a:avLst/>
          </a:prstGeom>
          <a:noFill/>
          <a:ln>
            <a:noFill/>
          </a:ln>
        </p:spPr>
        <p:txBody>
          <a:bodyPr tIns="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fffeff"/>
                </a:solidFill>
                <a:latin typeface="Rockwell"/>
              </a:rPr>
              <a:t>Autónomo, Sociedad Limitada y Cooperativa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OTROS ASPECTOS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Órganos sociales: Junta General de socios y Órgano de administración unipersonal o pluripersonal,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Capital social mínimo: de 3.000 euros a 120.000 euros.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Ejemplo: Aquarcife SLNE.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1450520" y="72108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204120" y="145800"/>
          <a:ext cx="11779920" cy="6555960"/>
        </p:xfrm>
        <a:graphic>
          <a:graphicData uri="http://schemas.openxmlformats.org/drawingml/2006/table">
            <a:tbl>
              <a:tblPr/>
              <a:tblGrid>
                <a:gridCol w="1497960"/>
                <a:gridCol w="1971000"/>
                <a:gridCol w="1018080"/>
                <a:gridCol w="1329120"/>
                <a:gridCol w="1322640"/>
                <a:gridCol w="2268720"/>
                <a:gridCol w="2372400"/>
              </a:tblGrid>
              <a:tr h="6757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Forma Jurídica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Responsabilidad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Capital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Fiscalidad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Número de socios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Ventajas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Inconvenientes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8306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Autónomo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Ilimitada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No existe mínimo legal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IRPF (rendimiento por actividades económicas)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Ideal para empresa pequeña.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Menos gestiones.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Resulta más económico.</a:t>
                      </a:r>
                      <a:br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Responsabilidad ilimitada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Solo frente a gastos y gestiones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Muchos beneficios = Impuestos altos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Nueva Empresa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Limitada al capital aportado en la sociedad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3000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Máximo 120000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Impuesto sobre sociedades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1-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Máximo 5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br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Rápida constitución.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Mayor flexibilidad en el desarrollo de actividades.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-Trámites de constitución más complejos.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Necesidad de un capital mínimo.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de Formación sucesiva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486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Cooperativa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1" name="CustomShape 3"/>
          <p:cNvSpPr/>
          <p:nvPr/>
        </p:nvSpPr>
        <p:spPr>
          <a:xfrm>
            <a:off x="-5316120" y="717120"/>
            <a:ext cx="2310660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344040" y="2074680"/>
            <a:ext cx="5490000" cy="16891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SOCIEDAD LIMITADA</a:t>
            </a:r>
            <a:br/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de Formación Sucesiva</a:t>
            </a:r>
            <a:endParaRPr b="0" lang="en-US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350880" y="3685680"/>
            <a:ext cx="5490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 anchor="b">
            <a:normAutofit/>
          </a:bodyPr>
          <a:p>
            <a:pPr algn="ctr">
              <a:lnSpc>
                <a:spcPct val="85000"/>
              </a:lnSpc>
            </a:pPr>
            <a:r>
              <a:rPr b="0" lang="es-ES" sz="3200" spc="-151" strike="noStrike">
                <a:solidFill>
                  <a:srgbClr val="fffeff"/>
                </a:solidFill>
                <a:latin typeface="Calibri Light"/>
              </a:rPr>
              <a:t>Características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ÓRGANOS SOCIALES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boto"/>
              </a:rPr>
              <a:t>Junta General de socios: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Modificación de los estatutos sociales.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Aumento o reducción del capital social.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Disolución de la sociedad.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boto"/>
              </a:rPr>
              <a:t>Los Administradores: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Nombrados por la Junta General.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NORMATIVA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5119560" y="80424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Real Decreto Legislativo 1/2010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Real Decreto 421/2015, de 29 de mayo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Orden JUS/1840/2015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Ley 14/2013, de apoyo a los emprendedores y su internacionalización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OTROS ASPECTOS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5022360" y="7275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83838"/>
                </a:solidFill>
                <a:latin typeface="Roboto"/>
              </a:rPr>
              <a:t>No existe capital social mínimo.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83838"/>
                </a:solidFill>
                <a:latin typeface="Roboto"/>
              </a:rPr>
              <a:t>Derecho de los socios: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83838"/>
                </a:solidFill>
                <a:latin typeface="Roboto"/>
              </a:rPr>
              <a:t>Participar en el reparto de beneficios y en el patrimonio resultante de la liquidación de la sociedad 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83838"/>
                </a:solidFill>
                <a:latin typeface="Roboto"/>
              </a:rPr>
              <a:t>Participar en las decisiones sociales y ser elegidos como administradores.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1450520" y="72108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271" name="Table 2"/>
          <p:cNvGraphicFramePr/>
          <p:nvPr/>
        </p:nvGraphicFramePr>
        <p:xfrm>
          <a:off x="204120" y="145800"/>
          <a:ext cx="11779920" cy="6555960"/>
        </p:xfrm>
        <a:graphic>
          <a:graphicData uri="http://schemas.openxmlformats.org/drawingml/2006/table">
            <a:tbl>
              <a:tblPr/>
              <a:tblGrid>
                <a:gridCol w="1497960"/>
                <a:gridCol w="1971000"/>
                <a:gridCol w="1018080"/>
                <a:gridCol w="1329120"/>
                <a:gridCol w="1322640"/>
                <a:gridCol w="2268720"/>
                <a:gridCol w="2372400"/>
              </a:tblGrid>
              <a:tr h="6757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Forma Jurídica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Responsabilidad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Capital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Fiscalidad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Número de socios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Ventajas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Inconvenientes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8306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Autónomo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Ilimitada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No existe mínimo legal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IRPF (rendimiento por actividades económicas)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Ideal para empresa pequeña.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Menos gestiones.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Resulta más económico.</a:t>
                      </a:r>
                      <a:br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Responsabilidad ilimitada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Solo frente a gastos y gestiones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Muchos beneficios = Impuestos altos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Nueva Empresa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Limitada al capital aportado en la sociedad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3000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Máximo 120000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Impuesto sobre sociedades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1-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Máximo 5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br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Rápida constitución.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Mayor flexibilidad en el desarrollo de actividades.</a:t>
                      </a:r>
                      <a:br/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Trámites de constitución más complejos.</a:t>
                      </a:r>
                      <a:endParaRPr b="0" lang="es-ES" sz="1600" spc="-1" strike="noStrike">
                        <a:solidFill>
                          <a:srgbClr val="383838"/>
                        </a:solidFill>
                        <a:latin typeface="Roboto"/>
                      </a:endParaRPr>
                    </a:p>
                    <a:p>
                      <a:pPr algn="ctr"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Necesidad de un capital mínimo.</a:t>
                      </a:r>
                      <a:endParaRPr b="0" lang="es-ES" sz="1600" spc="-1" strike="noStrike">
                        <a:solidFill>
                          <a:srgbClr val="383838"/>
                        </a:solidFill>
                        <a:latin typeface="Roboto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de Formación sucesiva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Limitada al capital aportado en la sociedad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No existe mínimo legal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Impuesto sobre sociedades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s-ES" sz="1800" spc="-1" strike="noStrike">
                        <a:solidFill>
                          <a:srgbClr val="383838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Capital social mínimo muy reducido.</a:t>
                      </a:r>
                      <a:endParaRPr b="0" lang="es-ES" sz="1600" spc="-1" strike="noStrike">
                        <a:solidFill>
                          <a:srgbClr val="383838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Sin límite máximo de socios.</a:t>
                      </a:r>
                      <a:br/>
                      <a:endParaRPr b="0" lang="es-ES" sz="1600" spc="-1" strike="noStrike">
                        <a:solidFill>
                          <a:srgbClr val="383838"/>
                        </a:solidFill>
                        <a:latin typeface="Roboto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/>
                      <a:r>
                        <a:rPr b="0" lang="es-ES" sz="18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No puede cotizar en bolsa.</a:t>
                      </a:r>
                      <a:endParaRPr b="0" lang="es-ES" sz="1800" spc="-1" strike="noStrike">
                        <a:solidFill>
                          <a:srgbClr val="383838"/>
                        </a:solidFill>
                        <a:latin typeface="Roboto"/>
                      </a:endParaRPr>
                    </a:p>
                    <a:p>
                      <a:pPr algn="ctr"/>
                      <a:r>
                        <a:rPr b="0" lang="es-ES" sz="18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No hay libertad para transmitir las participaciones.</a:t>
                      </a:r>
                      <a:endParaRPr b="0" lang="es-ES" sz="1800" spc="-1" strike="noStrike">
                        <a:solidFill>
                          <a:srgbClr val="383838"/>
                        </a:solidFill>
                        <a:latin typeface="Roboto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486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Cooperativa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72" name="CustomShape 3"/>
          <p:cNvSpPr/>
          <p:nvPr/>
        </p:nvSpPr>
        <p:spPr>
          <a:xfrm>
            <a:off x="-5316120" y="717120"/>
            <a:ext cx="2310660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344040" y="2074680"/>
            <a:ext cx="5490000" cy="16891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Cooperativa</a:t>
            </a:r>
            <a:endParaRPr b="0" lang="en-US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350880" y="3685680"/>
            <a:ext cx="5490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 anchor="b">
            <a:normAutofit/>
          </a:bodyPr>
          <a:p>
            <a:pPr algn="ctr">
              <a:lnSpc>
                <a:spcPct val="85000"/>
              </a:lnSpc>
            </a:pPr>
            <a:r>
              <a:rPr b="0" lang="es-ES" sz="3200" spc="-151" strike="noStrike">
                <a:solidFill>
                  <a:srgbClr val="fffeff"/>
                </a:solidFill>
                <a:latin typeface="Calibri Light"/>
              </a:rPr>
              <a:t>Características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RESPONSABILIDAD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276" name="Imagen 5" descr=""/>
          <p:cNvPicPr/>
          <p:nvPr/>
        </p:nvPicPr>
        <p:blipFill>
          <a:blip r:embed="rId1"/>
          <a:stretch/>
        </p:blipFill>
        <p:spPr>
          <a:xfrm>
            <a:off x="6271200" y="1919160"/>
            <a:ext cx="4314600" cy="30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NORMATIVA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Ley 27/1999 de Cooperativas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Ley 20/1990, de 19 de diciembre, sobre Régimen Fiscal de las Cooperativas.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344040" y="2074680"/>
            <a:ext cx="5490000" cy="16891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AUTÓNOMO</a:t>
            </a:r>
            <a:endParaRPr b="0" lang="en-US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350880" y="3685680"/>
            <a:ext cx="5490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 anchor="b">
            <a:normAutofit/>
          </a:bodyPr>
          <a:p>
            <a:pPr algn="ctr">
              <a:lnSpc>
                <a:spcPct val="85000"/>
              </a:lnSpc>
            </a:pPr>
            <a:r>
              <a:rPr b="0" lang="es-ES" sz="3200" spc="-151" strike="noStrike">
                <a:solidFill>
                  <a:srgbClr val="fffeff"/>
                </a:solidFill>
                <a:latin typeface="Calibri Light"/>
              </a:rPr>
              <a:t>Características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OTROS ASPECTOS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5118120" y="803160"/>
            <a:ext cx="6281280" cy="52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Diferentes órganos sociales como: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Asamblea general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Consejo Rector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Órgano de intervención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Comité de recursos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marL="457200">
              <a:lnSpc>
                <a:spcPct val="120000"/>
              </a:lnSpc>
            </a:pP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Diferentes tipos de cooperativas en función del sector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Como ejemplo: COVAP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1450520" y="72108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282" name="Table 2"/>
          <p:cNvGraphicFramePr/>
          <p:nvPr/>
        </p:nvGraphicFramePr>
        <p:xfrm>
          <a:off x="204120" y="145800"/>
          <a:ext cx="11779920" cy="6555960"/>
        </p:xfrm>
        <a:graphic>
          <a:graphicData uri="http://schemas.openxmlformats.org/drawingml/2006/table">
            <a:tbl>
              <a:tblPr/>
              <a:tblGrid>
                <a:gridCol w="1497960"/>
                <a:gridCol w="1971000"/>
                <a:gridCol w="1018080"/>
                <a:gridCol w="1329120"/>
                <a:gridCol w="1322640"/>
                <a:gridCol w="2268720"/>
                <a:gridCol w="2372400"/>
              </a:tblGrid>
              <a:tr h="6757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Forma Jurídica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Responsabilidad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Capital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Fiscalidad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Número de socios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Ventajas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Inconvenientes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8306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Autónomo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Ilimitada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No existe mínimo legal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IRPF (rendimiento por actividades económicas)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Ideal para empresa pequeña.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Menos gestiones.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Resulta más económico.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Responsabilidad ilimitada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Solo frente a gastos y gestiones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Muchos beneficios = Impuestos altos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Nueva Empresa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Limitada al capital aportado en la sociedad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3000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Máximo 120000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Impuesto sobre sociedades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1-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Máximo 5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Rápida constitución.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Mayor flexibilidad en el desarrollo de actividades.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-Trámites de constitución más complejos.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Necesidad de un capital mínimo.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de Formación sucesiva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Limitada al capital aportado en la sociedad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No existe mínimo legal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Impuesto sobre sociedades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Capital social mínimo muy reducido.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Sin límite máximo de socios.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No puede cotizar en bolsa.</a:t>
                      </a:r>
                      <a:endParaRPr b="0" lang="es-ES" sz="1600" spc="-1" strike="noStrike">
                        <a:solidFill>
                          <a:srgbClr val="383838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- No hay libertad para transmitir las participaciones.</a:t>
                      </a:r>
                      <a:endParaRPr b="0" lang="es-ES" sz="1600" spc="-1" strike="noStrike">
                        <a:solidFill>
                          <a:srgbClr val="383838"/>
                        </a:solid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6068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Cooperativa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Limitada al capital aportado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fijado en los estatutos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Impuesto sobre sociedades (Régimen especial)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Cooperativas * 1er grado: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Mínimo 3 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* 2º grado: 2 cooperativas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Responsabilidad de los socios limitada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Todos tienen voz y voto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Beneficios fiscales y subvenciones</a:t>
                      </a:r>
                      <a:br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Dificultad a la hora de llegar a acuerdos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Muchos requisitos para poder inscribirse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Impedimentos a la hora de contratar trabajadores no socios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83" name="CustomShape 3"/>
          <p:cNvSpPr/>
          <p:nvPr/>
        </p:nvSpPr>
        <p:spPr>
          <a:xfrm>
            <a:off x="-5316120" y="717120"/>
            <a:ext cx="2310660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RESPONSABILIDAD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243" name="Picture 4" descr="La responsabilidad como parte del desarrollo personal"/>
          <p:cNvPicPr/>
          <p:nvPr/>
        </p:nvPicPr>
        <p:blipFill>
          <a:blip r:embed="rId1"/>
          <a:stretch/>
        </p:blipFill>
        <p:spPr>
          <a:xfrm>
            <a:off x="5118120" y="1835280"/>
            <a:ext cx="6281280" cy="318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NORMATIVA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El Código de Comercio en materia mercantil </a:t>
            </a: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y el </a:t>
            </a: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Código Civil en materia de derechos y obligaciones</a:t>
            </a: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Ley 20/2007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Ley 6/2017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Real Decreto 197/2009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Ley 14/2013 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Ley 31/2015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OTROS ASPECTOS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2400" spc="-1" strike="noStrike">
                <a:solidFill>
                  <a:srgbClr val="000000"/>
                </a:solidFill>
                <a:latin typeface="Rockwell"/>
              </a:rPr>
              <a:t>Sin necesidad de capital mínimo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2400" spc="-1" strike="noStrike">
                <a:solidFill>
                  <a:srgbClr val="000000"/>
                </a:solidFill>
                <a:latin typeface="Rockwell"/>
              </a:rPr>
              <a:t>Fiscalidad: IRPF aplicado al rendimiento por actividades.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s-ES" sz="2400" spc="-1" strike="noStrike">
                <a:solidFill>
                  <a:srgbClr val="000000"/>
                </a:solidFill>
                <a:latin typeface="Rockwell"/>
              </a:rPr>
              <a:t>Figura del Autónomo Independiente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450520" y="72108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249" name="Table 2"/>
          <p:cNvGraphicFramePr/>
          <p:nvPr/>
        </p:nvGraphicFramePr>
        <p:xfrm>
          <a:off x="204120" y="145800"/>
          <a:ext cx="11779920" cy="6555960"/>
        </p:xfrm>
        <a:graphic>
          <a:graphicData uri="http://schemas.openxmlformats.org/drawingml/2006/table">
            <a:tbl>
              <a:tblPr/>
              <a:tblGrid>
                <a:gridCol w="1497960"/>
                <a:gridCol w="1971000"/>
                <a:gridCol w="1018080"/>
                <a:gridCol w="1329120"/>
                <a:gridCol w="1220040"/>
                <a:gridCol w="2371320"/>
                <a:gridCol w="2372400"/>
              </a:tblGrid>
              <a:tr h="950040">
                <a:tc>
                  <a:txBody>
                    <a:bodyPr lIns="63360" rIns="63360" tIns="63360" b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Forma Jurídica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Responsabilidad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Capital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Fiscalidad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Número de socios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Ventajas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3c4043"/>
                          </a:solidFill>
                          <a:latin typeface="Roboto"/>
                        </a:rPr>
                        <a:t>Inconvenientes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58724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Autónomo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Ilimitada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No existe mínimo legal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IRPF (rendimiento por actividades económicas)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Ideal para empresa pequeña.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Menos gestiones.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Resulta más económico.</a:t>
                      </a:r>
                      <a:br/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Responsabilidad ilimitada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Solo frente a gastos y gestiones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383838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Muchos beneficios = Impuestos altos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Nueva Empresa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br/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10052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Sociedad Limitada de Formación sucesiva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br/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0624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383838"/>
                          </a:solidFill>
                          <a:latin typeface="Roboto"/>
                        </a:rPr>
                        <a:t>Cooperativa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br/>
                      <a:endParaRPr b="0" lang="es-ES" sz="18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50" name="CustomShape 3"/>
          <p:cNvSpPr/>
          <p:nvPr/>
        </p:nvSpPr>
        <p:spPr>
          <a:xfrm>
            <a:off x="-5316120" y="717120"/>
            <a:ext cx="2310660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344040" y="2074680"/>
            <a:ext cx="5490000" cy="16891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SOCIEDAD LIMITADA</a:t>
            </a:r>
            <a:br/>
            <a:r>
              <a:rPr b="0" lang="es-ES" sz="4400" spc="-151" strike="noStrike">
                <a:solidFill>
                  <a:srgbClr val="fffeff"/>
                </a:solidFill>
                <a:latin typeface="Calibri Light"/>
              </a:rPr>
              <a:t>Nueva Empresa</a:t>
            </a:r>
            <a:endParaRPr b="0" lang="en-US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350880" y="3685680"/>
            <a:ext cx="5490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 anchor="b">
            <a:normAutofit/>
          </a:bodyPr>
          <a:p>
            <a:pPr algn="ctr">
              <a:lnSpc>
                <a:spcPct val="85000"/>
              </a:lnSpc>
            </a:pPr>
            <a:r>
              <a:rPr b="0" lang="es-ES" sz="3200" spc="-151" strike="noStrike">
                <a:solidFill>
                  <a:srgbClr val="fffeff"/>
                </a:solidFill>
                <a:latin typeface="Calibri Light"/>
              </a:rPr>
              <a:t>Características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FISCALIDAD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118840" y="80352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Impuesto sobre Sociedades.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Beneficios fiscales: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Pagos fraccionados del Impuesto sobre Sociedades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Retenciones de IRPF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3c4043"/>
                </a:solidFill>
                <a:latin typeface="Roboto"/>
              </a:rPr>
              <a:t>Operaciones Societarias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791640" y="2350080"/>
            <a:ext cx="3705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0" lang="es-ES" sz="3600" spc="-151" strike="noStrike">
                <a:solidFill>
                  <a:srgbClr val="fffeff"/>
                </a:solidFill>
                <a:latin typeface="Calibri Light"/>
              </a:rPr>
              <a:t>NORMATIVA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5119200" y="80388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R.D. 682/2003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Orden JUS/1445/2003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Ley 24/2005 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Real Decreto Legislativo 1/2010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Arial"/>
              <a:buChar char="•"/>
            </a:pPr>
            <a:r>
              <a:rPr b="1" lang="es-ES" sz="1800" spc="-1" strike="noStrike">
                <a:solidFill>
                  <a:srgbClr val="3c4043"/>
                </a:solidFill>
                <a:latin typeface="Roboto"/>
              </a:rPr>
              <a:t>Ley 25/2011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113</TotalTime>
  <Application>LibreOffice/6.4.0.3$Windows_X86_64 LibreOffice_project/b0a288ab3d2d4774cb44b62f04d5d28733ac6df8</Application>
  <Words>542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2020-11-19T19:00:52Z</dcterms:created>
  <dc:creator>Miguel</dc:creator>
  <dc:description/>
  <dc:language>es-ES</dc:language>
  <cp:lastModifiedBy/>
  <dcterms:modified xsi:type="dcterms:W3CDTF">2020-11-20T00:04:48Z</dcterms:modified>
  <cp:revision>9</cp:revision>
  <dc:subject/>
  <dc:title>FORMAS JURÍDICAS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