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2"/>
  </p:notesMasterIdLst>
  <p:handoutMasterIdLst>
    <p:handoutMasterId r:id="rId23"/>
  </p:handoutMasterIdLst>
  <p:sldIdLst>
    <p:sldId id="1843" r:id="rId6"/>
    <p:sldId id="1905" r:id="rId7"/>
    <p:sldId id="2141411168" r:id="rId8"/>
    <p:sldId id="1886" r:id="rId9"/>
    <p:sldId id="2141411150" r:id="rId10"/>
    <p:sldId id="2141411170" r:id="rId11"/>
    <p:sldId id="2141411165" r:id="rId12"/>
    <p:sldId id="2141411156" r:id="rId13"/>
    <p:sldId id="2141411171" r:id="rId14"/>
    <p:sldId id="2141411172" r:id="rId15"/>
    <p:sldId id="2141411166" r:id="rId16"/>
    <p:sldId id="2141411161" r:id="rId17"/>
    <p:sldId id="2141411173" r:id="rId18"/>
    <p:sldId id="2141411174" r:id="rId19"/>
    <p:sldId id="2141411175" r:id="rId20"/>
    <p:sldId id="1915" r:id="rId21"/>
  </p:sldIdLst>
  <p:sldSz cx="12192000" cy="6858000"/>
  <p:notesSz cx="7010400" cy="92964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843"/>
            <p14:sldId id="1905"/>
            <p14:sldId id="2141411168"/>
            <p14:sldId id="1886"/>
            <p14:sldId id="2141411150"/>
            <p14:sldId id="2141411170"/>
            <p14:sldId id="2141411165"/>
            <p14:sldId id="2141411156"/>
            <p14:sldId id="2141411171"/>
            <p14:sldId id="2141411172"/>
            <p14:sldId id="2141411166"/>
            <p14:sldId id="2141411161"/>
            <p14:sldId id="2141411173"/>
            <p14:sldId id="2141411174"/>
            <p14:sldId id="2141411175"/>
            <p14:sldId id="191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3" autoAdjust="0"/>
    <p:restoredTop sz="88817" autoAdjust="0"/>
  </p:normalViewPr>
  <p:slideViewPr>
    <p:cSldViewPr snapToGrid="0">
      <p:cViewPr varScale="1">
        <p:scale>
          <a:sx n="139" d="100"/>
          <a:sy n="139" d="100"/>
        </p:scale>
        <p:origin x="336" y="88"/>
      </p:cViewPr>
      <p:guideLst/>
    </p:cSldViewPr>
  </p:slideViewPr>
  <p:notesTextViewPr>
    <p:cViewPr>
      <p:scale>
        <a:sx n="3" d="2"/>
        <a:sy n="3" d="2"/>
      </p:scale>
      <p:origin x="0" y="0"/>
    </p:cViewPr>
  </p:notesTextViewPr>
  <p:notesViewPr>
    <p:cSldViewPr snapToGrid="0">
      <p:cViewPr varScale="1">
        <p:scale>
          <a:sx n="66" d="100"/>
          <a:sy n="66"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60F9EC6-89FF-47E1-8594-1A32E3B45134}" type="datetime8">
              <a:rPr lang="en-US" smtClean="0">
                <a:latin typeface="Segoe UI" pitchFamily="34" charset="0"/>
              </a:rPr>
              <a:t>2/14/2022 4:08 PM</a:t>
            </a:fld>
            <a:endParaRPr lang="en-US">
              <a:latin typeface="Segoe UI" pitchFamily="34" charset="0"/>
            </a:endParaRPr>
          </a:p>
        </p:txBody>
      </p:sp>
      <p:sp>
        <p:nvSpPr>
          <p:cNvPr id="8" name="Footer Placeholder 7"/>
          <p:cNvSpPr>
            <a:spLocks noGrp="1"/>
          </p:cNvSpPr>
          <p:nvPr>
            <p:ph type="ftr" sz="quarter" idx="2"/>
          </p:nvPr>
        </p:nvSpPr>
        <p:spPr>
          <a:xfrm>
            <a:off x="0" y="8829966"/>
            <a:ext cx="5923788" cy="337975"/>
          </a:xfrm>
          <a:prstGeom prst="rect">
            <a:avLst/>
          </a:prstGeom>
        </p:spPr>
        <p:txBody>
          <a:bodyPr vert="horz" lIns="93177" tIns="46589" rIns="93177" bIns="46589" rtlCol="0" anchor="b"/>
          <a:lstStyle>
            <a:lvl1pPr algn="l">
              <a:defRPr sz="1200"/>
            </a:lvl1pPr>
          </a:lstStyle>
          <a:p>
            <a:pPr marL="406034" defTabSz="93146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386CE63F-9E7F-4C04-9D0D-FCA25A8E9E86}" type="datetime8">
              <a:rPr lang="en-US" smtClean="0"/>
              <a:t>2/14/2022 4:08 PM</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2/14/2022 4:08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7417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who you are and what you’ve been doing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2/14/2022 4:08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565858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2/14/2022 4:08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58673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Any questions?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2/14/2022 4:08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528932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Picture 11" descr="A person sitting at a table with their computer.&#10;&#10;Description automatically generated">
            <a:extLst>
              <a:ext uri="{FF2B5EF4-FFF2-40B4-BE49-F238E27FC236}">
                <a16:creationId xmlns:a16="http://schemas.microsoft.com/office/drawing/2014/main" id="{04ED0DA4-087D-4F1C-9711-360ED14501F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26063" y="0"/>
            <a:ext cx="6865937" cy="6865937"/>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Picture 11" descr="A person sitting at a table with their computer.&#10;&#10;Description automatically generated">
            <a:extLst>
              <a:ext uri="{FF2B5EF4-FFF2-40B4-BE49-F238E27FC236}">
                <a16:creationId xmlns:a16="http://schemas.microsoft.com/office/drawing/2014/main" id="{E161FD1C-BC1C-408C-BF58-2811E500B3F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26063" y="0"/>
            <a:ext cx="6865937" cy="6865937"/>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a:t>DSC: Introduction &amp;</a:t>
            </a:r>
            <a:br>
              <a:rPr lang="en-US"/>
            </a:br>
            <a:r>
              <a:rPr lang="en-US"/>
              <a:t>Notes from the Field</a:t>
            </a:r>
          </a:p>
        </p:txBody>
      </p:sp>
      <p:sp>
        <p:nvSpPr>
          <p:cNvPr id="5" name="Text Placeholder 4"/>
          <p:cNvSpPr>
            <a:spLocks noGrp="1"/>
          </p:cNvSpPr>
          <p:nvPr>
            <p:ph type="body" sz="quarter" idx="12" hasCustomPrompt="1"/>
          </p:nvPr>
        </p:nvSpPr>
        <p:spPr>
          <a:xfrm>
            <a:off x="582042" y="3962400"/>
            <a:ext cx="4164583" cy="1015663"/>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Jason Ryberg</a:t>
            </a:r>
          </a:p>
          <a:p>
            <a:pPr lvl="0"/>
            <a:r>
              <a:rPr lang="en-US"/>
              <a:t>Senior Consultant</a:t>
            </a:r>
          </a:p>
          <a:p>
            <a:pPr lvl="0"/>
            <a:r>
              <a:rPr lang="en-US"/>
              <a:t>Public Sector, Services</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2" name="Picture 11" descr="A person sitting at a table with their computer.&#10;&#10;Description automatically generated">
            <a:extLst>
              <a:ext uri="{FF2B5EF4-FFF2-40B4-BE49-F238E27FC236}">
                <a16:creationId xmlns:a16="http://schemas.microsoft.com/office/drawing/2014/main" id="{31D05B23-0494-4175-8427-A035B59F3FE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26063" y="0"/>
            <a:ext cx="6865937" cy="6865937"/>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rybergDemo/az-core-policy" TargetMode="External"/><Relationship Id="rId2" Type="http://schemas.openxmlformats.org/officeDocument/2006/relationships/notesSlide" Target="../notesSlides/notesSlide4.xml"/><Relationship Id="rId1" Type="http://schemas.openxmlformats.org/officeDocument/2006/relationships/slideLayout" Target="../slideLayouts/slideLayout5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hyperlink" Target="https://pester-docs.netlify.app/docs/migrations/v4-to-v5" TargetMode="Externa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88263" y="2979539"/>
            <a:ext cx="7441312" cy="553998"/>
          </a:xfrm>
        </p:spPr>
        <p:txBody>
          <a:bodyPr/>
          <a:lstStyle/>
          <a:p>
            <a:r>
              <a:rPr lang="en-US" dirty="0"/>
              <a:t>Pester Stuff</a:t>
            </a:r>
            <a:endParaRPr lang="en-US" dirty="0">
              <a:solidFill>
                <a:schemeClr val="bg2">
                  <a:lumMod val="20000"/>
                  <a:lumOff val="80000"/>
                </a:schemeClr>
              </a:solidFill>
            </a:endParaRP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82042" y="3962400"/>
            <a:ext cx="4164583" cy="1446550"/>
          </a:xfrm>
        </p:spPr>
        <p:txBody>
          <a:bodyPr/>
          <a:lstStyle/>
          <a:p>
            <a:r>
              <a:rPr lang="en-US" dirty="0"/>
              <a:t>Jason Ryberg</a:t>
            </a:r>
          </a:p>
          <a:p>
            <a:r>
              <a:rPr lang="en-US" sz="1400" dirty="0">
                <a:gradFill>
                  <a:gsLst>
                    <a:gs pos="13109">
                      <a:schemeClr val="tx1"/>
                    </a:gs>
                    <a:gs pos="38000">
                      <a:schemeClr val="tx1"/>
                    </a:gs>
                  </a:gsLst>
                  <a:lin ang="5400000" scaled="0"/>
                </a:gradFill>
              </a:rPr>
              <a:t>Senior Consultant</a:t>
            </a:r>
          </a:p>
          <a:p>
            <a:r>
              <a:rPr lang="en-US" sz="1400" dirty="0">
                <a:gradFill>
                  <a:gsLst>
                    <a:gs pos="13109">
                      <a:schemeClr val="tx1"/>
                    </a:gs>
                    <a:gs pos="38000">
                      <a:schemeClr val="tx1"/>
                    </a:gs>
                  </a:gsLst>
                  <a:lin ang="5400000" scaled="0"/>
                </a:gradFill>
              </a:rPr>
              <a:t>Microsoft Federal</a:t>
            </a:r>
          </a:p>
          <a:p>
            <a:endParaRPr lang="en-US" dirty="0"/>
          </a:p>
          <a:p>
            <a:endParaRPr lang="en-US"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0812-5913-4D19-8912-74C94D9936BD}"/>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602CE03E-1964-47B9-94DB-62B99424BFB8}"/>
              </a:ext>
            </a:extLst>
          </p:cNvPr>
          <p:cNvSpPr>
            <a:spLocks noGrp="1"/>
          </p:cNvSpPr>
          <p:nvPr>
            <p:ph sz="quarter" idx="10"/>
          </p:nvPr>
        </p:nvSpPr>
        <p:spPr>
          <a:xfrm>
            <a:off x="584200" y="1435100"/>
            <a:ext cx="11018838" cy="3090077"/>
          </a:xfrm>
        </p:spPr>
        <p:txBody>
          <a:bodyPr vert="horz" wrap="square" lIns="0" tIns="0" rIns="0" bIns="0" rtlCol="0" anchor="t">
            <a:spAutoFit/>
          </a:bodyPr>
          <a:lstStyle/>
          <a:p>
            <a:r>
              <a:rPr lang="en-US" dirty="0">
                <a:cs typeface="Segoe UI"/>
              </a:rPr>
              <a:t>Not ‘every single line’ should be tested, but … </a:t>
            </a:r>
          </a:p>
          <a:p>
            <a:r>
              <a:rPr lang="en-US" dirty="0">
                <a:cs typeface="Segoe UI"/>
              </a:rPr>
              <a:t>Every single case should be tested</a:t>
            </a:r>
          </a:p>
          <a:p>
            <a:pPr lvl="1"/>
            <a:r>
              <a:rPr lang="en-US" dirty="0">
                <a:cs typeface="Segoe UI"/>
              </a:rPr>
              <a:t>Very much not likely all the time</a:t>
            </a:r>
          </a:p>
          <a:p>
            <a:pPr lvl="1"/>
            <a:r>
              <a:rPr lang="en-US" dirty="0">
                <a:cs typeface="Segoe UI"/>
              </a:rPr>
              <a:t>Testing all logic/conditions is what is important</a:t>
            </a:r>
          </a:p>
          <a:p>
            <a:r>
              <a:rPr lang="en-US" dirty="0">
                <a:cs typeface="Segoe UI"/>
              </a:rPr>
              <a:t>Drives simpler logic in smaller functions</a:t>
            </a:r>
          </a:p>
          <a:p>
            <a:pPr lvl="1"/>
            <a:r>
              <a:rPr lang="en-US" dirty="0">
                <a:cs typeface="Segoe UI"/>
              </a:rPr>
              <a:t>Nested if’s are no fun to test – how can you write code better to make testing easier?</a:t>
            </a:r>
          </a:p>
          <a:p>
            <a:r>
              <a:rPr lang="en-US" dirty="0">
                <a:cs typeface="Segoe UI"/>
              </a:rPr>
              <a:t>Test-driven Development!</a:t>
            </a:r>
          </a:p>
        </p:txBody>
      </p:sp>
    </p:spTree>
    <p:extLst>
      <p:ext uri="{BB962C8B-B14F-4D97-AF65-F5344CB8AC3E}">
        <p14:creationId xmlns:p14="http://schemas.microsoft.com/office/powerpoint/2010/main" val="39352910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B3E11CF-817C-46F0-B7B9-6C22C15FF768}"/>
              </a:ext>
            </a:extLst>
          </p:cNvPr>
          <p:cNvSpPr>
            <a:spLocks noGrp="1"/>
          </p:cNvSpPr>
          <p:nvPr>
            <p:ph type="body" sz="quarter" idx="10"/>
          </p:nvPr>
        </p:nvSpPr>
        <p:spPr>
          <a:xfrm>
            <a:off x="4938315" y="2541018"/>
            <a:ext cx="6669658" cy="1772793"/>
          </a:xfrm>
        </p:spPr>
        <p:txBody>
          <a:bodyPr/>
          <a:lstStyle/>
          <a:p>
            <a:pPr marL="0" indent="0">
              <a:buNone/>
            </a:pPr>
            <a:r>
              <a:rPr lang="en-US" dirty="0"/>
              <a:t>Arrange</a:t>
            </a:r>
          </a:p>
          <a:p>
            <a:pPr marL="0" indent="0">
              <a:buNone/>
            </a:pPr>
            <a:r>
              <a:rPr lang="en-US" dirty="0"/>
              <a:t>Act</a:t>
            </a:r>
          </a:p>
          <a:p>
            <a:pPr marL="0" indent="0">
              <a:buNone/>
            </a:pPr>
            <a:r>
              <a:rPr lang="en-US" dirty="0"/>
              <a:t>Assert</a:t>
            </a:r>
          </a:p>
        </p:txBody>
      </p:sp>
      <p:sp>
        <p:nvSpPr>
          <p:cNvPr id="12" name="Title 2">
            <a:extLst>
              <a:ext uri="{FF2B5EF4-FFF2-40B4-BE49-F238E27FC236}">
                <a16:creationId xmlns:a16="http://schemas.microsoft.com/office/drawing/2014/main" id="{42968739-8FBB-4780-B08F-82C0616DF0C3}"/>
              </a:ext>
            </a:extLst>
          </p:cNvPr>
          <p:cNvSpPr>
            <a:spLocks noGrp="1"/>
          </p:cNvSpPr>
          <p:nvPr>
            <p:ph type="title"/>
          </p:nvPr>
        </p:nvSpPr>
        <p:spPr>
          <a:xfrm>
            <a:off x="588263" y="3150414"/>
            <a:ext cx="3183637" cy="553998"/>
          </a:xfrm>
        </p:spPr>
        <p:txBody>
          <a:bodyPr/>
          <a:lstStyle/>
          <a:p>
            <a:r>
              <a:rPr lang="en-US" dirty="0"/>
              <a:t>Testing Pattern</a:t>
            </a:r>
          </a:p>
        </p:txBody>
      </p:sp>
    </p:spTree>
    <p:extLst>
      <p:ext uri="{BB962C8B-B14F-4D97-AF65-F5344CB8AC3E}">
        <p14:creationId xmlns:p14="http://schemas.microsoft.com/office/powerpoint/2010/main" val="31535845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DD4B-47E3-429A-910E-8E5701D5DF35}"/>
              </a:ext>
            </a:extLst>
          </p:cNvPr>
          <p:cNvSpPr>
            <a:spLocks noGrp="1"/>
          </p:cNvSpPr>
          <p:nvPr>
            <p:ph type="title"/>
          </p:nvPr>
        </p:nvSpPr>
        <p:spPr/>
        <p:txBody>
          <a:bodyPr/>
          <a:lstStyle/>
          <a:p>
            <a:r>
              <a:rPr lang="en-US" dirty="0"/>
              <a:t>Arrange</a:t>
            </a:r>
          </a:p>
        </p:txBody>
      </p:sp>
      <p:sp>
        <p:nvSpPr>
          <p:cNvPr id="3" name="Content Placeholder 2">
            <a:extLst>
              <a:ext uri="{FF2B5EF4-FFF2-40B4-BE49-F238E27FC236}">
                <a16:creationId xmlns:a16="http://schemas.microsoft.com/office/drawing/2014/main" id="{414BE507-B1D8-4CA7-A46F-3B9AAC32D857}"/>
              </a:ext>
            </a:extLst>
          </p:cNvPr>
          <p:cNvSpPr>
            <a:spLocks noGrp="1"/>
          </p:cNvSpPr>
          <p:nvPr>
            <p:ph sz="quarter" idx="10"/>
          </p:nvPr>
        </p:nvSpPr>
        <p:spPr>
          <a:xfrm>
            <a:off x="584200" y="1435100"/>
            <a:ext cx="11018838" cy="3311676"/>
          </a:xfrm>
        </p:spPr>
        <p:txBody>
          <a:bodyPr/>
          <a:lstStyle/>
          <a:p>
            <a:r>
              <a:rPr lang="en-US" dirty="0"/>
              <a:t>Initial setup</a:t>
            </a:r>
          </a:p>
          <a:p>
            <a:pPr lvl="1"/>
            <a:r>
              <a:rPr lang="en-US" dirty="0"/>
              <a:t>Define Mocks</a:t>
            </a:r>
          </a:p>
          <a:p>
            <a:pPr lvl="1"/>
            <a:r>
              <a:rPr lang="en-US" dirty="0"/>
              <a:t>Initialize mock data and outputs</a:t>
            </a:r>
          </a:p>
          <a:p>
            <a:r>
              <a:rPr lang="en-US" dirty="0" err="1"/>
              <a:t>Pester’s</a:t>
            </a:r>
            <a:r>
              <a:rPr lang="en-US" dirty="0"/>
              <a:t> ‘Discovery’ phase</a:t>
            </a:r>
          </a:p>
          <a:p>
            <a:r>
              <a:rPr lang="en-US" dirty="0"/>
              <a:t>Scoping is important</a:t>
            </a:r>
          </a:p>
          <a:p>
            <a:pPr lvl="1"/>
            <a:r>
              <a:rPr lang="en-US" dirty="0" err="1"/>
              <a:t>BeforeDiscovery</a:t>
            </a:r>
            <a:r>
              <a:rPr lang="en-US" dirty="0"/>
              <a:t> vs </a:t>
            </a:r>
            <a:r>
              <a:rPr lang="en-US" dirty="0" err="1"/>
              <a:t>BeforeAll</a:t>
            </a:r>
            <a:endParaRPr lang="en-US" dirty="0"/>
          </a:p>
          <a:p>
            <a:pPr lvl="1"/>
            <a:r>
              <a:rPr lang="en-US" dirty="0"/>
              <a:t>Module scope for private functions</a:t>
            </a:r>
          </a:p>
          <a:p>
            <a:pPr lvl="1"/>
            <a:r>
              <a:rPr lang="en-US" dirty="0" err="1"/>
              <a:t>TestCases</a:t>
            </a:r>
            <a:r>
              <a:rPr lang="en-US" dirty="0"/>
              <a:t>/</a:t>
            </a:r>
            <a:r>
              <a:rPr lang="en-US" dirty="0" err="1"/>
              <a:t>ForEach</a:t>
            </a:r>
            <a:endParaRPr lang="en-US" dirty="0"/>
          </a:p>
        </p:txBody>
      </p:sp>
    </p:spTree>
    <p:extLst>
      <p:ext uri="{BB962C8B-B14F-4D97-AF65-F5344CB8AC3E}">
        <p14:creationId xmlns:p14="http://schemas.microsoft.com/office/powerpoint/2010/main" val="3681009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DD4B-47E3-429A-910E-8E5701D5DF35}"/>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414BE507-B1D8-4CA7-A46F-3B9AAC32D857}"/>
              </a:ext>
            </a:extLst>
          </p:cNvPr>
          <p:cNvSpPr>
            <a:spLocks noGrp="1"/>
          </p:cNvSpPr>
          <p:nvPr>
            <p:ph sz="quarter" idx="10"/>
          </p:nvPr>
        </p:nvSpPr>
        <p:spPr>
          <a:xfrm>
            <a:off x="584200" y="1435100"/>
            <a:ext cx="11018838" cy="2646878"/>
          </a:xfrm>
        </p:spPr>
        <p:txBody>
          <a:bodyPr/>
          <a:lstStyle/>
          <a:p>
            <a:r>
              <a:rPr lang="en-US" dirty="0"/>
              <a:t>Initiate the thing for each case/condition</a:t>
            </a:r>
          </a:p>
          <a:p>
            <a:pPr lvl="1"/>
            <a:r>
              <a:rPr lang="en-US" dirty="0"/>
              <a:t>Run the function and store the output in a variable</a:t>
            </a:r>
          </a:p>
          <a:p>
            <a:pPr lvl="1"/>
            <a:r>
              <a:rPr lang="en-US" dirty="0"/>
              <a:t>Did every line in the function run?</a:t>
            </a:r>
          </a:p>
          <a:p>
            <a:pPr lvl="1"/>
            <a:r>
              <a:rPr lang="en-US" dirty="0"/>
              <a:t>Was every parameter passed in?</a:t>
            </a:r>
          </a:p>
          <a:p>
            <a:pPr lvl="1"/>
            <a:r>
              <a:rPr lang="en-US" dirty="0"/>
              <a:t>What about ‘unhappy paths’?</a:t>
            </a:r>
          </a:p>
          <a:p>
            <a:pPr lvl="1"/>
            <a:r>
              <a:rPr lang="en-US" dirty="0"/>
              <a:t>Error handling?</a:t>
            </a:r>
          </a:p>
          <a:p>
            <a:pPr lvl="1"/>
            <a:endParaRPr lang="en-US" dirty="0"/>
          </a:p>
        </p:txBody>
      </p:sp>
    </p:spTree>
    <p:extLst>
      <p:ext uri="{BB962C8B-B14F-4D97-AF65-F5344CB8AC3E}">
        <p14:creationId xmlns:p14="http://schemas.microsoft.com/office/powerpoint/2010/main" val="25455282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DD4B-47E3-429A-910E-8E5701D5DF35}"/>
              </a:ext>
            </a:extLst>
          </p:cNvPr>
          <p:cNvSpPr>
            <a:spLocks noGrp="1"/>
          </p:cNvSpPr>
          <p:nvPr>
            <p:ph type="title"/>
          </p:nvPr>
        </p:nvSpPr>
        <p:spPr/>
        <p:txBody>
          <a:bodyPr/>
          <a:lstStyle/>
          <a:p>
            <a:r>
              <a:rPr lang="en-US" dirty="0"/>
              <a:t>Assert</a:t>
            </a:r>
          </a:p>
        </p:txBody>
      </p:sp>
      <p:sp>
        <p:nvSpPr>
          <p:cNvPr id="3" name="Content Placeholder 2">
            <a:extLst>
              <a:ext uri="{FF2B5EF4-FFF2-40B4-BE49-F238E27FC236}">
                <a16:creationId xmlns:a16="http://schemas.microsoft.com/office/drawing/2014/main" id="{414BE507-B1D8-4CA7-A46F-3B9AAC32D857}"/>
              </a:ext>
            </a:extLst>
          </p:cNvPr>
          <p:cNvSpPr>
            <a:spLocks noGrp="1"/>
          </p:cNvSpPr>
          <p:nvPr>
            <p:ph sz="quarter" idx="10"/>
          </p:nvPr>
        </p:nvSpPr>
        <p:spPr>
          <a:xfrm>
            <a:off x="584200" y="1435100"/>
            <a:ext cx="11018838" cy="2351413"/>
          </a:xfrm>
        </p:spPr>
        <p:txBody>
          <a:bodyPr/>
          <a:lstStyle/>
          <a:p>
            <a:r>
              <a:rPr lang="en-US" dirty="0"/>
              <a:t>Measure the output</a:t>
            </a:r>
          </a:p>
          <a:p>
            <a:r>
              <a:rPr lang="en-US" dirty="0"/>
              <a:t>Mocks invoked or not</a:t>
            </a:r>
          </a:p>
          <a:p>
            <a:pPr lvl="1"/>
            <a:r>
              <a:rPr lang="en-US" dirty="0"/>
              <a:t>Positive and negative assertion</a:t>
            </a:r>
          </a:p>
          <a:p>
            <a:r>
              <a:rPr lang="en-US" dirty="0"/>
              <a:t>Error messaging</a:t>
            </a:r>
          </a:p>
          <a:p>
            <a:endParaRPr lang="en-US" dirty="0"/>
          </a:p>
        </p:txBody>
      </p:sp>
    </p:spTree>
    <p:extLst>
      <p:ext uri="{BB962C8B-B14F-4D97-AF65-F5344CB8AC3E}">
        <p14:creationId xmlns:p14="http://schemas.microsoft.com/office/powerpoint/2010/main" val="8268303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B3E11CF-817C-46F0-B7B9-6C22C15FF768}"/>
              </a:ext>
            </a:extLst>
          </p:cNvPr>
          <p:cNvSpPr>
            <a:spLocks noGrp="1"/>
          </p:cNvSpPr>
          <p:nvPr>
            <p:ph type="body" sz="quarter" idx="10"/>
          </p:nvPr>
        </p:nvSpPr>
        <p:spPr>
          <a:xfrm>
            <a:off x="4938315" y="3211971"/>
            <a:ext cx="6669658" cy="430887"/>
          </a:xfrm>
        </p:spPr>
        <p:txBody>
          <a:bodyPr/>
          <a:lstStyle/>
          <a:p>
            <a:pPr marL="0" indent="0">
              <a:buNone/>
            </a:pPr>
            <a:endParaRPr lang="en-US" dirty="0"/>
          </a:p>
        </p:txBody>
      </p:sp>
      <p:sp>
        <p:nvSpPr>
          <p:cNvPr id="12" name="Title 2">
            <a:extLst>
              <a:ext uri="{FF2B5EF4-FFF2-40B4-BE49-F238E27FC236}">
                <a16:creationId xmlns:a16="http://schemas.microsoft.com/office/drawing/2014/main" id="{42968739-8FBB-4780-B08F-82C0616DF0C3}"/>
              </a:ext>
            </a:extLst>
          </p:cNvPr>
          <p:cNvSpPr>
            <a:spLocks noGrp="1"/>
          </p:cNvSpPr>
          <p:nvPr>
            <p:ph type="title"/>
          </p:nvPr>
        </p:nvSpPr>
        <p:spPr>
          <a:xfrm>
            <a:off x="588263" y="3150414"/>
            <a:ext cx="3183637" cy="553998"/>
          </a:xfrm>
        </p:spPr>
        <p:txBody>
          <a:bodyPr/>
          <a:lstStyle/>
          <a:p>
            <a:r>
              <a:rPr lang="en-US" dirty="0"/>
              <a:t>Demo Time</a:t>
            </a:r>
          </a:p>
        </p:txBody>
      </p:sp>
    </p:spTree>
    <p:extLst>
      <p:ext uri="{BB962C8B-B14F-4D97-AF65-F5344CB8AC3E}">
        <p14:creationId xmlns:p14="http://schemas.microsoft.com/office/powerpoint/2010/main" val="1001468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3089113"/>
            <a:ext cx="9144000" cy="443198"/>
          </a:xfrm>
        </p:spPr>
        <p:txBody>
          <a:bodyPr/>
          <a:lstStyle/>
          <a:p>
            <a:r>
              <a:rPr lang="en-US" sz="3200" i="1" dirty="0">
                <a:hlinkClick r:id="rId3"/>
              </a:rPr>
              <a:t>https://github.com/</a:t>
            </a:r>
            <a:r>
              <a:rPr lang="en-US" sz="3200" i="1">
                <a:hlinkClick r:id="rId3"/>
              </a:rPr>
              <a:t>jrybergDemo/</a:t>
            </a:r>
            <a:endParaRPr lang="en-US" sz="3200" i="1" dirty="0"/>
          </a:p>
        </p:txBody>
      </p:sp>
      <p:pic>
        <p:nvPicPr>
          <p:cNvPr id="4" name="Picture 3" descr="A close up of a logo&#10;&#10;Description automatically generated">
            <a:extLst>
              <a:ext uri="{FF2B5EF4-FFF2-40B4-BE49-F238E27FC236}">
                <a16:creationId xmlns:a16="http://schemas.microsoft.com/office/drawing/2014/main" id="{D8DFDAFA-26E0-4477-A256-A1B608426A80}"/>
              </a:ext>
            </a:extLst>
          </p:cNvPr>
          <p:cNvPicPr>
            <a:picLocks noChangeAspect="1"/>
          </p:cNvPicPr>
          <p:nvPr/>
        </p:nvPicPr>
        <p:blipFill>
          <a:blip r:embed="rId4"/>
          <a:stretch>
            <a:fillRect/>
          </a:stretch>
        </p:blipFill>
        <p:spPr>
          <a:xfrm>
            <a:off x="584200" y="4362449"/>
            <a:ext cx="728663" cy="728663"/>
          </a:xfrm>
          <a:prstGeom prst="rect">
            <a:avLst/>
          </a:prstGeom>
        </p:spPr>
      </p:pic>
      <p:sp>
        <p:nvSpPr>
          <p:cNvPr id="5" name="TextBox 4">
            <a:extLst>
              <a:ext uri="{FF2B5EF4-FFF2-40B4-BE49-F238E27FC236}">
                <a16:creationId xmlns:a16="http://schemas.microsoft.com/office/drawing/2014/main" id="{315B6DA9-CBF8-481D-BEF4-9087BDE635F6}"/>
              </a:ext>
            </a:extLst>
          </p:cNvPr>
          <p:cNvSpPr txBox="1"/>
          <p:nvPr/>
        </p:nvSpPr>
        <p:spPr>
          <a:xfrm>
            <a:off x="1393825" y="4449781"/>
            <a:ext cx="4991100" cy="553998"/>
          </a:xfrm>
          <a:prstGeom prst="rect">
            <a:avLst/>
          </a:prstGeom>
          <a:noFill/>
        </p:spPr>
        <p:txBody>
          <a:bodyPr wrap="square" lIns="0" tIns="0" rIns="0" bIns="0" rtlCol="0">
            <a:spAutoFit/>
          </a:bodyPr>
          <a:lstStyle/>
          <a:p>
            <a:pPr algn="l"/>
            <a:r>
              <a:rPr lang="en-US" sz="3600">
                <a:gradFill>
                  <a:gsLst>
                    <a:gs pos="2917">
                      <a:schemeClr val="tx1"/>
                    </a:gs>
                    <a:gs pos="30000">
                      <a:schemeClr val="tx1"/>
                    </a:gs>
                  </a:gsLst>
                  <a:lin ang="5400000" scaled="0"/>
                </a:gradFill>
              </a:rPr>
              <a:t>/</a:t>
            </a:r>
            <a:r>
              <a:rPr lang="en-US" sz="3600" err="1">
                <a:gradFill>
                  <a:gsLst>
                    <a:gs pos="2917">
                      <a:schemeClr val="tx1"/>
                    </a:gs>
                    <a:gs pos="30000">
                      <a:schemeClr val="tx1"/>
                    </a:gs>
                  </a:gsLst>
                  <a:lin ang="5400000" scaled="0"/>
                </a:gradFill>
              </a:rPr>
              <a:t>DevopsJesus</a:t>
            </a:r>
            <a:endParaRPr lang="en-US" sz="36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3368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442912"/>
            <a:ext cx="11018520" cy="553998"/>
          </a:xfrm>
        </p:spPr>
        <p:txBody>
          <a:bodyPr/>
          <a:lstStyle/>
          <a:p>
            <a:r>
              <a:rPr lang="en-US" dirty="0"/>
              <a:t>Who is this guy?</a:t>
            </a:r>
          </a:p>
        </p:txBody>
      </p:sp>
      <p:sp>
        <p:nvSpPr>
          <p:cNvPr id="6" name="Text Placeholder 5"/>
          <p:cNvSpPr>
            <a:spLocks noGrp="1"/>
          </p:cNvSpPr>
          <p:nvPr>
            <p:ph type="body" sz="quarter" idx="10"/>
          </p:nvPr>
        </p:nvSpPr>
        <p:spPr>
          <a:xfrm>
            <a:off x="586390" y="1434370"/>
            <a:ext cx="11018520" cy="947952"/>
          </a:xfrm>
        </p:spPr>
        <p:txBody>
          <a:bodyPr/>
          <a:lstStyle/>
          <a:p>
            <a:r>
              <a:rPr lang="en-US" dirty="0"/>
              <a:t>Microsoft since 2015</a:t>
            </a:r>
          </a:p>
          <a:p>
            <a:r>
              <a:rPr lang="en-US" dirty="0"/>
              <a:t>DoD Contracting since 2012</a:t>
            </a:r>
          </a:p>
        </p:txBody>
      </p:sp>
      <p:pic>
        <p:nvPicPr>
          <p:cNvPr id="3" name="Picture 2" descr="A picture containing man&#10;&#10;Description automatically generated">
            <a:extLst>
              <a:ext uri="{FF2B5EF4-FFF2-40B4-BE49-F238E27FC236}">
                <a16:creationId xmlns:a16="http://schemas.microsoft.com/office/drawing/2014/main" id="{F16DC6CC-DD2B-4E61-87BD-7B1397CC7D5C}"/>
              </a:ext>
            </a:extLst>
          </p:cNvPr>
          <p:cNvPicPr>
            <a:picLocks noChangeAspect="1"/>
          </p:cNvPicPr>
          <p:nvPr/>
        </p:nvPicPr>
        <p:blipFill rotWithShape="1">
          <a:blip r:embed="rId3"/>
          <a:srcRect l="15217"/>
          <a:stretch/>
        </p:blipFill>
        <p:spPr>
          <a:xfrm rot="10800000" flipH="1">
            <a:off x="5467350" y="3112558"/>
            <a:ext cx="6724650" cy="3745441"/>
          </a:xfrm>
          <a:prstGeom prst="rect">
            <a:avLst/>
          </a:prstGeom>
        </p:spPr>
      </p:pic>
      <p:pic>
        <p:nvPicPr>
          <p:cNvPr id="8" name="Picture 7" descr="A picture containing indoor, dog, looking, brown&#10;&#10;Description automatically generated">
            <a:extLst>
              <a:ext uri="{FF2B5EF4-FFF2-40B4-BE49-F238E27FC236}">
                <a16:creationId xmlns:a16="http://schemas.microsoft.com/office/drawing/2014/main" id="{A884FD6F-9E2B-4EA8-904D-2E0ADC7DA44B}"/>
              </a:ext>
            </a:extLst>
          </p:cNvPr>
          <p:cNvPicPr>
            <a:picLocks noChangeAspect="1"/>
          </p:cNvPicPr>
          <p:nvPr/>
        </p:nvPicPr>
        <p:blipFill rotWithShape="1">
          <a:blip r:embed="rId4"/>
          <a:srcRect l="14693" r="17876"/>
          <a:stretch/>
        </p:blipFill>
        <p:spPr>
          <a:xfrm>
            <a:off x="0" y="3112559"/>
            <a:ext cx="5348288" cy="3745441"/>
          </a:xfrm>
          <a:prstGeom prst="rect">
            <a:avLst/>
          </a:prstGeom>
        </p:spPr>
      </p:pic>
    </p:spTree>
    <p:extLst>
      <p:ext uri="{BB962C8B-B14F-4D97-AF65-F5344CB8AC3E}">
        <p14:creationId xmlns:p14="http://schemas.microsoft.com/office/powerpoint/2010/main" val="38198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9B36-391A-424E-9907-BF260D5FA4D4}"/>
              </a:ext>
            </a:extLst>
          </p:cNvPr>
          <p:cNvSpPr>
            <a:spLocks noGrp="1"/>
          </p:cNvSpPr>
          <p:nvPr>
            <p:ph type="title"/>
          </p:nvPr>
        </p:nvSpPr>
        <p:spPr/>
        <p:txBody>
          <a:bodyPr/>
          <a:lstStyle/>
          <a:p>
            <a:r>
              <a:rPr lang="en-US" dirty="0"/>
              <a:t>Who is this for?</a:t>
            </a:r>
          </a:p>
        </p:txBody>
      </p:sp>
      <p:sp>
        <p:nvSpPr>
          <p:cNvPr id="3" name="Text Placeholder 2">
            <a:extLst>
              <a:ext uri="{FF2B5EF4-FFF2-40B4-BE49-F238E27FC236}">
                <a16:creationId xmlns:a16="http://schemas.microsoft.com/office/drawing/2014/main" id="{5438328F-3366-4734-ABED-92E6280F7B36}"/>
              </a:ext>
            </a:extLst>
          </p:cNvPr>
          <p:cNvSpPr>
            <a:spLocks noGrp="1"/>
          </p:cNvSpPr>
          <p:nvPr>
            <p:ph type="body" sz="quarter" idx="10"/>
          </p:nvPr>
        </p:nvSpPr>
        <p:spPr>
          <a:xfrm>
            <a:off x="586390" y="1434370"/>
            <a:ext cx="11018520" cy="1465016"/>
          </a:xfrm>
        </p:spPr>
        <p:txBody>
          <a:bodyPr vert="horz" wrap="square" lIns="0" tIns="0" rIns="0" bIns="0" rtlCol="0" anchor="t">
            <a:spAutoFit/>
          </a:bodyPr>
          <a:lstStyle/>
          <a:p>
            <a:pPr marL="457200" indent="-457200">
              <a:buFont typeface="Arial" panose="020B0604020202020204" pitchFamily="34" charset="0"/>
              <a:buChar char="•"/>
            </a:pPr>
            <a:r>
              <a:rPr lang="en-US" dirty="0">
                <a:cs typeface="Segoe UI"/>
              </a:rPr>
              <a:t>PowerShell enthusiasts</a:t>
            </a:r>
          </a:p>
          <a:p>
            <a:pPr marL="457200" indent="-457200">
              <a:buFont typeface="Arial" panose="020B0604020202020204" pitchFamily="34" charset="0"/>
              <a:buChar char="•"/>
            </a:pPr>
            <a:r>
              <a:rPr lang="en-US" dirty="0">
                <a:cs typeface="Segoe UI"/>
              </a:rPr>
              <a:t>Cloud Engineers</a:t>
            </a:r>
            <a:endParaRPr lang="en-US" dirty="0"/>
          </a:p>
          <a:p>
            <a:pPr marL="457200" indent="-457200">
              <a:buFont typeface="Arial" panose="020B0604020202020204" pitchFamily="34" charset="0"/>
              <a:buChar char="•"/>
            </a:pPr>
            <a:r>
              <a:rPr lang="en-US" dirty="0" err="1"/>
              <a:t>IaC</a:t>
            </a:r>
            <a:r>
              <a:rPr lang="en-US" dirty="0"/>
              <a:t> Developers</a:t>
            </a:r>
          </a:p>
        </p:txBody>
      </p:sp>
    </p:spTree>
    <p:extLst>
      <p:ext uri="{BB962C8B-B14F-4D97-AF65-F5344CB8AC3E}">
        <p14:creationId xmlns:p14="http://schemas.microsoft.com/office/powerpoint/2010/main" val="38478085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938315" y="2541017"/>
            <a:ext cx="6669658" cy="1772793"/>
          </a:xfrm>
        </p:spPr>
        <p:txBody>
          <a:bodyPr/>
          <a:lstStyle/>
          <a:p>
            <a:r>
              <a:rPr lang="en-US" dirty="0"/>
              <a:t>Pester 5 – A New World</a:t>
            </a:r>
          </a:p>
          <a:p>
            <a:r>
              <a:rPr lang="en-US" dirty="0"/>
              <a:t>Testing Goals</a:t>
            </a:r>
          </a:p>
          <a:p>
            <a:r>
              <a:rPr lang="en-US" dirty="0"/>
              <a:t>Testing Approach</a:t>
            </a:r>
          </a:p>
        </p:txBody>
      </p:sp>
      <p:sp>
        <p:nvSpPr>
          <p:cNvPr id="17" name="Title 16"/>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40377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42968739-8FBB-4780-B08F-82C0616DF0C3}"/>
              </a:ext>
            </a:extLst>
          </p:cNvPr>
          <p:cNvSpPr>
            <a:spLocks noGrp="1"/>
          </p:cNvSpPr>
          <p:nvPr>
            <p:ph type="title"/>
          </p:nvPr>
        </p:nvSpPr>
        <p:spPr/>
        <p:txBody>
          <a:bodyPr/>
          <a:lstStyle/>
          <a:p>
            <a:r>
              <a:rPr lang="en-US" dirty="0"/>
              <a:t>Pester 5 – A New World</a:t>
            </a:r>
          </a:p>
        </p:txBody>
      </p:sp>
      <p:sp>
        <p:nvSpPr>
          <p:cNvPr id="10" name="Text Placeholder 1">
            <a:extLst>
              <a:ext uri="{FF2B5EF4-FFF2-40B4-BE49-F238E27FC236}">
                <a16:creationId xmlns:a16="http://schemas.microsoft.com/office/drawing/2014/main" id="{DB3E11CF-817C-46F0-B7B9-6C22C15FF768}"/>
              </a:ext>
            </a:extLst>
          </p:cNvPr>
          <p:cNvSpPr>
            <a:spLocks noGrp="1"/>
          </p:cNvSpPr>
          <p:nvPr>
            <p:ph type="body" sz="quarter" idx="10"/>
          </p:nvPr>
        </p:nvSpPr>
        <p:spPr>
          <a:xfrm>
            <a:off x="586390" y="1434370"/>
            <a:ext cx="11018520" cy="4955203"/>
          </a:xfrm>
        </p:spPr>
        <p:txBody>
          <a:bodyPr/>
          <a:lstStyle/>
          <a:p>
            <a:pPr marL="457200" indent="-457200">
              <a:buFont typeface="Arial" panose="020B0604020202020204" pitchFamily="34" charset="0"/>
              <a:buChar char="•"/>
            </a:pPr>
            <a:r>
              <a:rPr lang="en-US" dirty="0"/>
              <a:t>Pester runs in two ‘phases’</a:t>
            </a:r>
          </a:p>
          <a:p>
            <a:pPr marL="685800" lvl="1" indent="-457200">
              <a:buFont typeface="Arial" panose="020B0604020202020204" pitchFamily="34" charset="0"/>
              <a:buChar char="•"/>
            </a:pPr>
            <a:r>
              <a:rPr lang="en-US" dirty="0"/>
              <a:t>Discovery then Run</a:t>
            </a:r>
          </a:p>
          <a:p>
            <a:pPr marL="914400" lvl="2" indent="-457200">
              <a:buFont typeface="Arial" panose="020B0604020202020204" pitchFamily="34" charset="0"/>
              <a:buChar char="•"/>
            </a:pPr>
            <a:r>
              <a:rPr lang="en-US" dirty="0"/>
              <a:t>‘Read then execute’</a:t>
            </a:r>
          </a:p>
          <a:p>
            <a:pPr marL="685800" lvl="1" indent="-457200">
              <a:buFont typeface="Arial" panose="020B0604020202020204" pitchFamily="34" charset="0"/>
              <a:buChar char="•"/>
            </a:pPr>
            <a:r>
              <a:rPr lang="en-US" dirty="0"/>
              <a:t>Allows for Pester to build the tests before executing them</a:t>
            </a:r>
          </a:p>
          <a:p>
            <a:pPr marL="914400" lvl="2" indent="-457200">
              <a:buFont typeface="Arial" panose="020B0604020202020204" pitchFamily="34" charset="0"/>
              <a:buChar char="•"/>
            </a:pPr>
            <a:r>
              <a:rPr lang="en-US" dirty="0"/>
              <a:t>This provides greater insight into scoping test failures (each block is saved in discovery phase then executed separately during the run phase)</a:t>
            </a:r>
          </a:p>
          <a:p>
            <a:pPr marL="914400" lvl="2" indent="-457200">
              <a:buFont typeface="Arial" panose="020B0604020202020204" pitchFamily="34" charset="0"/>
              <a:buChar char="•"/>
            </a:pPr>
            <a:r>
              <a:rPr lang="en-US" dirty="0"/>
              <a:t>More formal declarations lead to cleaner, faster tests</a:t>
            </a:r>
          </a:p>
          <a:p>
            <a:pPr marL="914400" lvl="2" indent="-457200">
              <a:buFont typeface="Arial" panose="020B0604020202020204" pitchFamily="34" charset="0"/>
              <a:buChar char="•"/>
            </a:pPr>
            <a:r>
              <a:rPr lang="en-US" dirty="0"/>
              <a:t>Requires closer attention to variable scoping</a:t>
            </a:r>
          </a:p>
          <a:p>
            <a:pPr marL="1143000" lvl="3" indent="-457200">
              <a:buFont typeface="Arial" panose="020B0604020202020204" pitchFamily="34" charset="0"/>
              <a:buChar char="•"/>
            </a:pPr>
            <a:r>
              <a:rPr lang="en-US" dirty="0"/>
              <a:t>E.g. ‘</a:t>
            </a:r>
            <a:r>
              <a:rPr lang="en-US" dirty="0" err="1"/>
              <a:t>BeforeAll</a:t>
            </a:r>
            <a:r>
              <a:rPr lang="en-US" dirty="0"/>
              <a:t>’ doesn’t run until after discovery, which means tests populated by loops (foreach/</a:t>
            </a:r>
            <a:r>
              <a:rPr lang="en-US" dirty="0" err="1"/>
              <a:t>TestCases</a:t>
            </a:r>
            <a:r>
              <a:rPr lang="en-US" dirty="0"/>
              <a:t>) do not have variable values defined in </a:t>
            </a:r>
            <a:r>
              <a:rPr lang="en-US" dirty="0" err="1"/>
              <a:t>BeforeAll</a:t>
            </a:r>
            <a:r>
              <a:rPr lang="en-US" dirty="0"/>
              <a:t>); so use </a:t>
            </a:r>
            <a:r>
              <a:rPr lang="en-US" dirty="0" err="1"/>
              <a:t>BeforeDiscovery</a:t>
            </a:r>
            <a:r>
              <a:rPr lang="en-US" dirty="0"/>
              <a:t> to populate variables used by loops</a:t>
            </a:r>
          </a:p>
          <a:p>
            <a:pPr marL="457200" indent="-457200">
              <a:buFont typeface="Arial" panose="020B0604020202020204" pitchFamily="34" charset="0"/>
              <a:buChar char="•"/>
            </a:pPr>
            <a:r>
              <a:rPr lang="en-US" dirty="0"/>
              <a:t>All code must be in Pester block</a:t>
            </a:r>
          </a:p>
          <a:p>
            <a:pPr marL="685800" lvl="1" indent="-457200">
              <a:buFont typeface="Arial" panose="020B0604020202020204" pitchFamily="34" charset="0"/>
              <a:buChar char="•"/>
            </a:pPr>
            <a:r>
              <a:rPr lang="en-US" dirty="0"/>
              <a:t>It, </a:t>
            </a:r>
            <a:r>
              <a:rPr lang="en-US" dirty="0" err="1"/>
              <a:t>BeforeAll</a:t>
            </a:r>
            <a:r>
              <a:rPr lang="en-US" dirty="0"/>
              <a:t>, </a:t>
            </a:r>
            <a:r>
              <a:rPr lang="en-US" dirty="0" err="1"/>
              <a:t>BeforeEach</a:t>
            </a:r>
            <a:r>
              <a:rPr lang="en-US" dirty="0"/>
              <a:t>, </a:t>
            </a:r>
            <a:r>
              <a:rPr lang="en-US" dirty="0" err="1"/>
              <a:t>AfterAll</a:t>
            </a:r>
            <a:r>
              <a:rPr lang="en-US" dirty="0"/>
              <a:t> or </a:t>
            </a:r>
            <a:r>
              <a:rPr lang="en-US" dirty="0" err="1"/>
              <a:t>AfterEach</a:t>
            </a:r>
            <a:endParaRPr lang="en-US" dirty="0"/>
          </a:p>
          <a:p>
            <a:pPr marL="685800" lvl="1" indent="-457200">
              <a:buFont typeface="Arial" panose="020B0604020202020204" pitchFamily="34" charset="0"/>
              <a:buChar char="•"/>
            </a:pPr>
            <a:r>
              <a:rPr lang="en-US" dirty="0"/>
              <a:t>Any code outside these blocks will run during Discovery phase and likely be lost</a:t>
            </a:r>
          </a:p>
          <a:p>
            <a:pPr marL="685800" lvl="1" indent="-457200">
              <a:buFont typeface="Arial" panose="020B0604020202020204" pitchFamily="34" charset="0"/>
              <a:buChar char="•"/>
            </a:pPr>
            <a:r>
              <a:rPr lang="en-US" dirty="0"/>
              <a:t>Migrating from v4: </a:t>
            </a:r>
            <a:r>
              <a:rPr lang="en-US" dirty="0">
                <a:hlinkClick r:id="rId2"/>
              </a:rPr>
              <a:t>https://pester-docs.netlify.app/docs/migrations/v4-to-v5</a:t>
            </a:r>
            <a:r>
              <a:rPr lang="en-US" dirty="0"/>
              <a:t> </a:t>
            </a:r>
          </a:p>
          <a:p>
            <a:pPr marL="1143000" lvl="3" indent="-457200">
              <a:buFont typeface="Arial" panose="020B0604020202020204" pitchFamily="34" charset="0"/>
              <a:buChar char="•"/>
            </a:pPr>
            <a:endParaRPr lang="en-US" dirty="0"/>
          </a:p>
        </p:txBody>
      </p:sp>
    </p:spTree>
    <p:extLst>
      <p:ext uri="{BB962C8B-B14F-4D97-AF65-F5344CB8AC3E}">
        <p14:creationId xmlns:p14="http://schemas.microsoft.com/office/powerpoint/2010/main" val="19990517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42968739-8FBB-4780-B08F-82C0616DF0C3}"/>
              </a:ext>
            </a:extLst>
          </p:cNvPr>
          <p:cNvSpPr>
            <a:spLocks noGrp="1"/>
          </p:cNvSpPr>
          <p:nvPr>
            <p:ph type="title"/>
          </p:nvPr>
        </p:nvSpPr>
        <p:spPr/>
        <p:txBody>
          <a:bodyPr/>
          <a:lstStyle/>
          <a:p>
            <a:r>
              <a:rPr lang="en-US" dirty="0"/>
              <a:t>Pester 5 – A New World </a:t>
            </a:r>
            <a:r>
              <a:rPr lang="en-US" dirty="0" err="1"/>
              <a:t>cont</a:t>
            </a:r>
            <a:r>
              <a:rPr lang="en-US" dirty="0"/>
              <a:t>…</a:t>
            </a:r>
          </a:p>
        </p:txBody>
      </p:sp>
      <p:sp>
        <p:nvSpPr>
          <p:cNvPr id="10" name="Text Placeholder 1">
            <a:extLst>
              <a:ext uri="{FF2B5EF4-FFF2-40B4-BE49-F238E27FC236}">
                <a16:creationId xmlns:a16="http://schemas.microsoft.com/office/drawing/2014/main" id="{DB3E11CF-817C-46F0-B7B9-6C22C15FF768}"/>
              </a:ext>
            </a:extLst>
          </p:cNvPr>
          <p:cNvSpPr>
            <a:spLocks noGrp="1"/>
          </p:cNvSpPr>
          <p:nvPr>
            <p:ph type="body" sz="quarter" idx="10"/>
          </p:nvPr>
        </p:nvSpPr>
        <p:spPr>
          <a:xfrm>
            <a:off x="586390" y="1434370"/>
            <a:ext cx="11018520" cy="3311676"/>
          </a:xfrm>
        </p:spPr>
        <p:txBody>
          <a:bodyPr/>
          <a:lstStyle/>
          <a:p>
            <a:pPr marL="457200" indent="-457200">
              <a:buFont typeface="Arial" panose="020B0604020202020204" pitchFamily="34" charset="0"/>
              <a:buChar char="•"/>
            </a:pPr>
            <a:r>
              <a:rPr lang="en-US" dirty="0"/>
              <a:t>Invoking Pester</a:t>
            </a:r>
          </a:p>
          <a:p>
            <a:pPr marL="685800" lvl="1" indent="-457200">
              <a:buFont typeface="Arial" panose="020B0604020202020204" pitchFamily="34" charset="0"/>
              <a:buChar char="•"/>
            </a:pPr>
            <a:r>
              <a:rPr lang="en-US" dirty="0"/>
              <a:t>Configuration objects are now preferred method to invoke tests</a:t>
            </a:r>
          </a:p>
          <a:p>
            <a:pPr lvl="4"/>
            <a:r>
              <a:rPr lang="en-US" dirty="0">
                <a:solidFill>
                  <a:srgbClr val="92D050"/>
                </a:solidFill>
                <a:latin typeface="Consolas" panose="020B0609020204030204" pitchFamily="49" charset="0"/>
              </a:rPr>
              <a:t>$config = New-</a:t>
            </a:r>
            <a:r>
              <a:rPr lang="en-US" dirty="0" err="1">
                <a:solidFill>
                  <a:srgbClr val="92D050"/>
                </a:solidFill>
                <a:latin typeface="Consolas" panose="020B0609020204030204" pitchFamily="49" charset="0"/>
              </a:rPr>
              <a:t>PesterConfiguration</a:t>
            </a:r>
            <a:endParaRPr lang="en-US" dirty="0">
              <a:solidFill>
                <a:srgbClr val="92D050"/>
              </a:solidFill>
              <a:latin typeface="Consolas" panose="020B0609020204030204" pitchFamily="49" charset="0"/>
            </a:endParaRPr>
          </a:p>
          <a:p>
            <a:pPr lvl="4"/>
            <a:r>
              <a:rPr lang="en-US" dirty="0">
                <a:solidFill>
                  <a:srgbClr val="92D050"/>
                </a:solidFill>
                <a:latin typeface="Consolas" panose="020B0609020204030204" pitchFamily="49" charset="0"/>
              </a:rPr>
              <a:t>$</a:t>
            </a:r>
            <a:r>
              <a:rPr lang="en-US" dirty="0" err="1">
                <a:solidFill>
                  <a:srgbClr val="92D050"/>
                </a:solidFill>
                <a:latin typeface="Consolas" panose="020B0609020204030204" pitchFamily="49" charset="0"/>
              </a:rPr>
              <a:t>config.Output.Verbosity</a:t>
            </a:r>
            <a:r>
              <a:rPr lang="en-US" dirty="0">
                <a:solidFill>
                  <a:srgbClr val="92D050"/>
                </a:solidFill>
                <a:latin typeface="Consolas" panose="020B0609020204030204" pitchFamily="49" charset="0"/>
              </a:rPr>
              <a:t> = ‘Detailed’ # Provides output similar to v4</a:t>
            </a:r>
          </a:p>
          <a:p>
            <a:pPr lvl="4"/>
            <a:r>
              <a:rPr lang="en-US" dirty="0">
                <a:solidFill>
                  <a:srgbClr val="92D050"/>
                </a:solidFill>
                <a:latin typeface="Consolas" panose="020B0609020204030204" pitchFamily="49" charset="0"/>
              </a:rPr>
              <a:t>Invoke-Pester -Configuration $config</a:t>
            </a:r>
          </a:p>
          <a:p>
            <a:pPr lvl="4"/>
            <a:r>
              <a:rPr lang="en-US" dirty="0">
                <a:solidFill>
                  <a:srgbClr val="92D050"/>
                </a:solidFill>
                <a:latin typeface="Consolas" panose="020B0609020204030204" pitchFamily="49" charset="0"/>
              </a:rPr>
              <a:t>###### OR ######</a:t>
            </a:r>
          </a:p>
          <a:p>
            <a:pPr lvl="4"/>
            <a:r>
              <a:rPr lang="en-US" dirty="0">
                <a:solidFill>
                  <a:srgbClr val="92D050"/>
                </a:solidFill>
                <a:latin typeface="Consolas" panose="020B0609020204030204" pitchFamily="49" charset="0"/>
              </a:rPr>
              <a:t>Invoke-Pester –Output Detailed</a:t>
            </a:r>
          </a:p>
          <a:p>
            <a:pPr marL="685800" lvl="1" indent="-457200">
              <a:buFont typeface="Arial" panose="020B0604020202020204" pitchFamily="34" charset="0"/>
              <a:buChar char="•"/>
            </a:pPr>
            <a:r>
              <a:rPr lang="en-US" dirty="0"/>
              <a:t>Asserting Mocks now use –Invoke</a:t>
            </a:r>
          </a:p>
          <a:p>
            <a:pPr marL="914400" lvl="2" indent="-457200">
              <a:buFont typeface="Arial" panose="020B0604020202020204" pitchFamily="34" charset="0"/>
              <a:buChar char="•"/>
            </a:pPr>
            <a:r>
              <a:rPr lang="en-US" dirty="0"/>
              <a:t>V5: </a:t>
            </a:r>
            <a:r>
              <a:rPr lang="en-US" sz="1400" dirty="0">
                <a:solidFill>
                  <a:srgbClr val="92D050"/>
                </a:solidFill>
                <a:latin typeface="Consolas" panose="020B0609020204030204" pitchFamily="49" charset="0"/>
              </a:rPr>
              <a:t>Should -Invoke -</a:t>
            </a:r>
            <a:r>
              <a:rPr lang="en-US" sz="1400" dirty="0" err="1">
                <a:solidFill>
                  <a:srgbClr val="92D050"/>
                </a:solidFill>
                <a:latin typeface="Consolas" panose="020B0609020204030204" pitchFamily="49" charset="0"/>
              </a:rPr>
              <a:t>CommandName</a:t>
            </a:r>
            <a:r>
              <a:rPr lang="en-US" sz="1400" dirty="0">
                <a:solidFill>
                  <a:srgbClr val="92D050"/>
                </a:solidFill>
                <a:latin typeface="Consolas" panose="020B0609020204030204" pitchFamily="49" charset="0"/>
              </a:rPr>
              <a:t> Build -Times 0</a:t>
            </a:r>
          </a:p>
          <a:p>
            <a:pPr marL="914400" lvl="2" indent="-457200">
              <a:buFont typeface="Arial" panose="020B0604020202020204" pitchFamily="34" charset="0"/>
              <a:buChar char="•"/>
            </a:pPr>
            <a:r>
              <a:rPr lang="en-US" dirty="0"/>
              <a:t>V4: </a:t>
            </a:r>
            <a:r>
              <a:rPr lang="en-US" sz="1400" dirty="0">
                <a:solidFill>
                  <a:srgbClr val="92D050"/>
                </a:solidFill>
                <a:latin typeface="Consolas" panose="020B0609020204030204" pitchFamily="49" charset="0"/>
              </a:rPr>
              <a:t>Assert-</a:t>
            </a:r>
            <a:r>
              <a:rPr lang="en-US" sz="1400" dirty="0" err="1">
                <a:solidFill>
                  <a:srgbClr val="92D050"/>
                </a:solidFill>
                <a:latin typeface="Consolas" panose="020B0609020204030204" pitchFamily="49" charset="0"/>
              </a:rPr>
              <a:t>MockCalled</a:t>
            </a:r>
            <a:r>
              <a:rPr lang="en-US" sz="1400" dirty="0">
                <a:solidFill>
                  <a:srgbClr val="92D050"/>
                </a:solidFill>
                <a:latin typeface="Consolas" panose="020B0609020204030204" pitchFamily="49" charset="0"/>
              </a:rPr>
              <a:t> Build –Times 0</a:t>
            </a:r>
          </a:p>
          <a:p>
            <a:pPr marL="1143000" lvl="3" indent="-457200">
              <a:buFont typeface="Arial" panose="020B0604020202020204" pitchFamily="34" charset="0"/>
              <a:buChar char="•"/>
            </a:pPr>
            <a:endParaRPr lang="en-US" dirty="0"/>
          </a:p>
        </p:txBody>
      </p:sp>
    </p:spTree>
    <p:extLst>
      <p:ext uri="{BB962C8B-B14F-4D97-AF65-F5344CB8AC3E}">
        <p14:creationId xmlns:p14="http://schemas.microsoft.com/office/powerpoint/2010/main" val="6013817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B3E11CF-817C-46F0-B7B9-6C22C15FF768}"/>
              </a:ext>
            </a:extLst>
          </p:cNvPr>
          <p:cNvSpPr>
            <a:spLocks noGrp="1"/>
          </p:cNvSpPr>
          <p:nvPr>
            <p:ph type="body" sz="quarter" idx="10"/>
          </p:nvPr>
        </p:nvSpPr>
        <p:spPr>
          <a:xfrm>
            <a:off x="4938315" y="2876493"/>
            <a:ext cx="6669658" cy="1101840"/>
          </a:xfrm>
        </p:spPr>
        <p:txBody>
          <a:bodyPr/>
          <a:lstStyle/>
          <a:p>
            <a:pPr marL="0" indent="0">
              <a:buNone/>
            </a:pPr>
            <a:r>
              <a:rPr lang="en-US" dirty="0"/>
              <a:t>Why (not) tests?</a:t>
            </a:r>
          </a:p>
          <a:p>
            <a:pPr marL="0" indent="0">
              <a:buNone/>
            </a:pPr>
            <a:r>
              <a:rPr lang="en-US" dirty="0"/>
              <a:t>Code Coverage</a:t>
            </a:r>
          </a:p>
        </p:txBody>
      </p:sp>
      <p:sp>
        <p:nvSpPr>
          <p:cNvPr id="12" name="Title 2">
            <a:extLst>
              <a:ext uri="{FF2B5EF4-FFF2-40B4-BE49-F238E27FC236}">
                <a16:creationId xmlns:a16="http://schemas.microsoft.com/office/drawing/2014/main" id="{42968739-8FBB-4780-B08F-82C0616DF0C3}"/>
              </a:ext>
            </a:extLst>
          </p:cNvPr>
          <p:cNvSpPr>
            <a:spLocks noGrp="1"/>
          </p:cNvSpPr>
          <p:nvPr>
            <p:ph type="title"/>
          </p:nvPr>
        </p:nvSpPr>
        <p:spPr>
          <a:xfrm>
            <a:off x="588263" y="3150414"/>
            <a:ext cx="3183637" cy="553998"/>
          </a:xfrm>
        </p:spPr>
        <p:txBody>
          <a:bodyPr/>
          <a:lstStyle/>
          <a:p>
            <a:r>
              <a:rPr lang="en-US" dirty="0"/>
              <a:t>Testing Goals</a:t>
            </a:r>
          </a:p>
        </p:txBody>
      </p:sp>
    </p:spTree>
    <p:extLst>
      <p:ext uri="{BB962C8B-B14F-4D97-AF65-F5344CB8AC3E}">
        <p14:creationId xmlns:p14="http://schemas.microsoft.com/office/powerpoint/2010/main" val="4972903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0812-5913-4D19-8912-74C94D9936BD}"/>
              </a:ext>
            </a:extLst>
          </p:cNvPr>
          <p:cNvSpPr>
            <a:spLocks noGrp="1"/>
          </p:cNvSpPr>
          <p:nvPr>
            <p:ph type="title"/>
          </p:nvPr>
        </p:nvSpPr>
        <p:spPr/>
        <p:txBody>
          <a:bodyPr/>
          <a:lstStyle/>
          <a:p>
            <a:r>
              <a:rPr lang="en-US" dirty="0"/>
              <a:t>Why Tests?</a:t>
            </a:r>
          </a:p>
        </p:txBody>
      </p:sp>
      <p:sp>
        <p:nvSpPr>
          <p:cNvPr id="3" name="Content Placeholder 2">
            <a:extLst>
              <a:ext uri="{FF2B5EF4-FFF2-40B4-BE49-F238E27FC236}">
                <a16:creationId xmlns:a16="http://schemas.microsoft.com/office/drawing/2014/main" id="{602CE03E-1964-47B9-94DB-62B99424BFB8}"/>
              </a:ext>
            </a:extLst>
          </p:cNvPr>
          <p:cNvSpPr>
            <a:spLocks noGrp="1"/>
          </p:cNvSpPr>
          <p:nvPr>
            <p:ph sz="quarter" idx="10"/>
          </p:nvPr>
        </p:nvSpPr>
        <p:spPr>
          <a:xfrm>
            <a:off x="584200" y="1435100"/>
            <a:ext cx="11018838" cy="4271939"/>
          </a:xfrm>
        </p:spPr>
        <p:txBody>
          <a:bodyPr vert="horz" wrap="square" lIns="0" tIns="0" rIns="0" bIns="0" rtlCol="0" anchor="t">
            <a:spAutoFit/>
          </a:bodyPr>
          <a:lstStyle/>
          <a:p>
            <a:r>
              <a:rPr lang="en-US" dirty="0">
                <a:cs typeface="Segoe UI"/>
              </a:rPr>
              <a:t>Increase code quality</a:t>
            </a:r>
          </a:p>
          <a:p>
            <a:pPr lvl="1"/>
            <a:r>
              <a:rPr lang="en-US" dirty="0">
                <a:cs typeface="Segoe UI"/>
              </a:rPr>
              <a:t>Detect Defects</a:t>
            </a:r>
          </a:p>
          <a:p>
            <a:pPr lvl="2"/>
            <a:r>
              <a:rPr lang="en-US" dirty="0">
                <a:cs typeface="Segoe UI"/>
              </a:rPr>
              <a:t>Earlier the better</a:t>
            </a:r>
          </a:p>
          <a:p>
            <a:pPr lvl="1"/>
            <a:r>
              <a:rPr lang="en-US" dirty="0">
                <a:cs typeface="Segoe UI"/>
              </a:rPr>
              <a:t>Reliability</a:t>
            </a:r>
          </a:p>
          <a:p>
            <a:pPr lvl="2"/>
            <a:r>
              <a:rPr lang="en-US" dirty="0">
                <a:cs typeface="Segoe UI"/>
              </a:rPr>
              <a:t>Stress or performance testing</a:t>
            </a:r>
          </a:p>
          <a:p>
            <a:pPr lvl="1"/>
            <a:r>
              <a:rPr lang="en-US" dirty="0">
                <a:cs typeface="Segoe UI"/>
              </a:rPr>
              <a:t>Increased Confidence</a:t>
            </a:r>
          </a:p>
          <a:p>
            <a:r>
              <a:rPr lang="en-US" dirty="0">
                <a:cs typeface="Segoe UI"/>
              </a:rPr>
              <a:t>Risk Management</a:t>
            </a:r>
          </a:p>
          <a:p>
            <a:pPr lvl="1"/>
            <a:r>
              <a:rPr lang="en-US" dirty="0">
                <a:cs typeface="Segoe UI"/>
              </a:rPr>
              <a:t>Detect more use cases</a:t>
            </a:r>
          </a:p>
          <a:p>
            <a:pPr lvl="1"/>
            <a:r>
              <a:rPr lang="en-US" dirty="0">
                <a:cs typeface="Segoe UI"/>
              </a:rPr>
              <a:t>Credibility / Customer optics</a:t>
            </a:r>
          </a:p>
          <a:p>
            <a:r>
              <a:rPr lang="en-US" dirty="0">
                <a:cs typeface="Segoe UI"/>
              </a:rPr>
              <a:t>Reduced long-term costs</a:t>
            </a:r>
          </a:p>
          <a:p>
            <a:pPr lvl="1"/>
            <a:r>
              <a:rPr lang="en-US" dirty="0">
                <a:cs typeface="Segoe UI"/>
              </a:rPr>
              <a:t>Test a backup/restore procedure?</a:t>
            </a:r>
          </a:p>
        </p:txBody>
      </p:sp>
    </p:spTree>
    <p:extLst>
      <p:ext uri="{BB962C8B-B14F-4D97-AF65-F5344CB8AC3E}">
        <p14:creationId xmlns:p14="http://schemas.microsoft.com/office/powerpoint/2010/main" val="19952057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0812-5913-4D19-8912-74C94D9936BD}"/>
              </a:ext>
            </a:extLst>
          </p:cNvPr>
          <p:cNvSpPr>
            <a:spLocks noGrp="1"/>
          </p:cNvSpPr>
          <p:nvPr>
            <p:ph type="title"/>
          </p:nvPr>
        </p:nvSpPr>
        <p:spPr/>
        <p:txBody>
          <a:bodyPr/>
          <a:lstStyle/>
          <a:p>
            <a:r>
              <a:rPr lang="en-US" dirty="0"/>
              <a:t>Why Not Tests?</a:t>
            </a:r>
          </a:p>
        </p:txBody>
      </p:sp>
      <p:sp>
        <p:nvSpPr>
          <p:cNvPr id="3" name="Content Placeholder 2">
            <a:extLst>
              <a:ext uri="{FF2B5EF4-FFF2-40B4-BE49-F238E27FC236}">
                <a16:creationId xmlns:a16="http://schemas.microsoft.com/office/drawing/2014/main" id="{602CE03E-1964-47B9-94DB-62B99424BFB8}"/>
              </a:ext>
            </a:extLst>
          </p:cNvPr>
          <p:cNvSpPr>
            <a:spLocks noGrp="1"/>
          </p:cNvSpPr>
          <p:nvPr>
            <p:ph sz="quarter" idx="10"/>
          </p:nvPr>
        </p:nvSpPr>
        <p:spPr>
          <a:xfrm>
            <a:off x="584200" y="1435100"/>
            <a:ext cx="11018838" cy="2794611"/>
          </a:xfrm>
        </p:spPr>
        <p:txBody>
          <a:bodyPr vert="horz" wrap="square" lIns="0" tIns="0" rIns="0" bIns="0" rtlCol="0" anchor="t">
            <a:spAutoFit/>
          </a:bodyPr>
          <a:lstStyle/>
          <a:p>
            <a:r>
              <a:rPr lang="en-US" dirty="0">
                <a:cs typeface="Segoe UI"/>
              </a:rPr>
              <a:t>Value vs Resources</a:t>
            </a:r>
          </a:p>
          <a:p>
            <a:pPr lvl="1"/>
            <a:r>
              <a:rPr lang="en-US" dirty="0">
                <a:cs typeface="Segoe UI"/>
              </a:rPr>
              <a:t>Is a corner case worth adding hours/days of testing?</a:t>
            </a:r>
          </a:p>
          <a:p>
            <a:pPr lvl="1"/>
            <a:r>
              <a:rPr lang="en-US" dirty="0">
                <a:cs typeface="Segoe UI"/>
              </a:rPr>
              <a:t>Is a case going to be repeated or singular?</a:t>
            </a:r>
          </a:p>
          <a:p>
            <a:pPr lvl="1"/>
            <a:r>
              <a:rPr lang="en-US" dirty="0">
                <a:cs typeface="Segoe UI"/>
              </a:rPr>
              <a:t>Did your program budget for a testing environment?</a:t>
            </a:r>
          </a:p>
          <a:p>
            <a:r>
              <a:rPr lang="en-US" dirty="0">
                <a:cs typeface="Segoe UI"/>
              </a:rPr>
              <a:t>Trust your tools</a:t>
            </a:r>
          </a:p>
          <a:p>
            <a:pPr lvl="1"/>
            <a:r>
              <a:rPr lang="en-US" dirty="0">
                <a:cs typeface="Segoe UI"/>
              </a:rPr>
              <a:t>Can you afford to trust your tools?</a:t>
            </a:r>
          </a:p>
          <a:p>
            <a:pPr lvl="1"/>
            <a:r>
              <a:rPr lang="en-US" dirty="0">
                <a:cs typeface="Segoe UI"/>
              </a:rPr>
              <a:t>Do you need a test to test the test was tested?</a:t>
            </a:r>
          </a:p>
        </p:txBody>
      </p:sp>
    </p:spTree>
    <p:extLst>
      <p:ext uri="{BB962C8B-B14F-4D97-AF65-F5344CB8AC3E}">
        <p14:creationId xmlns:p14="http://schemas.microsoft.com/office/powerpoint/2010/main" val="3737497224"/>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Business_2019_06.potx" id="{3030E461-AFA5-4F6E-AA58-16BAA05F6B26}" vid="{C72F13C8-8778-4051-B228-6E8F216AE01F}"/>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Business_2019_06.potx" id="{3030E461-AFA5-4F6E-AA58-16BAA05F6B26}" vid="{BEF594F7-7EEC-4B61-8796-528F9663773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6F9AC03-E707-4B03-9DF3-FD4F2746EC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965de625-df5b-42e9-a277-2113da4f1195"/>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576</TotalTime>
  <Words>680</Words>
  <Application>Microsoft Office PowerPoint</Application>
  <PresentationFormat>Widescreen</PresentationFormat>
  <Paragraphs>112</Paragraphs>
  <Slides>16</Slides>
  <Notes>4</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Consolas</vt:lpstr>
      <vt:lpstr>Segoe UI</vt:lpstr>
      <vt:lpstr>Segoe UI Semibold</vt:lpstr>
      <vt:lpstr>Wingdings</vt:lpstr>
      <vt:lpstr>White Template</vt:lpstr>
      <vt:lpstr>Black Template</vt:lpstr>
      <vt:lpstr>Pester Stuff</vt:lpstr>
      <vt:lpstr>Who is this guy?</vt:lpstr>
      <vt:lpstr>Who is this for?</vt:lpstr>
      <vt:lpstr>Agenda</vt:lpstr>
      <vt:lpstr>Pester 5 – A New World</vt:lpstr>
      <vt:lpstr>Pester 5 – A New World cont…</vt:lpstr>
      <vt:lpstr>Testing Goals</vt:lpstr>
      <vt:lpstr>Why Tests?</vt:lpstr>
      <vt:lpstr>Why Not Tests?</vt:lpstr>
      <vt:lpstr>Code Coverage</vt:lpstr>
      <vt:lpstr>Testing Pattern</vt:lpstr>
      <vt:lpstr>Arrange</vt:lpstr>
      <vt:lpstr>Act</vt:lpstr>
      <vt:lpstr>Assert</vt:lpstr>
      <vt:lpstr>Demo Time</vt:lpstr>
      <vt:lpstr>https://github.com/jrybergDemo/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Notes from the Field</dc:title>
  <dc:creator>Jason Ryberg</dc:creator>
  <cp:lastModifiedBy>Jason Ryberg</cp:lastModifiedBy>
  <cp:revision>42</cp:revision>
  <cp:lastPrinted>2020-01-24T04:49:58Z</cp:lastPrinted>
  <dcterms:created xsi:type="dcterms:W3CDTF">2020-01-13T18:49:56Z</dcterms:created>
  <dcterms:modified xsi:type="dcterms:W3CDTF">2022-02-15T00:08:50Z</dcterms:modified>
</cp:coreProperties>
</file>