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0"/>
  </p:notesMasterIdLst>
  <p:handoutMasterIdLst>
    <p:handoutMasterId r:id="rId11"/>
  </p:handoutMasterIdLst>
  <p:sldIdLst>
    <p:sldId id="258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024136-D290-48F3-A182-4C46BEB5146B}" type="datetime1">
              <a:rPr lang="en-US" smtClean="0"/>
              <a:t>10/27/2013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C7D44C-38B1-4D0F-9006-D5774F331095}" type="datetime1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8D518A-FD4F-4358-B95B-9DB5A17160FB}" type="datetime1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2A9F4F-03AD-4497-A65D-076601BD41D2}" type="datetime1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FBF3AC-A781-43AA-8BD5-B12F49168B94}" type="datetime1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256A41-C91B-43FF-9881-F5DA9878418F}" type="datetime1">
              <a:rPr lang="en-US" smtClean="0"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7AA76-41EE-4C13-950E-E611B8B8FC52}" type="datetime1">
              <a:rPr lang="en-US" smtClean="0"/>
              <a:t>10/27/2013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407A26-E7BC-4498-97E4-87AF12377CA9}" type="datetime1">
              <a:rPr lang="en-US" smtClean="0"/>
              <a:t>10/27/2013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EA4171-1117-4486-993C-35A7470D8847}" type="datetime1">
              <a:rPr lang="en-US" smtClean="0"/>
              <a:t>10/27/2013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4CB8-1563-4663-81DB-74EB416C19BE}" type="datetime1">
              <a:rPr lang="en-US" smtClean="0"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>
            <a:extLst/>
          </a:lstStyle>
          <a:p>
            <a:fld id="{0C6724CE-2468-448B-87C1-A92EDD78369B}" type="datetime1">
              <a:rPr lang="en-US" smtClean="0"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10/27/2013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PanelGrid</a:t>
            </a:r>
            <a:r>
              <a:rPr lang="en-US" dirty="0" smtClean="0"/>
              <a:t> and </a:t>
            </a:r>
            <a:r>
              <a:rPr lang="en-US" dirty="0" err="1" smtClean="0"/>
              <a:t>PanelGroup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 </a:t>
            </a:r>
            <a:r>
              <a:rPr lang="en-US" dirty="0" err="1" smtClean="0"/>
              <a:t>panelGrid</a:t>
            </a:r>
            <a:r>
              <a:rPr lang="en-US" dirty="0" smtClean="0"/>
              <a:t> is a tag that renders an HTML table.  </a:t>
            </a:r>
          </a:p>
          <a:p>
            <a:pPr lvl="0"/>
            <a:r>
              <a:rPr lang="en-US" dirty="0" smtClean="0"/>
              <a:t>Example code: </a:t>
            </a:r>
          </a:p>
          <a:p>
            <a:pPr marL="454914" lvl="1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h:panelGrid</a:t>
            </a:r>
            <a:r>
              <a:rPr lang="en-US" dirty="0"/>
              <a:t> columns</a:t>
            </a:r>
            <a:r>
              <a:rPr lang="en-US" dirty="0" smtClean="0"/>
              <a:t>=“1“&gt;&lt;/</a:t>
            </a:r>
            <a:r>
              <a:rPr lang="en-US" dirty="0" err="1" smtClean="0"/>
              <a:t>h:panelGrid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Renders as:</a:t>
            </a:r>
          </a:p>
          <a:p>
            <a:pPr marL="454914" lvl="1" indent="0">
              <a:buNone/>
            </a:pPr>
            <a:r>
              <a:rPr lang="en-US" dirty="0"/>
              <a:t>&lt;</a:t>
            </a:r>
            <a:r>
              <a:rPr lang="en-US" dirty="0" smtClean="0"/>
              <a:t>table&gt;&lt;</a:t>
            </a:r>
            <a:r>
              <a:rPr lang="en-US" dirty="0" err="1" smtClean="0"/>
              <a:t>tbody</a:t>
            </a:r>
            <a:r>
              <a:rPr lang="en-US" dirty="0"/>
              <a:t>&gt;</a:t>
            </a:r>
          </a:p>
          <a:p>
            <a:pPr marL="454914" lvl="1" indent="0"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&gt;&lt;td&gt;&lt;/td&gt;&lt;/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pPr marL="454914" lvl="1" indent="0">
              <a:buNone/>
            </a:pPr>
            <a:r>
              <a:rPr lang="en-US" dirty="0" smtClean="0"/>
              <a:t>&lt;/</a:t>
            </a:r>
            <a:r>
              <a:rPr lang="en-US" dirty="0" err="1"/>
              <a:t>tbody</a:t>
            </a:r>
            <a:r>
              <a:rPr lang="en-US" dirty="0" smtClean="0"/>
              <a:t>&gt;&lt;/</a:t>
            </a:r>
            <a:r>
              <a:rPr lang="en-US" dirty="0"/>
              <a:t>table&gt;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panelGrid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</a:t>
            </a:r>
            <a:r>
              <a:rPr lang="en-US" dirty="0" err="1" smtClean="0"/>
              <a:t>panelGrid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Simpler syntax</a:t>
            </a:r>
          </a:p>
          <a:p>
            <a:r>
              <a:rPr lang="en-US" dirty="0" smtClean="0"/>
              <a:t>Specify amount of columns without having to change the number of &lt;td&gt; tags in each row</a:t>
            </a:r>
          </a:p>
          <a:p>
            <a:r>
              <a:rPr lang="en-US" dirty="0" smtClean="0"/>
              <a:t>Ability to use other JSF tags within the table, such as number validation and messages</a:t>
            </a:r>
          </a:p>
          <a:p>
            <a:r>
              <a:rPr lang="en-US" dirty="0" smtClean="0"/>
              <a:t>Automatically adds rows based on the number of elements in the table</a:t>
            </a:r>
          </a:p>
          <a:p>
            <a:r>
              <a:rPr lang="en-US" dirty="0" smtClean="0"/>
              <a:t>Utilizes facet tag to generate headers and footers automatically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6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panelGroup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group a set of components under one parent</a:t>
            </a:r>
          </a:p>
          <a:p>
            <a:r>
              <a:rPr lang="en-US" dirty="0" smtClean="0"/>
              <a:t>Renders as a HTML cell, or a &lt;td&gt; within a row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20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without </a:t>
            </a:r>
            <a:r>
              <a:rPr lang="en-US" dirty="0" err="1" smtClean="0"/>
              <a:t>panelGroup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code:</a:t>
            </a:r>
          </a:p>
          <a:p>
            <a:pPr marL="454914" lvl="1" indent="0">
              <a:buNone/>
            </a:pPr>
            <a:r>
              <a:rPr lang="en-US" dirty="0" smtClean="0"/>
              <a:t>&lt;</a:t>
            </a:r>
            <a:r>
              <a:rPr lang="en-US" dirty="0" err="1"/>
              <a:t>h:outputText</a:t>
            </a:r>
            <a:r>
              <a:rPr lang="en-US" dirty="0"/>
              <a:t> value="Data shows in " /&gt;</a:t>
            </a:r>
          </a:p>
          <a:p>
            <a:pPr marL="454914" lvl="1" indent="0">
              <a:buNone/>
            </a:pPr>
            <a:r>
              <a:rPr lang="en-US" dirty="0"/>
              <a:t>&lt;</a:t>
            </a:r>
            <a:r>
              <a:rPr lang="en-US" dirty="0" err="1"/>
              <a:t>h:outputText</a:t>
            </a:r>
            <a:r>
              <a:rPr lang="en-US" dirty="0"/>
              <a:t> value</a:t>
            </a:r>
            <a:r>
              <a:rPr lang="en-US" dirty="0" smtClean="0"/>
              <a:t>=“different cell</a:t>
            </a:r>
            <a:r>
              <a:rPr lang="en-US" dirty="0"/>
              <a:t>" /&gt;  </a:t>
            </a:r>
          </a:p>
          <a:p>
            <a:r>
              <a:rPr lang="en-US" dirty="0" smtClean="0"/>
              <a:t>Renders as (could be on 2 rows):</a:t>
            </a:r>
            <a:endParaRPr lang="en-US" dirty="0"/>
          </a:p>
          <a:p>
            <a:pPr marL="454914" lvl="1" indent="0">
              <a:buNone/>
            </a:pPr>
            <a:r>
              <a:rPr lang="en-US" dirty="0"/>
              <a:t>&lt;td&gt;Data </a:t>
            </a:r>
            <a:r>
              <a:rPr lang="en-US" dirty="0" smtClean="0"/>
              <a:t>shows</a:t>
            </a:r>
            <a:r>
              <a:rPr lang="en-US" dirty="0"/>
              <a:t>&lt;/td&gt;</a:t>
            </a:r>
          </a:p>
          <a:p>
            <a:pPr marL="454914" lvl="1" indent="0">
              <a:buNone/>
            </a:pPr>
            <a:r>
              <a:rPr lang="en-US" dirty="0" smtClean="0"/>
              <a:t>&lt;td&gt;different cell&lt;/td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33544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panelGroup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code:</a:t>
            </a:r>
          </a:p>
          <a:p>
            <a:pPr marL="454914" lvl="1" indent="0">
              <a:buNone/>
            </a:pPr>
            <a:r>
              <a:rPr lang="en-US" dirty="0"/>
              <a:t>&lt;</a:t>
            </a:r>
            <a:r>
              <a:rPr lang="en-US" dirty="0" err="1"/>
              <a:t>h:panelGroup</a:t>
            </a:r>
            <a:r>
              <a:rPr lang="en-US" dirty="0"/>
              <a:t>&gt;  </a:t>
            </a:r>
          </a:p>
          <a:p>
            <a:pPr marL="454914" lvl="1" indent="0">
              <a:buNone/>
            </a:pPr>
            <a:r>
              <a:rPr lang="en-US" dirty="0"/>
              <a:t>&lt;</a:t>
            </a:r>
            <a:r>
              <a:rPr lang="en-US" dirty="0" err="1"/>
              <a:t>h:outputText</a:t>
            </a:r>
            <a:r>
              <a:rPr lang="en-US" dirty="0"/>
              <a:t> value="Data shows in " /&gt;</a:t>
            </a:r>
          </a:p>
          <a:p>
            <a:pPr marL="454914" lvl="1" indent="0">
              <a:buNone/>
            </a:pPr>
            <a:r>
              <a:rPr lang="en-US" dirty="0"/>
              <a:t>&lt;</a:t>
            </a:r>
            <a:r>
              <a:rPr lang="en-US" dirty="0" err="1"/>
              <a:t>h:outputText</a:t>
            </a:r>
            <a:r>
              <a:rPr lang="en-US" dirty="0"/>
              <a:t> value="same cell" /&gt;  </a:t>
            </a:r>
          </a:p>
          <a:p>
            <a:pPr marL="454914" lvl="1" indent="0">
              <a:buNone/>
            </a:pPr>
            <a:r>
              <a:rPr lang="en-US" dirty="0"/>
              <a:t>&lt;/</a:t>
            </a:r>
            <a:r>
              <a:rPr lang="en-US" dirty="0" err="1"/>
              <a:t>h:panelGroup</a:t>
            </a:r>
            <a:r>
              <a:rPr lang="en-US" dirty="0"/>
              <a:t>&gt;</a:t>
            </a:r>
          </a:p>
          <a:p>
            <a:r>
              <a:rPr lang="en-US" dirty="0" smtClean="0"/>
              <a:t>Renders as:</a:t>
            </a:r>
          </a:p>
          <a:p>
            <a:pPr marL="454914" lvl="1" indent="0">
              <a:buNone/>
            </a:pPr>
            <a:r>
              <a:rPr lang="en-US" dirty="0"/>
              <a:t>&lt;td&gt;Data shows in same cell&lt;/td&gt;</a:t>
            </a:r>
          </a:p>
        </p:txBody>
      </p:sp>
    </p:spTree>
    <p:extLst>
      <p:ext uri="{BB962C8B-B14F-4D97-AF65-F5344CB8AC3E}">
        <p14:creationId xmlns:p14="http://schemas.microsoft.com/office/powerpoint/2010/main" val="1144891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</a:t>
            </a:r>
            <a:r>
              <a:rPr lang="en-US" dirty="0" err="1" smtClean="0"/>
              <a:t>panelGroup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combine multiple JSF entities into one cell</a:t>
            </a:r>
          </a:p>
          <a:p>
            <a:r>
              <a:rPr lang="en-US" dirty="0" smtClean="0"/>
              <a:t>String text together from multiple bean attributes, etc.</a:t>
            </a:r>
          </a:p>
        </p:txBody>
      </p:sp>
    </p:spTree>
    <p:extLst>
      <p:ext uri="{BB962C8B-B14F-4D97-AF65-F5344CB8AC3E}">
        <p14:creationId xmlns:p14="http://schemas.microsoft.com/office/powerpoint/2010/main" val="313992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template" id="{8E782A46-4514-4890-A557-B2C16D284495}" vid="{905231CD-0261-44B0-B7D7-6EDADDAACF34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232C19C-A75B-4E3F-8B30-1035B9FCAD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0</TotalTime>
  <Words>250</Words>
  <Application>Microsoft Office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Wingdings</vt:lpstr>
      <vt:lpstr>Wingdings 2</vt:lpstr>
      <vt:lpstr>Wingdings 3</vt:lpstr>
      <vt:lpstr>Nightfall design template</vt:lpstr>
      <vt:lpstr>PanelGrid and PanelGroup</vt:lpstr>
      <vt:lpstr>What is a panelGrid?</vt:lpstr>
      <vt:lpstr>Why Use a panelGrid?</vt:lpstr>
      <vt:lpstr>What is a panelGroup</vt:lpstr>
      <vt:lpstr>Example without panelGroup</vt:lpstr>
      <vt:lpstr>Example panelGroup</vt:lpstr>
      <vt:lpstr>Why use a panelGroup?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2013-10-28T02:38:00Z</dcterms:created>
  <dcterms:modified xsi:type="dcterms:W3CDTF">2013-10-28T13:54:39Z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TC034605339991</vt:lpwstr>
  </property>
</Properties>
</file>