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5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4D10-4D95-4D77-9970-19A3AAF15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99AEE-A4E0-4109-ABA6-421ECDB8B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AE950-619F-4DB6-B078-8A657AF2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7F8B-B59C-4E44-97A5-88B55AFEDA8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335DE-74AE-4F05-AFCC-E0F40E44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63EE0-7227-4981-81F9-D99737F4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BB7A-E81B-4CB5-A2E3-1F7F4EA5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3E69-A57E-449F-89FE-9F2D8361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313A1-D2A7-4142-B55F-237606F29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3DE3-24A2-4BE1-A0F7-394F199E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7F8B-B59C-4E44-97A5-88B55AFEDA8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70D45-2624-48D7-B9E3-AF8EA92F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18A25-AE7E-4F21-850E-BC71E2AF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BB7A-E81B-4CB5-A2E3-1F7F4EA5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1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C2D40-A234-4E10-8938-918492114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3E5BB-2C71-408F-B3A3-6231C1170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45669-FA38-46C5-824E-17A873D9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7F8B-B59C-4E44-97A5-88B55AFEDA8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FC6B9-2130-4D9B-A012-51A33AA2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8C130-A4D8-434A-8A2C-8403BE50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BB7A-E81B-4CB5-A2E3-1F7F4EA5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4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EF4E-AB8B-4686-8344-42827836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B4734-0A79-4CC3-94D4-820D2835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6546D-96EC-423B-9349-AAF0D950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7F8B-B59C-4E44-97A5-88B55AFEDA8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35C8-6686-4DCD-86D2-E5C30942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A05A5-58A4-4569-A229-A73DE2CA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BB7A-E81B-4CB5-A2E3-1F7F4EA5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2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D38A-B1B8-4674-9E25-80756E67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FBC25-F2EE-48DF-BF6B-A6AED5748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03773-B12B-44C4-823C-5EAA8D91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7F8B-B59C-4E44-97A5-88B55AFEDA8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6F9A4-010A-44D4-B1BF-6B2029BD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C8769-EEC7-4105-A3E1-BDB7F3F0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BB7A-E81B-4CB5-A2E3-1F7F4EA5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2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5895-FF70-4A92-86E7-314D809B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F853-E0BD-4295-8CC0-AEE854098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BCC22-6D82-4042-8794-72478CFB2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0EBBD-2BE2-4C05-B0A5-03DF7D41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7F8B-B59C-4E44-97A5-88B55AFEDA8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CB541-6AAB-46CA-A2F1-794A8044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72B7E-6EAE-4511-9501-122FE60C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BB7A-E81B-4CB5-A2E3-1F7F4EA5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9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9D7C-2E5F-45E8-B326-BEB0FDAC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DEDE5-A753-49C9-81FD-5F3BF07DF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98E21-2832-4DE2-A432-42E18E6AD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CD224-7FF5-437F-A428-AA2376CFC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3139E-6148-4444-8B7E-89145E79B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2C53FA-95A0-4DBA-866A-9B5FBB59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7F8B-B59C-4E44-97A5-88B55AFEDA8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44970-F261-4549-B4E1-53F48B9C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E7DE2-2FFD-4CEB-A109-8E0DA464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BB7A-E81B-4CB5-A2E3-1F7F4EA5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0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1C67-CF55-4002-B252-A263C9BA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E4C17-EFBE-4013-964F-CA59DB33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7F8B-B59C-4E44-97A5-88B55AFEDA8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7821C-CE1E-49D9-84BB-ED76A85A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37EFE-6749-4FAD-BFE7-4BCEE9FD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BB7A-E81B-4CB5-A2E3-1F7F4EA5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6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F1C29-4E84-4973-B0AA-09C68F67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7F8B-B59C-4E44-97A5-88B55AFEDA8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55366-0D40-4C97-8259-59DECCB8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585DF-1431-4A2A-B982-CF048A11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BB7A-E81B-4CB5-A2E3-1F7F4EA5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72B1-324E-4568-A921-19D4F5CF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CA3D7-8ADE-4C41-B45C-9AC89FD07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6E694-C3FC-43DF-BFB5-1AB49CD5B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A0F2-8BBE-4653-A012-1F030504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7F8B-B59C-4E44-97A5-88B55AFEDA8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46571-E80A-4EFB-A703-EB3FA9B8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A7A1D-293C-4BBF-AAAF-9C02FEA9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BB7A-E81B-4CB5-A2E3-1F7F4EA5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5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63C4-2E41-42A3-A687-1EA0E075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165B0-7871-46D5-807E-ADF6FBC65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A00FB-DFAB-4141-AFD8-1C63FEBCA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E6D2E-CDC1-43D7-AFD3-DD7DDD93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7F8B-B59C-4E44-97A5-88B55AFEDA8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5004B-AACA-495A-BCDA-5EFE2517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8F767-2BC8-4B45-B7E2-67CCAE8B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BB7A-E81B-4CB5-A2E3-1F7F4EA5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B5C23-3CF6-4F4D-AF04-BF60E873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870A3-1347-475C-A44B-B3A083C3B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54CE7-0E2F-4FE4-8E6D-10A2A2C64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D7F8B-B59C-4E44-97A5-88B55AFEDA8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776CC-4452-40DC-8603-05CD51FAC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266E2-CB3E-4A75-BD04-E1AFD30DE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3BB7A-E81B-4CB5-A2E3-1F7F4EA5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2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DDEF79-FD95-46B8-BEA0-CC1E2A619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047A-D45A-47A9-9AF9-B8145582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sz="3200" b="0" i="0">
                <a:solidFill>
                  <a:srgbClr val="24292E"/>
                </a:solidFill>
                <a:effectLst/>
                <a:latin typeface="-apple-system"/>
              </a:rPr>
              <a:t>留学注册时应该注意什么？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577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DDEF79-FD95-46B8-BEA0-CC1E2A619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047A-D45A-47A9-9AF9-B8145582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A: Auch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andere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Bescheinigungen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,die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im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Zulassungsbescheid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gefordert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sind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,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dürfen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Sie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nicht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vergessen,zB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Ihre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Aufnahme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in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eine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Krankenversicherung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sz="32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A: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您也不能忘记录取通知中要求的其他证明，如医疗保险证明。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7753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DDEF79-FD95-46B8-BEA0-CC1E2A619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047A-D45A-47A9-9AF9-B8145582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B: Dann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ist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alles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in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Ordnung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sz="32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B: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这就没问题了？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8832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DDEF79-FD95-46B8-BEA0-CC1E2A619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047A-D45A-47A9-9AF9-B8145582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A: Ja.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Wenn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Sie alle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diese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Bescheinigungen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beim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Referat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für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Studienangelegenheiten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vorgelegt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haben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,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erhalten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Sie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Ihr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Studienbuch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Etwa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zwei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Wochen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später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werden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Ihnen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der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Studentenausweis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⑺,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ein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Einlegeblatt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⑻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für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das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Studienbuch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(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für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Ihr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erstes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Semester) und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Studienbescheinigungen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zugeschickt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⑼.</a:t>
            </a:r>
          </a:p>
          <a:p>
            <a:pPr marL="0" indent="0">
              <a:buNone/>
            </a:pPr>
            <a:endParaRPr lang="en-US" sz="32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A: 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是的。如果您把这些证明都交给学生科，您就能领到大学生学生手册。大概两周后，学生科会把学生证，一张（第一学期）学生手册的活页和大学生身份证明寄给你。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3025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DDEF79-FD95-46B8-BEA0-CC1E2A619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047A-D45A-47A9-9AF9-B8145582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B: Was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ist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das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Studienbuch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？</a:t>
            </a:r>
          </a:p>
          <a:p>
            <a:pPr marL="0" indent="0">
              <a:buNone/>
            </a:pPr>
            <a:endParaRPr lang="en-US" sz="32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B: 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什么是大学生学生手册？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345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DDEF79-FD95-46B8-BEA0-CC1E2A619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047A-D45A-47A9-9AF9-B8145582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A: In das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Studienbuch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werden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Semester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für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Semester die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Lehrveranstaltungen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⑽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eingetragen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⑾, die Sie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besucht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haben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. Auf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dieser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Weise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wird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der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Verlauf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Ihres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gesamten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Studiums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an der Uni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dokumentiert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⑿.</a:t>
            </a:r>
          </a:p>
          <a:p>
            <a:pPr marL="0" indent="0">
              <a:buNone/>
            </a:pPr>
            <a:endParaRPr lang="en-US" sz="32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A: 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大学生学生手册上将记录各个学期修过的课程。通过这样的方式将大学过程记录在案。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8161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DDEF79-FD95-46B8-BEA0-CC1E2A619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047A-D45A-47A9-9AF9-B8145582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B: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Wozu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dient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der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Studentenausweis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?</a:t>
            </a:r>
          </a:p>
          <a:p>
            <a:pPr marL="0" indent="0">
              <a:buNone/>
            </a:pPr>
            <a:endParaRPr lang="en-US" sz="32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B: 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学生证有什么用</a:t>
            </a:r>
            <a:r>
              <a:rPr lang="en-US" altLang="zh-CN" sz="3200" b="0" i="0" dirty="0">
                <a:solidFill>
                  <a:srgbClr val="24292E"/>
                </a:solidFill>
                <a:effectLst/>
                <a:latin typeface="-apple-system"/>
              </a:rPr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6252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DDEF79-FD95-46B8-BEA0-CC1E2A619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047A-D45A-47A9-9AF9-B8145582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A: Der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Studentenausweis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wird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Sie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als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wichtiges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Dokument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während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Ihres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Studiums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begleiten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Mit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ihm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können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Sie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nachweisen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⒀ ,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dass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Sie Student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sind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und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zahlreiche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Studentenermäßigungen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(Theater ,Kino, Museum ,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Oper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Konzert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…) in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Anspruch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nehmen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Studienbescheinigungen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müssen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Sie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während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Ihres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Studiums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oft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vorlegen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beim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Ausländeramt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⒁,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bei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der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Krankenkasse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⒂, der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Eisenbahn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usw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. Sie warden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für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jades Semester neu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ausgestellt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sz="32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A: 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学生证在整个学习期间都是您随身的重要证明。学生证可以证明您是大学生，并能享有许多学生的优惠（话剧票，电影票，博物馆门票，格局票，音乐会入场券等）。 在学校期间，您要经常出示您的身份证明，如在外国人管理局，医疗保险公司，铁路部门等。大学生身份证明每学期发一次。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543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DDEF79-FD95-46B8-BEA0-CC1E2A619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047A-D45A-47A9-9AF9-B8145582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B: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Recht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herzlichen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Dank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für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Ihre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Hinweise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⒃！</a:t>
            </a:r>
          </a:p>
          <a:p>
            <a:pPr marL="0" indent="0">
              <a:buNone/>
            </a:pPr>
            <a:endParaRPr lang="en-US" sz="32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B: 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非常感谢您的指点！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3189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DDEF79-FD95-46B8-BEA0-CC1E2A619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047A-D45A-47A9-9AF9-B8145582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b="1" i="0" dirty="0" err="1">
                <a:solidFill>
                  <a:srgbClr val="24292E"/>
                </a:solidFill>
                <a:effectLst/>
                <a:latin typeface="-apple-system"/>
              </a:rPr>
              <a:t>Vokabeln</a:t>
            </a:r>
            <a:endParaRPr lang="en-US" sz="3200" b="1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⑴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Psychologie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心理学</a:t>
            </a:r>
          </a:p>
          <a:p>
            <a:pPr marL="0" indent="0">
              <a:buNone/>
            </a:pP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⑵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Zulassungsbescheid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录取通知书</a:t>
            </a:r>
          </a:p>
          <a:p>
            <a:pPr marL="0" indent="0">
              <a:buNone/>
            </a:pP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⑶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Termin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, -e 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期限，日期</a:t>
            </a:r>
          </a:p>
          <a:p>
            <a:pPr marL="0" indent="0">
              <a:buNone/>
            </a:pP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⑷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Bescheinigung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,-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证明</a:t>
            </a:r>
          </a:p>
          <a:p>
            <a:pPr marL="0" indent="0">
              <a:buNone/>
            </a:pP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⑸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Zulassungsantrag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, -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träge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入学申请</a:t>
            </a:r>
          </a:p>
          <a:p>
            <a:pPr marL="0" indent="0">
              <a:buNone/>
            </a:pP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⑹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Passbild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,-er 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护照照片</a:t>
            </a:r>
          </a:p>
          <a:p>
            <a:pPr marL="0" indent="0">
              <a:buNone/>
            </a:pP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⑺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Studentenausweis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,-e 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学生证</a:t>
            </a:r>
          </a:p>
          <a:p>
            <a:pPr marL="0" indent="0">
              <a:buNone/>
            </a:pP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⑻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Einlegeblatt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,-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blätter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活页纸</a:t>
            </a:r>
          </a:p>
          <a:p>
            <a:pPr marL="0" indent="0">
              <a:buNone/>
            </a:pP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⑼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zu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/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schicken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寄送</a:t>
            </a:r>
          </a:p>
          <a:p>
            <a:pPr marL="0" indent="0">
              <a:buNone/>
            </a:pP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⑽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Lehrveranstaltung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,-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课程</a:t>
            </a:r>
          </a:p>
          <a:p>
            <a:pPr marL="0" indent="0">
              <a:buNone/>
            </a:pP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⑾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ein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/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tragen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登记，记入</a:t>
            </a:r>
          </a:p>
          <a:p>
            <a:pPr marL="0" indent="0">
              <a:buNone/>
            </a:pP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⑿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dokumentieren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用文件证明，表明</a:t>
            </a:r>
          </a:p>
          <a:p>
            <a:pPr marL="0" indent="0">
              <a:buNone/>
            </a:pP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⒀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nach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/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weisen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证明</a:t>
            </a:r>
          </a:p>
          <a:p>
            <a:pPr marL="0" indent="0">
              <a:buNone/>
            </a:pP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⒁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Ausländeramt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,-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ämter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外国人管理局</a:t>
            </a:r>
          </a:p>
          <a:p>
            <a:pPr marL="0" indent="0">
              <a:buNone/>
            </a:pP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⒂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Krankenkasse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,-n 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医疗保险公司</a:t>
            </a:r>
          </a:p>
          <a:p>
            <a:pPr marL="0" indent="0">
              <a:buNone/>
            </a:pP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⒃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Hinweis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,-e 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指点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053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DDEF79-FD95-46B8-BEA0-CC1E2A619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047A-D45A-47A9-9AF9-B8145582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A: In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welchem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Studienfach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sind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Sie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zugelassen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worden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?</a:t>
            </a:r>
          </a:p>
          <a:p>
            <a:pPr marL="0" indent="0">
              <a:buNone/>
            </a:pPr>
            <a:br>
              <a:rPr lang="en-US" sz="3200" dirty="0"/>
            </a:b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A: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您被哪个专业录取了？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107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DDEF79-FD95-46B8-BEA0-CC1E2A619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047A-D45A-47A9-9AF9-B8145582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B: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Zugelassen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bin ich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im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Fach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Psychologie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⑴.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Hier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ist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mein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Zulassungsbescheid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⑵. Wissen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Sie,wann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die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Immatrikulation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stattfindet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?</a:t>
            </a:r>
          </a:p>
          <a:p>
            <a:pPr marL="0" indent="0">
              <a:buNone/>
            </a:pPr>
            <a:endParaRPr lang="en-US" sz="32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B: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心理学专业。这是我的录取通知书。什么时候注册，您知道吗？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478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DDEF79-FD95-46B8-BEA0-CC1E2A619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047A-D45A-47A9-9AF9-B8145582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A: Die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Einschreibung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findet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immer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zu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Beginn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des Semesters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statt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sz="32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A: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学期初注册。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619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DDEF79-FD95-46B8-BEA0-CC1E2A619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047A-D45A-47A9-9AF9-B8145582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B: In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welchem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Büro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der Uni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soll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ich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mich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immatrikulieren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lassen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?</a:t>
            </a:r>
          </a:p>
          <a:p>
            <a:pPr marL="0" indent="0">
              <a:buNone/>
            </a:pPr>
            <a:endParaRPr lang="en-US" sz="32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B: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我该在哪个办公室办理注册手续呢？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820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DDEF79-FD95-46B8-BEA0-CC1E2A619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047A-D45A-47A9-9AF9-B8145582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A: Das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Referat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für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Studienangelegenheiten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ist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dafür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zuständig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sz="32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A: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在学生科注册。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923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DDEF79-FD95-46B8-BEA0-CC1E2A619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047A-D45A-47A9-9AF9-B8145582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B: Was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soll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ich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bei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der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Immatrikulation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beachten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?</a:t>
            </a:r>
          </a:p>
          <a:p>
            <a:pPr marL="0" indent="0">
              <a:buNone/>
            </a:pPr>
            <a:endParaRPr lang="en-US" sz="32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B: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注册时要注意什么？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302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DDEF79-FD95-46B8-BEA0-CC1E2A619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047A-D45A-47A9-9AF9-B8145582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A: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Vor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allem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die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Termine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⑶ und die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Bescheinigungen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⑷!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Achten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Sie auf den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Termin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im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Zulassungsbescheid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⑸ !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Wenn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die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Fristen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nicht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eingehalten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werden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kann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der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Studienplatz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verloren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gehen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Zur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Immatrikulation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sollen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Sie den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Zulassungsbescheid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, den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Zulasungsantrag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und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zwei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Passbilder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⑹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mitbringen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!</a:t>
            </a:r>
          </a:p>
          <a:p>
            <a:pPr marL="0" indent="0">
              <a:buNone/>
            </a:pPr>
            <a:endParaRPr lang="en-US" sz="32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A: 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首先是注册日期和各种证明。您一定要注意录取通知上的注册日期。逾期不注册，可能失去入学资格。注册时您要带上录取通知书，入学申请以及两张护照相片。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810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DDEF79-FD95-46B8-BEA0-CC1E2A619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047A-D45A-47A9-9AF9-B8145582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B: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Sonst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sz="3200" b="0" i="0" dirty="0" err="1">
                <a:solidFill>
                  <a:srgbClr val="24292E"/>
                </a:solidFill>
                <a:effectLst/>
                <a:latin typeface="-apple-system"/>
              </a:rPr>
              <a:t>noch</a:t>
            </a: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 was ?</a:t>
            </a:r>
          </a:p>
          <a:p>
            <a:pPr marL="0" indent="0">
              <a:buNone/>
            </a:pPr>
            <a:endParaRPr lang="en-US" sz="32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3200" b="0" i="0" dirty="0">
                <a:solidFill>
                  <a:srgbClr val="24292E"/>
                </a:solidFill>
                <a:effectLst/>
                <a:latin typeface="-apple-system"/>
              </a:rPr>
              <a:t>B: </a:t>
            </a:r>
            <a:r>
              <a:rPr lang="zh-CN" altLang="en-US" sz="3200" b="0" i="0" dirty="0">
                <a:solidFill>
                  <a:srgbClr val="24292E"/>
                </a:solidFill>
                <a:effectLst/>
                <a:latin typeface="-apple-system"/>
              </a:rPr>
              <a:t>还有别的吗？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875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765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Ruoyu</dc:creator>
  <cp:lastModifiedBy>Jiang Ruoyu</cp:lastModifiedBy>
  <cp:revision>4</cp:revision>
  <dcterms:created xsi:type="dcterms:W3CDTF">2020-12-17T14:22:30Z</dcterms:created>
  <dcterms:modified xsi:type="dcterms:W3CDTF">2020-12-17T17:30:25Z</dcterms:modified>
</cp:coreProperties>
</file>