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70" r:id="rId12"/>
    <p:sldId id="271" r:id="rId13"/>
    <p:sldId id="272" r:id="rId14"/>
    <p:sldId id="273"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3026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061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39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726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Josh Ryther</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Verify resizing decreases the collection to zero</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CB8A3622-1D58-43EA-B3CC-42FD0E173025}"/>
              </a:ext>
            </a:extLst>
          </p:cNvPr>
          <p:cNvPicPr>
            <a:picLocks noChangeAspect="1"/>
          </p:cNvPicPr>
          <p:nvPr/>
        </p:nvPicPr>
        <p:blipFill>
          <a:blip r:embed="rId5"/>
          <a:stretch>
            <a:fillRect/>
          </a:stretch>
        </p:blipFill>
        <p:spPr>
          <a:xfrm>
            <a:off x="565764" y="2057373"/>
            <a:ext cx="9575763" cy="2843315"/>
          </a:xfrm>
          <a:prstGeom prst="rect">
            <a:avLst/>
          </a:prstGeom>
        </p:spPr>
      </p:pic>
      <p:pic>
        <p:nvPicPr>
          <p:cNvPr id="7" name="Picture 6">
            <a:extLst>
              <a:ext uri="{FF2B5EF4-FFF2-40B4-BE49-F238E27FC236}">
                <a16:creationId xmlns:a16="http://schemas.microsoft.com/office/drawing/2014/main" id="{CC52B346-9311-4483-A333-1565EA43C5C3}"/>
              </a:ext>
            </a:extLst>
          </p:cNvPr>
          <p:cNvPicPr>
            <a:picLocks noChangeAspect="1"/>
          </p:cNvPicPr>
          <p:nvPr/>
        </p:nvPicPr>
        <p:blipFill>
          <a:blip r:embed="rId6"/>
          <a:stretch>
            <a:fillRect/>
          </a:stretch>
        </p:blipFill>
        <p:spPr>
          <a:xfrm>
            <a:off x="565764" y="5276681"/>
            <a:ext cx="7594563" cy="680345"/>
          </a:xfrm>
          <a:prstGeom prst="rect">
            <a:avLst/>
          </a:prstGeom>
        </p:spPr>
      </p:pic>
    </p:spTree>
    <p:custDataLst>
      <p:tags r:id="rId1"/>
    </p:custDataLst>
    <p:extLst>
      <p:ext uri="{BB962C8B-B14F-4D97-AF65-F5344CB8AC3E}">
        <p14:creationId xmlns:p14="http://schemas.microsoft.com/office/powerpoint/2010/main" val="336425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Verify the std::out_of_range exception is thrown when calling at with an index out of bound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7B70359A-9FD2-461D-9923-F469CF363FAB}"/>
              </a:ext>
            </a:extLst>
          </p:cNvPr>
          <p:cNvPicPr>
            <a:picLocks noChangeAspect="1"/>
          </p:cNvPicPr>
          <p:nvPr/>
        </p:nvPicPr>
        <p:blipFill>
          <a:blip r:embed="rId5"/>
          <a:stretch>
            <a:fillRect/>
          </a:stretch>
        </p:blipFill>
        <p:spPr>
          <a:xfrm>
            <a:off x="384592" y="2732045"/>
            <a:ext cx="7720317" cy="2483623"/>
          </a:xfrm>
          <a:prstGeom prst="rect">
            <a:avLst/>
          </a:prstGeom>
        </p:spPr>
      </p:pic>
      <p:pic>
        <p:nvPicPr>
          <p:cNvPr id="7" name="Picture 6">
            <a:extLst>
              <a:ext uri="{FF2B5EF4-FFF2-40B4-BE49-F238E27FC236}">
                <a16:creationId xmlns:a16="http://schemas.microsoft.com/office/drawing/2014/main" id="{5E368D3F-5836-430C-A4A2-DF62E6B5B39C}"/>
              </a:ext>
            </a:extLst>
          </p:cNvPr>
          <p:cNvPicPr>
            <a:picLocks noChangeAspect="1"/>
          </p:cNvPicPr>
          <p:nvPr/>
        </p:nvPicPr>
        <p:blipFill>
          <a:blip r:embed="rId6"/>
          <a:stretch>
            <a:fillRect/>
          </a:stretch>
        </p:blipFill>
        <p:spPr>
          <a:xfrm>
            <a:off x="384592" y="5562652"/>
            <a:ext cx="7857146" cy="630330"/>
          </a:xfrm>
          <a:prstGeom prst="rect">
            <a:avLst/>
          </a:prstGeom>
        </p:spPr>
      </p:pic>
    </p:spTree>
    <p:custDataLst>
      <p:tags r:id="rId1"/>
    </p:custDataLst>
    <p:extLst>
      <p:ext uri="{BB962C8B-B14F-4D97-AF65-F5344CB8AC3E}">
        <p14:creationId xmlns:p14="http://schemas.microsoft.com/office/powerpoint/2010/main" val="263777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150000"/>
              </a:lnSpc>
              <a:spcBef>
                <a:spcPts val="0"/>
              </a:spcBef>
              <a:spcAft>
                <a:spcPts val="0"/>
              </a:spcAft>
              <a:buClr>
                <a:schemeClr val="lt1"/>
              </a:buClr>
              <a:buSzPts val="2000"/>
              <a:buChar char="•"/>
            </a:pPr>
            <a:r>
              <a:rPr lang="en-US" dirty="0" err="1"/>
              <a:t>DevSecOps</a:t>
            </a:r>
            <a:r>
              <a:rPr lang="en-US" dirty="0"/>
              <a:t> Pipeline: Process of integrating security into the software development lifecycle.</a:t>
            </a:r>
          </a:p>
          <a:p>
            <a:pPr marL="685800" lvl="1" indent="-228600" algn="l" rtl="0">
              <a:lnSpc>
                <a:spcPct val="150000"/>
              </a:lnSpc>
              <a:spcBef>
                <a:spcPts val="0"/>
              </a:spcBef>
              <a:spcAft>
                <a:spcPts val="0"/>
              </a:spcAft>
              <a:buClr>
                <a:schemeClr val="lt1"/>
              </a:buClr>
              <a:buSzPts val="2000"/>
              <a:buChar char="•"/>
            </a:pPr>
            <a:r>
              <a:rPr lang="en-US" dirty="0"/>
              <a:t>Automation Tools: Security frameworks are utilized throughout the </a:t>
            </a:r>
            <a:r>
              <a:rPr lang="en-US" dirty="0" err="1"/>
              <a:t>DevSecOps</a:t>
            </a:r>
            <a:r>
              <a:rPr lang="en-US" dirty="0"/>
              <a:t> pipeline to design, test and monitor the application for vulnerabilities that may occur.</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2000"/>
              <a:buNone/>
            </a:pPr>
            <a:r>
              <a:rPr lang="en-US" sz="2000" b="1" dirty="0"/>
              <a:t>Wait or act now to add security?</a:t>
            </a:r>
          </a:p>
          <a:p>
            <a:pPr marL="228600" lvl="0" indent="-228600" algn="l" rtl="0">
              <a:lnSpc>
                <a:spcPct val="150000"/>
              </a:lnSpc>
              <a:spcBef>
                <a:spcPts val="0"/>
              </a:spcBef>
              <a:spcAft>
                <a:spcPts val="0"/>
              </a:spcAft>
              <a:buClr>
                <a:schemeClr val="lt1"/>
              </a:buClr>
              <a:buSzPts val="2000"/>
              <a:buChar char="•"/>
            </a:pPr>
            <a:endParaRPr lang="en-US" sz="2000" dirty="0"/>
          </a:p>
          <a:p>
            <a:pPr marL="228600" lvl="0" indent="-228600" algn="l" rtl="0">
              <a:lnSpc>
                <a:spcPct val="150000"/>
              </a:lnSpc>
              <a:spcBef>
                <a:spcPts val="0"/>
              </a:spcBef>
              <a:spcAft>
                <a:spcPts val="0"/>
              </a:spcAft>
              <a:buClr>
                <a:schemeClr val="lt1"/>
              </a:buClr>
              <a:buSzPts val="2000"/>
              <a:buChar char="•"/>
            </a:pPr>
            <a:r>
              <a:rPr lang="en-US" sz="2000" b="1" dirty="0"/>
              <a:t>Wait</a:t>
            </a:r>
            <a:r>
              <a:rPr lang="en-US" sz="2000" dirty="0"/>
              <a:t> – Money and time is saved allowing for further development that will enhance the capabilities of the product</a:t>
            </a:r>
          </a:p>
          <a:p>
            <a:pPr marL="228600" lvl="0" indent="-228600" algn="l" rtl="0">
              <a:lnSpc>
                <a:spcPct val="150000"/>
              </a:lnSpc>
              <a:spcBef>
                <a:spcPts val="0"/>
              </a:spcBef>
              <a:spcAft>
                <a:spcPts val="0"/>
              </a:spcAft>
              <a:buClr>
                <a:schemeClr val="lt1"/>
              </a:buClr>
              <a:buSzPts val="2000"/>
              <a:buChar char="•"/>
            </a:pPr>
            <a:r>
              <a:rPr lang="en-US" sz="2000" b="1" dirty="0"/>
              <a:t>Act Now </a:t>
            </a:r>
            <a:r>
              <a:rPr lang="en-US" sz="2000" dirty="0"/>
              <a:t>– The security of the software will be enhanced which may prevent costly repercussions if vulnerabilities are exploited and data is leaked.  Repercussions include that while software will be more stable it will also be behind in features that could have been implemented.</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150000"/>
              </a:lnSpc>
              <a:spcBef>
                <a:spcPts val="0"/>
              </a:spcBef>
              <a:spcAft>
                <a:spcPts val="0"/>
              </a:spcAft>
              <a:buClr>
                <a:schemeClr val="lt1"/>
              </a:buClr>
              <a:buSzPts val="1800"/>
              <a:buNone/>
            </a:pPr>
            <a:r>
              <a:rPr lang="en-US" sz="2400" b="1" dirty="0"/>
              <a:t>Gaps:</a:t>
            </a:r>
          </a:p>
          <a:p>
            <a:pPr marL="914400" lvl="2" indent="0" algn="l" rtl="0">
              <a:lnSpc>
                <a:spcPct val="150000"/>
              </a:lnSpc>
              <a:spcBef>
                <a:spcPts val="0"/>
              </a:spcBef>
              <a:spcAft>
                <a:spcPts val="0"/>
              </a:spcAft>
              <a:buClr>
                <a:schemeClr val="lt1"/>
              </a:buClr>
              <a:buSzPts val="1800"/>
              <a:buNone/>
            </a:pPr>
            <a:endParaRPr lang="en-US" sz="2400" dirty="0"/>
          </a:p>
          <a:p>
            <a:pPr marL="1200150" lvl="2" indent="-285750">
              <a:lnSpc>
                <a:spcPct val="150000"/>
              </a:lnSpc>
              <a:spcBef>
                <a:spcPts val="0"/>
              </a:spcBef>
            </a:pPr>
            <a:r>
              <a:rPr lang="en-US" sz="2400" dirty="0"/>
              <a:t>Buffer overflow</a:t>
            </a:r>
          </a:p>
          <a:p>
            <a:pPr marL="1200150" lvl="2" indent="-285750">
              <a:lnSpc>
                <a:spcPct val="150000"/>
              </a:lnSpc>
              <a:spcBef>
                <a:spcPts val="0"/>
              </a:spcBef>
            </a:pPr>
            <a:r>
              <a:rPr lang="en-US" sz="2400" dirty="0"/>
              <a:t>Exception handling</a:t>
            </a:r>
          </a:p>
          <a:p>
            <a:pPr marL="1200150" lvl="2" indent="-285750">
              <a:lnSpc>
                <a:spcPct val="150000"/>
              </a:lnSpc>
              <a:spcBef>
                <a:spcPts val="0"/>
              </a:spcBef>
            </a:pPr>
            <a:r>
              <a:rPr lang="en-US" sz="2400" dirty="0"/>
              <a:t>Input validation</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sz="1800" dirty="0"/>
              <a:t>Future Standard Examples:</a:t>
            </a:r>
          </a:p>
          <a:p>
            <a:pPr marL="0" lvl="0" indent="0" algn="l" rtl="0">
              <a:lnSpc>
                <a:spcPct val="90000"/>
              </a:lnSpc>
              <a:spcBef>
                <a:spcPts val="0"/>
              </a:spcBef>
              <a:spcAft>
                <a:spcPts val="0"/>
              </a:spcAft>
              <a:buClr>
                <a:schemeClr val="lt1"/>
              </a:buClr>
              <a:buSzPts val="2200"/>
              <a:buNone/>
            </a:pPr>
            <a:endParaRPr lang="en-US" sz="1800" dirty="0"/>
          </a:p>
          <a:p>
            <a:pPr marL="0" lvl="0" indent="0" algn="l" rtl="0">
              <a:lnSpc>
                <a:spcPct val="90000"/>
              </a:lnSpc>
              <a:spcBef>
                <a:spcPts val="0"/>
              </a:spcBef>
              <a:spcAft>
                <a:spcPts val="0"/>
              </a:spcAft>
              <a:buClr>
                <a:schemeClr val="lt1"/>
              </a:buClr>
              <a:buSzPts val="2200"/>
              <a:buNone/>
            </a:pPr>
            <a:r>
              <a:rPr lang="en-US" sz="1800" dirty="0"/>
              <a:t>	</a:t>
            </a:r>
            <a:endParaRPr sz="1800" dirty="0"/>
          </a:p>
          <a:p>
            <a:pPr marL="596900" lvl="0" indent="-457200" algn="l" rtl="0">
              <a:lnSpc>
                <a:spcPct val="90000"/>
              </a:lnSpc>
              <a:spcBef>
                <a:spcPts val="1000"/>
              </a:spcBef>
              <a:spcAft>
                <a:spcPts val="0"/>
              </a:spcAft>
              <a:buClr>
                <a:schemeClr val="lt1"/>
              </a:buClr>
              <a:buSzPts val="2200"/>
              <a:buAutoNum type="arabicPeriod"/>
            </a:pPr>
            <a:r>
              <a:rPr lang="en-US" dirty="0"/>
              <a:t>All Strings must ensure protections are in place to detect if the number of characters to be written exceed the limits</a:t>
            </a:r>
          </a:p>
          <a:p>
            <a:pPr marL="596900" lvl="0" indent="-457200" algn="l" rtl="0">
              <a:lnSpc>
                <a:spcPct val="90000"/>
              </a:lnSpc>
              <a:spcBef>
                <a:spcPts val="1000"/>
              </a:spcBef>
              <a:spcAft>
                <a:spcPts val="0"/>
              </a:spcAft>
              <a:buClr>
                <a:schemeClr val="lt1"/>
              </a:buClr>
              <a:buSzPts val="2200"/>
              <a:buAutoNum type="arabicPeriod"/>
            </a:pPr>
            <a:r>
              <a:rPr lang="en-US" dirty="0"/>
              <a:t>Custom classes must utilize prebuilt or custom exceptions for common errors that may occur.  All applications that utilize the exceptions need to handle them.</a:t>
            </a:r>
          </a:p>
          <a:p>
            <a:pPr marL="596900" lvl="0" indent="-457200" algn="l" rtl="0">
              <a:lnSpc>
                <a:spcPct val="90000"/>
              </a:lnSpc>
              <a:spcBef>
                <a:spcPts val="1000"/>
              </a:spcBef>
              <a:spcAft>
                <a:spcPts val="0"/>
              </a:spcAft>
              <a:buClr>
                <a:schemeClr val="lt1"/>
              </a:buClr>
              <a:buSzPts val="2200"/>
              <a:buAutoNum type="arabicPeriod"/>
            </a:pPr>
            <a:r>
              <a:rPr lang="en-US" dirty="0"/>
              <a:t>All data that types that can be inputted by the user must utilize input validation.</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Information Source:</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err="1"/>
              <a:t>Seacord</a:t>
            </a:r>
            <a:r>
              <a:rPr lang="en-US" dirty="0"/>
              <a:t>, R. C. (2013). Secure Coding in C and C. [VitalSource Bookshelf]. Retrieved from https://bookshelf.vitalsource.com/#/books/9780132981972/</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This policy defines the core principles that will be implemented into all future applications in the company.  Layers of security support defense in depth by creating multiple obstacles before gaining access to secure systems.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936393"/>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The threat matrix provides examples of rules that have a likelihood of occurring and the priority for remediation.</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36439442"/>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STD-009-CPP</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endParaRPr lang="en-US" sz="14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STD-006-CPP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STD-004-CPP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lt1"/>
              </a:buClr>
              <a:buSzPts val="2200"/>
              <a:buChar char="•"/>
            </a:pPr>
            <a:r>
              <a:rPr lang="en-US" dirty="0"/>
              <a:t>Validate Input Data: Ensure that integer conversions do not result in lost or misinterpreted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 Do not attempt to access freed memory</a:t>
            </a:r>
          </a:p>
          <a:p>
            <a:pPr marL="228600" lvl="0" indent="-228600" algn="l" rtl="0">
              <a:lnSpc>
                <a:spcPct val="90000"/>
              </a:lnSpc>
              <a:spcBef>
                <a:spcPts val="0"/>
              </a:spcBef>
              <a:spcAft>
                <a:spcPts val="0"/>
              </a:spcAft>
              <a:buClr>
                <a:schemeClr val="lt1"/>
              </a:buClr>
              <a:buSzPts val="2200"/>
              <a:buChar char="•"/>
            </a:pPr>
            <a:r>
              <a:rPr lang="en-US" dirty="0"/>
              <a:t>Keep It Simple: Do not user floating point variables to loop counters</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 Ensure that queries are created as set parameters</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 Utilize assertions to verify pre-conditions of an application</a:t>
            </a:r>
          </a:p>
          <a:p>
            <a:pPr marL="228600" lvl="0" indent="-228600" algn="l" rtl="0">
              <a:lnSpc>
                <a:spcPct val="90000"/>
              </a:lnSpc>
              <a:spcBef>
                <a:spcPts val="0"/>
              </a:spcBef>
              <a:spcAft>
                <a:spcPts val="0"/>
              </a:spcAft>
              <a:buClr>
                <a:schemeClr val="lt1"/>
              </a:buClr>
              <a:buSzPts val="2200"/>
              <a:buChar char="•"/>
            </a:pPr>
            <a:r>
              <a:rPr lang="en-US" dirty="0"/>
              <a:t>Adopt a Secure Coding Standard: Detect and handle errors that can be thrown by third party libraries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13776AAD-60FC-47A8-AF90-BF1733946774}"/>
              </a:ext>
            </a:extLst>
          </p:cNvPr>
          <p:cNvGraphicFramePr>
            <a:graphicFrameLocks noGrp="1"/>
          </p:cNvGraphicFramePr>
          <p:nvPr>
            <p:extLst>
              <p:ext uri="{D42A27DB-BD31-4B8C-83A1-F6EECF244321}">
                <p14:modId xmlns:p14="http://schemas.microsoft.com/office/powerpoint/2010/main" val="3128206289"/>
              </p:ext>
            </p:extLst>
          </p:nvPr>
        </p:nvGraphicFramePr>
        <p:xfrm>
          <a:off x="1411550" y="2193923"/>
          <a:ext cx="9472472" cy="4024317"/>
        </p:xfrm>
        <a:graphic>
          <a:graphicData uri="http://schemas.openxmlformats.org/drawingml/2006/table">
            <a:tbl>
              <a:tblPr/>
              <a:tblGrid>
                <a:gridCol w="5416375">
                  <a:extLst>
                    <a:ext uri="{9D8B030D-6E8A-4147-A177-3AD203B41FA5}">
                      <a16:colId xmlns:a16="http://schemas.microsoft.com/office/drawing/2014/main" val="2819711281"/>
                    </a:ext>
                  </a:extLst>
                </a:gridCol>
                <a:gridCol w="1187150">
                  <a:extLst>
                    <a:ext uri="{9D8B030D-6E8A-4147-A177-3AD203B41FA5}">
                      <a16:colId xmlns:a16="http://schemas.microsoft.com/office/drawing/2014/main" val="4030553989"/>
                    </a:ext>
                  </a:extLst>
                </a:gridCol>
                <a:gridCol w="1681797">
                  <a:extLst>
                    <a:ext uri="{9D8B030D-6E8A-4147-A177-3AD203B41FA5}">
                      <a16:colId xmlns:a16="http://schemas.microsoft.com/office/drawing/2014/main" val="544643293"/>
                    </a:ext>
                  </a:extLst>
                </a:gridCol>
                <a:gridCol w="1187150">
                  <a:extLst>
                    <a:ext uri="{9D8B030D-6E8A-4147-A177-3AD203B41FA5}">
                      <a16:colId xmlns:a16="http://schemas.microsoft.com/office/drawing/2014/main" val="1167769653"/>
                    </a:ext>
                  </a:extLst>
                </a:gridCol>
              </a:tblGrid>
              <a:tr h="365847">
                <a:tc>
                  <a:txBody>
                    <a:bodyPr/>
                    <a:lstStyle/>
                    <a:p>
                      <a:pPr algn="ctr" fontAlgn="ctr"/>
                      <a:r>
                        <a:rPr lang="en-US" sz="1100" b="0" i="0" u="none" strike="noStrike">
                          <a:solidFill>
                            <a:srgbClr val="000000"/>
                          </a:solidFill>
                          <a:effectLst/>
                          <a:latin typeface="Calibri" panose="020F0502020204030204" pitchFamily="34" charset="0"/>
                        </a:rPr>
                        <a:t>Rule</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Severity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Likelihood</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Priority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extLst>
                  <a:ext uri="{0D108BD9-81ED-4DB2-BD59-A6C34878D82A}">
                    <a16:rowId xmlns:a16="http://schemas.microsoft.com/office/drawing/2014/main" val="3627933883"/>
                  </a:ext>
                </a:extLst>
              </a:tr>
              <a:tr h="365847">
                <a:tc>
                  <a:txBody>
                    <a:bodyPr/>
                    <a:lstStyle/>
                    <a:p>
                      <a:pPr algn="l" fontAlgn="ctr"/>
                      <a:r>
                        <a:rPr lang="en-US" sz="1100" b="0" i="0" u="none" strike="noStrike">
                          <a:solidFill>
                            <a:srgbClr val="000000"/>
                          </a:solidFill>
                          <a:effectLst/>
                          <a:latin typeface="Calibri" panose="020F0502020204030204" pitchFamily="34" charset="0"/>
                        </a:rPr>
                        <a:t>Ensure that operations on signed integers do not result in overflow</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Likely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842025774"/>
                  </a:ext>
                </a:extLst>
              </a:tr>
              <a:tr h="365847">
                <a:tc>
                  <a:txBody>
                    <a:bodyPr/>
                    <a:lstStyle/>
                    <a:p>
                      <a:pPr algn="l" fontAlgn="ctr"/>
                      <a:r>
                        <a:rPr lang="en-US" sz="1100" b="0" i="0" u="none" strike="noStrike" dirty="0">
                          <a:solidFill>
                            <a:srgbClr val="000000"/>
                          </a:solidFill>
                          <a:effectLst/>
                          <a:latin typeface="Calibri" panose="020F0502020204030204" pitchFamily="34" charset="0"/>
                        </a:rPr>
                        <a:t>Ensure that integer conversions do not result in lost or misinterpreted data</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Likely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951597330"/>
                  </a:ext>
                </a:extLst>
              </a:tr>
              <a:tr h="545319">
                <a:tc>
                  <a:txBody>
                    <a:bodyPr/>
                    <a:lstStyle/>
                    <a:p>
                      <a:pPr algn="l" fontAlgn="ctr"/>
                      <a:r>
                        <a:rPr lang="en-US" sz="1100" b="0" i="0" u="none" strike="noStrike">
                          <a:solidFill>
                            <a:srgbClr val="000000"/>
                          </a:solidFill>
                          <a:effectLst/>
                          <a:latin typeface="Calibri" panose="020F0502020204030204" pitchFamily="34" charset="0"/>
                        </a:rPr>
                        <a:t>Ensure there is enough space for character data and null terminator in strings</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Likely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63948532"/>
                  </a:ext>
                </a:extLst>
              </a:tr>
              <a:tr h="365847">
                <a:tc>
                  <a:txBody>
                    <a:bodyPr/>
                    <a:lstStyle/>
                    <a:p>
                      <a:pPr algn="l" fontAlgn="ctr"/>
                      <a:r>
                        <a:rPr lang="en-US" sz="1100" b="0" i="0" u="none" strike="noStrike">
                          <a:solidFill>
                            <a:srgbClr val="000000"/>
                          </a:solidFill>
                          <a:effectLst/>
                          <a:latin typeface="Calibri" panose="020F0502020204030204" pitchFamily="34" charset="0"/>
                        </a:rPr>
                        <a:t>Ensure that queries are created as set parameters.</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Probable</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240408914"/>
                  </a:ext>
                </a:extLst>
              </a:tr>
              <a:tr h="365847">
                <a:tc>
                  <a:txBody>
                    <a:bodyPr/>
                    <a:lstStyle/>
                    <a:p>
                      <a:pPr algn="l" fontAlgn="ctr"/>
                      <a:r>
                        <a:rPr lang="en-US" sz="1100" b="0" i="0" u="none" strike="noStrike">
                          <a:solidFill>
                            <a:srgbClr val="000000"/>
                          </a:solidFill>
                          <a:effectLst/>
                          <a:latin typeface="Calibri" panose="020F0502020204030204" pitchFamily="34" charset="0"/>
                        </a:rPr>
                        <a:t>Perform garbage collection techniques to avoid stack overflow.</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Likely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029499792"/>
                  </a:ext>
                </a:extLst>
              </a:tr>
              <a:tr h="365847">
                <a:tc>
                  <a:txBody>
                    <a:bodyPr/>
                    <a:lstStyle/>
                    <a:p>
                      <a:pPr algn="l" fontAlgn="ctr"/>
                      <a:r>
                        <a:rPr lang="en-US" sz="1100" b="0" i="0" u="none" strike="noStrike">
                          <a:solidFill>
                            <a:srgbClr val="000000"/>
                          </a:solidFill>
                          <a:effectLst/>
                          <a:latin typeface="Calibri" panose="020F0502020204030204" pitchFamily="34" charset="0"/>
                        </a:rPr>
                        <a:t>Detect and handle errors that can be thrown by third party libraries</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Likely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864325242"/>
                  </a:ext>
                </a:extLst>
              </a:tr>
              <a:tr h="186375">
                <a:tc>
                  <a:txBody>
                    <a:bodyPr/>
                    <a:lstStyle/>
                    <a:p>
                      <a:pPr algn="l" fontAlgn="ctr"/>
                      <a:r>
                        <a:rPr lang="en-US" sz="1100" b="0" i="0" u="none" strike="noStrike">
                          <a:solidFill>
                            <a:srgbClr val="000000"/>
                          </a:solidFill>
                          <a:effectLst/>
                          <a:latin typeface="Calibri" panose="020F0502020204030204" pitchFamily="34" charset="0"/>
                        </a:rPr>
                        <a:t>Do not attempt to access freed memory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Likely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High</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406802796"/>
                  </a:ext>
                </a:extLst>
              </a:tr>
              <a:tr h="365847">
                <a:tc>
                  <a:txBody>
                    <a:bodyPr/>
                    <a:lstStyle/>
                    <a:p>
                      <a:pPr algn="l" fontAlgn="ctr"/>
                      <a:r>
                        <a:rPr lang="en-US" sz="1100" b="0" i="0" u="none" strike="noStrike">
                          <a:solidFill>
                            <a:srgbClr val="000000"/>
                          </a:solidFill>
                          <a:effectLst/>
                          <a:latin typeface="Calibri" panose="020F0502020204030204" pitchFamily="34" charset="0"/>
                        </a:rPr>
                        <a:t>Ensure that division</a:t>
                      </a:r>
                      <a:r>
                        <a:rPr lang="en-US" sz="1100" b="1" i="0" u="none" strike="noStrike">
                          <a:solidFill>
                            <a:srgbClr val="000000"/>
                          </a:solidFill>
                          <a:effectLst/>
                          <a:latin typeface="Calibri" panose="020F0502020204030204" pitchFamily="34" charset="0"/>
                        </a:rPr>
                        <a:t> </a:t>
                      </a:r>
                      <a:r>
                        <a:rPr lang="en-US" sz="1100" b="0" i="0" u="none" strike="noStrike">
                          <a:solidFill>
                            <a:srgbClr val="000000"/>
                          </a:solidFill>
                          <a:effectLst/>
                          <a:latin typeface="Calibri" panose="020F0502020204030204" pitchFamily="34" charset="0"/>
                        </a:rPr>
                        <a:t>operations do not divide by zero</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Low</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Likely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Medium</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44599594"/>
                  </a:ext>
                </a:extLst>
              </a:tr>
              <a:tr h="365847">
                <a:tc>
                  <a:txBody>
                    <a:bodyPr/>
                    <a:lstStyle/>
                    <a:p>
                      <a:pPr algn="l" fontAlgn="ctr"/>
                      <a:r>
                        <a:rPr lang="en-US" sz="1100" b="0" i="0" u="none" strike="noStrike">
                          <a:solidFill>
                            <a:srgbClr val="000000"/>
                          </a:solidFill>
                          <a:effectLst/>
                          <a:latin typeface="Calibri" panose="020F0502020204030204" pitchFamily="34" charset="0"/>
                        </a:rPr>
                        <a:t>Do not user floating point variables to loop counters</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Low</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Likely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Low</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17438246"/>
                  </a:ext>
                </a:extLst>
              </a:tr>
              <a:tr h="365847">
                <a:tc>
                  <a:txBody>
                    <a:bodyPr/>
                    <a:lstStyle/>
                    <a:p>
                      <a:pPr algn="l" fontAlgn="ctr"/>
                      <a:r>
                        <a:rPr lang="en-US" sz="1100" b="0" i="0" u="none" strike="noStrike">
                          <a:solidFill>
                            <a:srgbClr val="000000"/>
                          </a:solidFill>
                          <a:effectLst/>
                          <a:latin typeface="Calibri" panose="020F0502020204030204" pitchFamily="34" charset="0"/>
                        </a:rPr>
                        <a:t>Utilize assertions to verify pre-conditions of an application</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Low</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Unlikely</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l" fontAlgn="ctr"/>
                      <a:r>
                        <a:rPr lang="en-US" sz="1100" b="0" i="0" u="none" strike="noStrike" dirty="0">
                          <a:solidFill>
                            <a:srgbClr val="000000"/>
                          </a:solidFill>
                          <a:effectLst/>
                          <a:latin typeface="Calibri" panose="020F0502020204030204" pitchFamily="34" charset="0"/>
                        </a:rPr>
                        <a:t>Low</a:t>
                      </a:r>
                    </a:p>
                  </a:txBody>
                  <a:tcPr marL="6903" marR="6903" marT="6903"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684179667"/>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300000"/>
              </a:lnSpc>
              <a:spcBef>
                <a:spcPts val="0"/>
              </a:spcBef>
              <a:spcAft>
                <a:spcPts val="0"/>
              </a:spcAft>
              <a:buClr>
                <a:schemeClr val="lt1"/>
              </a:buClr>
              <a:buSzPts val="2000"/>
              <a:buChar char="•"/>
            </a:pPr>
            <a:r>
              <a:rPr lang="en-US" sz="2000" dirty="0"/>
              <a:t>Encryption in rest: Encryption of data that is stored</a:t>
            </a:r>
          </a:p>
          <a:p>
            <a:pPr marL="228600" lvl="0" indent="-228600" algn="l" rtl="0">
              <a:lnSpc>
                <a:spcPct val="300000"/>
              </a:lnSpc>
              <a:spcBef>
                <a:spcPts val="0"/>
              </a:spcBef>
              <a:spcAft>
                <a:spcPts val="0"/>
              </a:spcAft>
              <a:buClr>
                <a:schemeClr val="lt1"/>
              </a:buClr>
              <a:buSzPts val="2000"/>
              <a:buChar char="•"/>
            </a:pPr>
            <a:r>
              <a:rPr lang="en-US" sz="2000" dirty="0"/>
              <a:t>Encryption at flight: Encryption of data being transferred</a:t>
            </a:r>
          </a:p>
          <a:p>
            <a:pPr marL="228600" lvl="0" indent="-228600" algn="l" rtl="0">
              <a:lnSpc>
                <a:spcPct val="300000"/>
              </a:lnSpc>
              <a:spcBef>
                <a:spcPts val="0"/>
              </a:spcBef>
              <a:spcAft>
                <a:spcPts val="0"/>
              </a:spcAft>
              <a:buClr>
                <a:schemeClr val="lt1"/>
              </a:buClr>
              <a:buSzPts val="2000"/>
              <a:buChar char="•"/>
            </a:pPr>
            <a:r>
              <a:rPr lang="en-US" sz="2000" dirty="0"/>
              <a:t>Encryption in use: Encryption of data currently being accessed</a:t>
            </a: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300000"/>
              </a:lnSpc>
              <a:spcBef>
                <a:spcPts val="0"/>
              </a:spcBef>
              <a:spcAft>
                <a:spcPts val="0"/>
              </a:spcAft>
              <a:buClr>
                <a:schemeClr val="lt1"/>
              </a:buClr>
              <a:buSzPts val="2400"/>
              <a:buChar char="•"/>
            </a:pPr>
            <a:r>
              <a:rPr lang="en-US" sz="2400" dirty="0"/>
              <a:t>Authentication: Verification of users to confirm who they are</a:t>
            </a:r>
          </a:p>
          <a:p>
            <a:pPr marL="228600" lvl="0" indent="-228600" algn="l" rtl="0">
              <a:lnSpc>
                <a:spcPct val="300000"/>
              </a:lnSpc>
              <a:spcBef>
                <a:spcPts val="0"/>
              </a:spcBef>
              <a:spcAft>
                <a:spcPts val="0"/>
              </a:spcAft>
              <a:buClr>
                <a:schemeClr val="lt1"/>
              </a:buClr>
              <a:buSzPts val="2400"/>
              <a:buChar char="•"/>
            </a:pPr>
            <a:r>
              <a:rPr lang="en-US" sz="2400" dirty="0"/>
              <a:t>Authorization: Access granted to users based on the system role</a:t>
            </a:r>
          </a:p>
          <a:p>
            <a:pPr marL="228600" lvl="0" indent="-228600" algn="l" rtl="0">
              <a:lnSpc>
                <a:spcPct val="300000"/>
              </a:lnSpc>
              <a:spcBef>
                <a:spcPts val="0"/>
              </a:spcBef>
              <a:spcAft>
                <a:spcPts val="0"/>
              </a:spcAft>
              <a:buClr>
                <a:schemeClr val="lt1"/>
              </a:buClr>
              <a:buSzPts val="2400"/>
              <a:buChar char="•"/>
            </a:pPr>
            <a:r>
              <a:rPr lang="en-US" sz="2400" dirty="0"/>
              <a:t>Accounting: Logging of actions and changes made by users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Verify clear() erases the 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57D51424-8D77-43B3-B7C7-396E9E1519F4}"/>
              </a:ext>
            </a:extLst>
          </p:cNvPr>
          <p:cNvPicPr>
            <a:picLocks noChangeAspect="1"/>
          </p:cNvPicPr>
          <p:nvPr/>
        </p:nvPicPr>
        <p:blipFill>
          <a:blip r:embed="rId5"/>
          <a:stretch>
            <a:fillRect/>
          </a:stretch>
        </p:blipFill>
        <p:spPr>
          <a:xfrm>
            <a:off x="701899" y="2293561"/>
            <a:ext cx="8026465" cy="2631144"/>
          </a:xfrm>
          <a:prstGeom prst="rect">
            <a:avLst/>
          </a:prstGeom>
        </p:spPr>
      </p:pic>
      <p:pic>
        <p:nvPicPr>
          <p:cNvPr id="5" name="Picture 4">
            <a:extLst>
              <a:ext uri="{FF2B5EF4-FFF2-40B4-BE49-F238E27FC236}">
                <a16:creationId xmlns:a16="http://schemas.microsoft.com/office/drawing/2014/main" id="{119B57B1-8D60-4D63-901C-5020A6B9605B}"/>
              </a:ext>
            </a:extLst>
          </p:cNvPr>
          <p:cNvPicPr>
            <a:picLocks noChangeAspect="1"/>
          </p:cNvPicPr>
          <p:nvPr/>
        </p:nvPicPr>
        <p:blipFill>
          <a:blip r:embed="rId6"/>
          <a:stretch>
            <a:fillRect/>
          </a:stretch>
        </p:blipFill>
        <p:spPr>
          <a:xfrm>
            <a:off x="701898" y="5280492"/>
            <a:ext cx="8026465" cy="699402"/>
          </a:xfrm>
          <a:prstGeom prst="rect">
            <a:avLst/>
          </a:prstGeom>
        </p:spPr>
      </p:pic>
    </p:spTree>
    <p:custDataLst>
      <p:tags r:id="rId1"/>
    </p:custDataLst>
    <p:extLst>
      <p:ext uri="{BB962C8B-B14F-4D97-AF65-F5344CB8AC3E}">
        <p14:creationId xmlns:p14="http://schemas.microsoft.com/office/powerpoint/2010/main" val="349477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Verify reserve increases the capacity but not the size of the 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62A8A212-E37C-4473-ABE6-FB088F17063C}"/>
              </a:ext>
            </a:extLst>
          </p:cNvPr>
          <p:cNvPicPr>
            <a:picLocks noChangeAspect="1"/>
          </p:cNvPicPr>
          <p:nvPr/>
        </p:nvPicPr>
        <p:blipFill>
          <a:blip r:embed="rId5"/>
          <a:stretch>
            <a:fillRect/>
          </a:stretch>
        </p:blipFill>
        <p:spPr>
          <a:xfrm>
            <a:off x="367146" y="1855616"/>
            <a:ext cx="8458200" cy="3146767"/>
          </a:xfrm>
          <a:prstGeom prst="rect">
            <a:avLst/>
          </a:prstGeom>
        </p:spPr>
      </p:pic>
      <p:pic>
        <p:nvPicPr>
          <p:cNvPr id="7" name="Picture 6">
            <a:extLst>
              <a:ext uri="{FF2B5EF4-FFF2-40B4-BE49-F238E27FC236}">
                <a16:creationId xmlns:a16="http://schemas.microsoft.com/office/drawing/2014/main" id="{CC0E4697-C3BB-4E9F-9D59-D385B21554B3}"/>
              </a:ext>
            </a:extLst>
          </p:cNvPr>
          <p:cNvPicPr>
            <a:picLocks noChangeAspect="1"/>
          </p:cNvPicPr>
          <p:nvPr/>
        </p:nvPicPr>
        <p:blipFill>
          <a:blip r:embed="rId6"/>
          <a:stretch>
            <a:fillRect/>
          </a:stretch>
        </p:blipFill>
        <p:spPr>
          <a:xfrm>
            <a:off x="367146" y="5440526"/>
            <a:ext cx="8458200" cy="691366"/>
          </a:xfrm>
          <a:prstGeom prst="rect">
            <a:avLst/>
          </a:prstGeom>
        </p:spPr>
      </p:pic>
    </p:spTree>
    <p:custDataLst>
      <p:tags r:id="rId1"/>
    </p:custDataLst>
    <p:extLst>
      <p:ext uri="{BB962C8B-B14F-4D97-AF65-F5344CB8AC3E}">
        <p14:creationId xmlns:p14="http://schemas.microsoft.com/office/powerpoint/2010/main" val="21951334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216</TotalTime>
  <Words>667</Words>
  <Application>Microsoft Office PowerPoint</Application>
  <PresentationFormat>Widescreen</PresentationFormat>
  <Paragraphs>109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Verify clear() erases the collection</vt:lpstr>
      <vt:lpstr>Verify reserve increases the capacity but not the size of the collection</vt:lpstr>
      <vt:lpstr>Verify resizing decreases the collection to zero</vt:lpstr>
      <vt:lpstr>Verify the std::out_of_range exception is thrown when calling at with an index out of bound</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Ryther, Joshua</cp:lastModifiedBy>
  <cp:revision>20</cp:revision>
  <dcterms:created xsi:type="dcterms:W3CDTF">2020-08-19T17:59:24Z</dcterms:created>
  <dcterms:modified xsi:type="dcterms:W3CDTF">2022-02-19T23:23:59Z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