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5" r:id="rId6"/>
    <p:sldId id="266" r:id="rId7"/>
    <p:sldId id="276" r:id="rId8"/>
    <p:sldId id="277" r:id="rId9"/>
    <p:sldId id="279" r:id="rId10"/>
    <p:sldId id="278" r:id="rId11"/>
    <p:sldId id="280" r:id="rId12"/>
    <p:sldId id="281"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60"/>
  </p:normalViewPr>
  <p:slideViewPr>
    <p:cSldViewPr>
      <p:cViewPr varScale="1">
        <p:scale>
          <a:sx n="92" d="100"/>
          <a:sy n="92" d="100"/>
        </p:scale>
        <p:origin x="66" y="501"/>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8/5/2018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8/5/2018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8/5/2018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8/5/2018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8/5/2018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8/5/2018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8/5/2018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8/5/2018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8/5/2018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8/5/2018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8/5/2018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8/5/2018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439400" cy="1711037"/>
          </a:xfrm>
        </p:spPr>
        <p:txBody>
          <a:bodyPr/>
          <a:lstStyle/>
          <a:p>
            <a:r>
              <a:rPr lang="en-US" dirty="0"/>
              <a:t>Taxonomy of the Tax Program</a:t>
            </a:r>
            <a:endParaRPr dirty="0"/>
          </a:p>
        </p:txBody>
      </p:sp>
      <p:sp>
        <p:nvSpPr>
          <p:cNvPr id="3" name="Subtitle 2"/>
          <p:cNvSpPr>
            <a:spLocks noGrp="1"/>
          </p:cNvSpPr>
          <p:nvPr>
            <p:ph type="subTitle" idx="1"/>
          </p:nvPr>
        </p:nvSpPr>
        <p:spPr/>
        <p:txBody>
          <a:bodyPr/>
          <a:lstStyle/>
          <a:p>
            <a:r>
              <a:rPr lang="en-US" dirty="0"/>
              <a:t>Lake County Property Assessment Screens - 2018</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1905-DE51-4297-8414-C661C9FDBB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F8C462-FA74-4E61-B2CA-DF671962CC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212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Screen Scraping Lake County Tax Data</a:t>
            </a:r>
            <a:endParaRPr dirty="0"/>
          </a:p>
        </p:txBody>
      </p:sp>
      <p:sp>
        <p:nvSpPr>
          <p:cNvPr id="14" name="Content Placeholder 13"/>
          <p:cNvSpPr>
            <a:spLocks noGrp="1"/>
          </p:cNvSpPr>
          <p:nvPr>
            <p:ph idx="1"/>
          </p:nvPr>
        </p:nvSpPr>
        <p:spPr/>
        <p:txBody>
          <a:bodyPr/>
          <a:lstStyle/>
          <a:p>
            <a:r>
              <a:rPr lang="en-US" dirty="0"/>
              <a:t>Overview:</a:t>
            </a:r>
          </a:p>
          <a:p>
            <a:pPr lvl="1"/>
            <a:r>
              <a:rPr lang="en-US" dirty="0"/>
              <a:t>Fighting your property taxes is an intimidating endeavor that most simply won’t take the time to do.  Lake County has now requires that only the home owner or a licensed attorney  can challenge the tax assessment for a property.  This puts the responsibility on the homeowner  to fight on their own or incur expensive attorney fees to reduce their taxes.</a:t>
            </a:r>
          </a:p>
          <a:p>
            <a:pPr lvl="1"/>
            <a:r>
              <a:rPr lang="en-US" dirty="0"/>
              <a:t>Some people have fought their taxes on the basis of equity or sales comparison and have successfully reduced their taxes.  However, there are many properties that have continually increased in the “assessed value” despite market conditions reducing the property value resulting in the home owner being over taxed.</a:t>
            </a:r>
          </a:p>
          <a:p>
            <a:pPr lvl="1"/>
            <a:r>
              <a:rPr lang="en-US" dirty="0"/>
              <a:t>By collecting the property characteristics and the tax assessment data for each property we can programmatically analyze the data on a large scale to evaluate how “fair” the tax assessment is for the property.</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533400"/>
          </a:xfrm>
        </p:spPr>
        <p:txBody>
          <a:bodyPr>
            <a:normAutofit fontScale="90000"/>
          </a:bodyPr>
          <a:lstStyle/>
          <a:p>
            <a:pPr algn="ctr"/>
            <a:r>
              <a:rPr lang="en-US" dirty="0"/>
              <a:t>Property Summary Screen</a:t>
            </a:r>
            <a:endParaRPr dirty="0"/>
          </a:p>
        </p:txBody>
      </p:sp>
      <p:pic>
        <p:nvPicPr>
          <p:cNvPr id="5" name="Picture 4">
            <a:extLst>
              <a:ext uri="{FF2B5EF4-FFF2-40B4-BE49-F238E27FC236}">
                <a16:creationId xmlns:a16="http://schemas.microsoft.com/office/drawing/2014/main" id="{42A212ED-21E3-4178-A918-04EF83B202E9}"/>
              </a:ext>
            </a:extLst>
          </p:cNvPr>
          <p:cNvPicPr>
            <a:picLocks noChangeAspect="1"/>
          </p:cNvPicPr>
          <p:nvPr/>
        </p:nvPicPr>
        <p:blipFill>
          <a:blip r:embed="rId2"/>
          <a:stretch>
            <a:fillRect/>
          </a:stretch>
        </p:blipFill>
        <p:spPr>
          <a:xfrm>
            <a:off x="152400" y="466312"/>
            <a:ext cx="5985164" cy="6315488"/>
          </a:xfrm>
          <a:prstGeom prst="rect">
            <a:avLst/>
          </a:prstGeom>
        </p:spPr>
      </p:pic>
      <p:sp>
        <p:nvSpPr>
          <p:cNvPr id="7" name="TextBox 6">
            <a:extLst>
              <a:ext uri="{FF2B5EF4-FFF2-40B4-BE49-F238E27FC236}">
                <a16:creationId xmlns:a16="http://schemas.microsoft.com/office/drawing/2014/main" id="{6FA6BC10-B905-4347-912E-96CC4EC688C1}"/>
              </a:ext>
            </a:extLst>
          </p:cNvPr>
          <p:cNvSpPr txBox="1"/>
          <p:nvPr/>
        </p:nvSpPr>
        <p:spPr>
          <a:xfrm>
            <a:off x="6248400" y="457200"/>
            <a:ext cx="5791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t>PropertySummary.py</a:t>
            </a:r>
          </a:p>
        </p:txBody>
      </p:sp>
      <p:sp>
        <p:nvSpPr>
          <p:cNvPr id="9" name="TextBox 8">
            <a:extLst>
              <a:ext uri="{FF2B5EF4-FFF2-40B4-BE49-F238E27FC236}">
                <a16:creationId xmlns:a16="http://schemas.microsoft.com/office/drawing/2014/main" id="{913AAF39-473E-4475-84B1-D4F15574B441}"/>
              </a:ext>
            </a:extLst>
          </p:cNvPr>
          <p:cNvSpPr txBox="1"/>
          <p:nvPr/>
        </p:nvSpPr>
        <p:spPr>
          <a:xfrm>
            <a:off x="6248400" y="853146"/>
            <a:ext cx="57912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dirty="0"/>
              <a:t>http://apps01.lakecountyil.gov/spassessor/comparables/PTAIpin.aspx?PIN=’ + PIN#</a:t>
            </a:r>
            <a:endParaRPr lang="en-US" sz="1200" dirty="0"/>
          </a:p>
        </p:txBody>
      </p:sp>
      <p:sp>
        <p:nvSpPr>
          <p:cNvPr id="10" name="TextBox 9">
            <a:extLst>
              <a:ext uri="{FF2B5EF4-FFF2-40B4-BE49-F238E27FC236}">
                <a16:creationId xmlns:a16="http://schemas.microsoft.com/office/drawing/2014/main" id="{987FD0C7-2370-48EB-B3C6-0D3885443C9B}"/>
              </a:ext>
            </a:extLst>
          </p:cNvPr>
          <p:cNvSpPr txBox="1"/>
          <p:nvPr/>
        </p:nvSpPr>
        <p:spPr>
          <a:xfrm>
            <a:off x="6248400" y="1156759"/>
            <a:ext cx="5791200" cy="156966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Output File:</a:t>
            </a:r>
            <a:r>
              <a:rPr lang="fi-FI" sz="1200" dirty="0"/>
              <a:t> PropertySummary_Data.txt</a:t>
            </a:r>
          </a:p>
          <a:p>
            <a:r>
              <a:rPr lang="fi-FI" sz="1200" b="1" dirty="0"/>
              <a:t>Field Labels:</a:t>
            </a:r>
          </a:p>
          <a:p>
            <a:r>
              <a:rPr lang="fi-FI" sz="1200" dirty="0"/>
              <a:t>PIN, City, ZipCode, Township, Assessment Date, Property Class, Class Description, Multiple Buildings</a:t>
            </a:r>
          </a:p>
          <a:p>
            <a:r>
              <a:rPr lang="fi-FI" sz="1200" b="1" dirty="0"/>
              <a:t>Sample Output:</a:t>
            </a:r>
          </a:p>
          <a:p>
            <a:r>
              <a:rPr lang="fi-FI" sz="1200" dirty="0"/>
              <a:t>0301300006|WADSWORTH|60099|Newport|2017|118|Farm Land|N</a:t>
            </a:r>
          </a:p>
          <a:p>
            <a:r>
              <a:rPr lang="fi-FI" sz="1200" dirty="0"/>
              <a:t>0301300008|ZION|60099|Newport|2017|181|Farm Homesite w/acres|N</a:t>
            </a:r>
          </a:p>
          <a:p>
            <a:r>
              <a:rPr lang="fi-FI" sz="1200" dirty="0"/>
              <a:t>0301300016|ZION|60099|Newport|2017|104|Residential Improved|N</a:t>
            </a:r>
          </a:p>
        </p:txBody>
      </p:sp>
      <p:sp>
        <p:nvSpPr>
          <p:cNvPr id="11" name="TextBox 10">
            <a:extLst>
              <a:ext uri="{FF2B5EF4-FFF2-40B4-BE49-F238E27FC236}">
                <a16:creationId xmlns:a16="http://schemas.microsoft.com/office/drawing/2014/main" id="{452E7FCF-CFFD-4151-9112-5093117B3BE6}"/>
              </a:ext>
            </a:extLst>
          </p:cNvPr>
          <p:cNvSpPr txBox="1"/>
          <p:nvPr/>
        </p:nvSpPr>
        <p:spPr>
          <a:xfrm>
            <a:off x="6251864" y="2752312"/>
            <a:ext cx="57912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Output File: </a:t>
            </a:r>
            <a:r>
              <a:rPr lang="fi-FI" sz="1200" dirty="0"/>
              <a:t>PropertySalesHistory.txt</a:t>
            </a:r>
          </a:p>
          <a:p>
            <a:r>
              <a:rPr lang="fi-FI" sz="1200" b="1" dirty="0"/>
              <a:t>Field Labels: </a:t>
            </a:r>
            <a:r>
              <a:rPr lang="fi-FI" sz="1200" dirty="0"/>
              <a:t>PIN, Date of Sale, Sales Amount, Sales Validation, Compulsary Sale</a:t>
            </a:r>
          </a:p>
          <a:p>
            <a:r>
              <a:rPr lang="fi-FI" sz="1200" b="1" dirty="0"/>
              <a:t>Sample Output:</a:t>
            </a:r>
          </a:p>
          <a:p>
            <a:r>
              <a:rPr lang="fi-FI" sz="1200" dirty="0"/>
              <a:t>0302300006|8-7-2006|44900|Qualified|</a:t>
            </a:r>
          </a:p>
          <a:p>
            <a:r>
              <a:rPr lang="fi-FI" sz="1200" dirty="0"/>
              <a:t>0302300008|12-1-1998|8000|Unqualified|</a:t>
            </a:r>
          </a:p>
          <a:p>
            <a:r>
              <a:rPr lang="fi-FI" sz="1200" dirty="0"/>
              <a:t>0302400041|8-22-2012|388800|Not validated|</a:t>
            </a:r>
          </a:p>
          <a:p>
            <a:r>
              <a:rPr lang="fi-FI" sz="1200" dirty="0"/>
              <a:t>0302300012|7-22-2016|60725|Unqualified|Foreclosure</a:t>
            </a:r>
            <a:endParaRPr lang="en-US" sz="1200" dirty="0"/>
          </a:p>
        </p:txBody>
      </p:sp>
      <p:sp>
        <p:nvSpPr>
          <p:cNvPr id="12" name="TextBox 11">
            <a:extLst>
              <a:ext uri="{FF2B5EF4-FFF2-40B4-BE49-F238E27FC236}">
                <a16:creationId xmlns:a16="http://schemas.microsoft.com/office/drawing/2014/main" id="{377AA0F3-8D0F-4A21-9B5F-EE6561AB95B0}"/>
              </a:ext>
            </a:extLst>
          </p:cNvPr>
          <p:cNvSpPr txBox="1"/>
          <p:nvPr/>
        </p:nvSpPr>
        <p:spPr>
          <a:xfrm>
            <a:off x="6248400" y="4166664"/>
            <a:ext cx="5791200" cy="267765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Program Execution:</a:t>
            </a:r>
          </a:p>
          <a:p>
            <a:r>
              <a:rPr lang="en-US" sz="1200" dirty="0"/>
              <a:t>C:\Users\Joe Rytting\Documents\Python Example Code\</a:t>
            </a:r>
            <a:r>
              <a:rPr lang="en-US" sz="1200" dirty="0" err="1"/>
              <a:t>TaxProject</a:t>
            </a:r>
            <a:r>
              <a:rPr lang="en-US" sz="1200" dirty="0"/>
              <a:t>\</a:t>
            </a:r>
            <a:r>
              <a:rPr lang="en-US" sz="1200" dirty="0" err="1"/>
              <a:t>PropertySummary</a:t>
            </a:r>
            <a:r>
              <a:rPr lang="en-US" sz="1200" dirty="0"/>
              <a:t>&gt;python PropertySummary.py</a:t>
            </a:r>
          </a:p>
          <a:p>
            <a:r>
              <a:rPr lang="en-US" sz="1200" dirty="0"/>
              <a:t>Working from file: 1000TestPins.txt  2018-08-02 21:55:25.038439</a:t>
            </a:r>
          </a:p>
          <a:p>
            <a:r>
              <a:rPr lang="en-US" sz="1200" dirty="0"/>
              <a:t>#-------------------------------------------------------------------</a:t>
            </a:r>
          </a:p>
          <a:p>
            <a:r>
              <a:rPr lang="en-US" sz="1200" dirty="0"/>
              <a:t>#                        Program Statistics</a:t>
            </a:r>
          </a:p>
          <a:p>
            <a:r>
              <a:rPr lang="en-US" sz="1200" dirty="0"/>
              <a:t>#-------------------------------------------------------------------</a:t>
            </a:r>
          </a:p>
          <a:p>
            <a:r>
              <a:rPr lang="en-US" sz="1200" dirty="0"/>
              <a:t>Program execution time in Seconds: 314.216752   Records/Second:   0.31</a:t>
            </a:r>
          </a:p>
          <a:p>
            <a:r>
              <a:rPr lang="en-US" sz="1200" dirty="0"/>
              <a:t>Program wrote the </a:t>
            </a:r>
            <a:r>
              <a:rPr lang="en-US" sz="1200" dirty="0" err="1"/>
              <a:t>folliwing</a:t>
            </a:r>
            <a:r>
              <a:rPr lang="en-US" sz="1200" dirty="0"/>
              <a:t> lines:              1000</a:t>
            </a:r>
          </a:p>
          <a:p>
            <a:r>
              <a:rPr lang="en-US" sz="1200" dirty="0"/>
              <a:t>Records read from File:            1000TestPins.txt             : 1000</a:t>
            </a:r>
          </a:p>
          <a:p>
            <a:r>
              <a:rPr lang="en-US" sz="1200" dirty="0"/>
              <a:t>Records written to Data File:      PropertySummary_Data.txt     : 985</a:t>
            </a:r>
          </a:p>
          <a:p>
            <a:r>
              <a:rPr lang="en-US" sz="1200" dirty="0"/>
              <a:t>Sales Records written to Data File:PropertySalesHistory.txt     : 644</a:t>
            </a:r>
          </a:p>
          <a:p>
            <a:r>
              <a:rPr lang="en-US" sz="1200" dirty="0"/>
              <a:t>Records written to Error File:     PropertySummary_Error.txt    : 15</a:t>
            </a:r>
          </a:p>
          <a:p>
            <a:r>
              <a:rPr lang="en-US" sz="1200" dirty="0"/>
              <a:t>                                     Internet Connection Errors : 0</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533400"/>
          </a:xfrm>
        </p:spPr>
        <p:txBody>
          <a:bodyPr>
            <a:normAutofit fontScale="90000"/>
          </a:bodyPr>
          <a:lstStyle/>
          <a:p>
            <a:pPr algn="ctr"/>
            <a:r>
              <a:rPr lang="en-US" dirty="0"/>
              <a:t>Property Comparison by Equity Screen</a:t>
            </a:r>
            <a:endParaRPr dirty="0"/>
          </a:p>
        </p:txBody>
      </p:sp>
      <p:sp>
        <p:nvSpPr>
          <p:cNvPr id="7" name="TextBox 6">
            <a:extLst>
              <a:ext uri="{FF2B5EF4-FFF2-40B4-BE49-F238E27FC236}">
                <a16:creationId xmlns:a16="http://schemas.microsoft.com/office/drawing/2014/main" id="{6FA6BC10-B905-4347-912E-96CC4EC688C1}"/>
              </a:ext>
            </a:extLst>
          </p:cNvPr>
          <p:cNvSpPr txBox="1"/>
          <p:nvPr/>
        </p:nvSpPr>
        <p:spPr>
          <a:xfrm>
            <a:off x="6248400" y="432149"/>
            <a:ext cx="5791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t>CompPropEquity.py</a:t>
            </a:r>
          </a:p>
        </p:txBody>
      </p:sp>
      <p:sp>
        <p:nvSpPr>
          <p:cNvPr id="9" name="TextBox 8">
            <a:extLst>
              <a:ext uri="{FF2B5EF4-FFF2-40B4-BE49-F238E27FC236}">
                <a16:creationId xmlns:a16="http://schemas.microsoft.com/office/drawing/2014/main" id="{913AAF39-473E-4475-84B1-D4F15574B441}"/>
              </a:ext>
            </a:extLst>
          </p:cNvPr>
          <p:cNvSpPr txBox="1"/>
          <p:nvPr/>
        </p:nvSpPr>
        <p:spPr>
          <a:xfrm>
            <a:off x="6248400" y="828095"/>
            <a:ext cx="57912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r-FR" sz="1200" dirty="0"/>
              <a:t>https://apps03.lakecountyil.gov/comparables/PTAIPicker.aspx?PIN=‘+ PIN# + '&amp;TYPE=A&amp;POPUP=Y</a:t>
            </a:r>
            <a:endParaRPr lang="en-US" sz="1200" dirty="0"/>
          </a:p>
        </p:txBody>
      </p:sp>
      <p:sp>
        <p:nvSpPr>
          <p:cNvPr id="10" name="TextBox 9">
            <a:extLst>
              <a:ext uri="{FF2B5EF4-FFF2-40B4-BE49-F238E27FC236}">
                <a16:creationId xmlns:a16="http://schemas.microsoft.com/office/drawing/2014/main" id="{987FD0C7-2370-48EB-B3C6-0D3885443C9B}"/>
              </a:ext>
            </a:extLst>
          </p:cNvPr>
          <p:cNvSpPr txBox="1"/>
          <p:nvPr/>
        </p:nvSpPr>
        <p:spPr>
          <a:xfrm>
            <a:off x="6248400" y="1319296"/>
            <a:ext cx="57912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Output File: </a:t>
            </a:r>
            <a:r>
              <a:rPr lang="fi-FI" sz="1200" dirty="0"/>
              <a:t>CompPropEquity_Data.txt</a:t>
            </a:r>
          </a:p>
          <a:p>
            <a:endParaRPr lang="fi-FI" sz="1200" dirty="0"/>
          </a:p>
          <a:p>
            <a:r>
              <a:rPr lang="fi-FI" sz="1200" dirty="0"/>
              <a:t>Field Labels:</a:t>
            </a:r>
          </a:p>
          <a:p>
            <a:r>
              <a:rPr lang="fi-FI" sz="1200" dirty="0"/>
              <a:t>PIN, Distance, Comp Pin, ”EQUITY”</a:t>
            </a:r>
          </a:p>
          <a:p>
            <a:endParaRPr lang="fi-FI" sz="1200" dirty="0"/>
          </a:p>
          <a:p>
            <a:r>
              <a:rPr lang="fi-FI" sz="1200" b="1" dirty="0"/>
              <a:t>Sample Output:</a:t>
            </a:r>
          </a:p>
          <a:p>
            <a:r>
              <a:rPr lang="fi-FI" sz="1200" dirty="0"/>
              <a:t>0323101008|682|0323101006|EQUITY|</a:t>
            </a:r>
          </a:p>
          <a:p>
            <a:r>
              <a:rPr lang="fi-FI" sz="1200" dirty="0"/>
              <a:t>0323101008|19477|0305400011|EQUITY|</a:t>
            </a:r>
          </a:p>
          <a:p>
            <a:r>
              <a:rPr lang="fi-FI" sz="1200" dirty="0"/>
              <a:t>0323101008|5606|0313300012|EQUITY|</a:t>
            </a:r>
          </a:p>
        </p:txBody>
      </p:sp>
      <p:sp>
        <p:nvSpPr>
          <p:cNvPr id="11" name="TextBox 10">
            <a:extLst>
              <a:ext uri="{FF2B5EF4-FFF2-40B4-BE49-F238E27FC236}">
                <a16:creationId xmlns:a16="http://schemas.microsoft.com/office/drawing/2014/main" id="{452E7FCF-CFFD-4151-9112-5093117B3BE6}"/>
              </a:ext>
            </a:extLst>
          </p:cNvPr>
          <p:cNvSpPr txBox="1"/>
          <p:nvPr/>
        </p:nvSpPr>
        <p:spPr>
          <a:xfrm>
            <a:off x="6248400" y="3117009"/>
            <a:ext cx="57912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Output File: </a:t>
            </a:r>
            <a:r>
              <a:rPr lang="fi-FI" sz="1200" dirty="0"/>
              <a:t>CompPropEquity_Error.txt</a:t>
            </a:r>
          </a:p>
          <a:p>
            <a:endParaRPr lang="fi-FI" sz="1200" dirty="0"/>
          </a:p>
          <a:p>
            <a:r>
              <a:rPr lang="fi-FI" sz="1200" dirty="0"/>
              <a:t>Error Message Output:</a:t>
            </a:r>
          </a:p>
          <a:p>
            <a:r>
              <a:rPr lang="fi-FI" sz="1200" dirty="0"/>
              <a:t>No Properties Match Criteria for :0309400039</a:t>
            </a:r>
          </a:p>
          <a:p>
            <a:r>
              <a:rPr lang="fi-FI" sz="1200" dirty="0"/>
              <a:t>No Properties Match Criteria for :0309400040</a:t>
            </a:r>
          </a:p>
          <a:p>
            <a:r>
              <a:rPr lang="fi-FI" sz="1200" dirty="0"/>
              <a:t>Invalid Pin :	0310100004</a:t>
            </a:r>
          </a:p>
          <a:p>
            <a:r>
              <a:rPr lang="fi-FI" sz="1200" dirty="0"/>
              <a:t>Invalid Pin :	0310100005</a:t>
            </a:r>
          </a:p>
        </p:txBody>
      </p:sp>
      <p:pic>
        <p:nvPicPr>
          <p:cNvPr id="3" name="Picture 2">
            <a:extLst>
              <a:ext uri="{FF2B5EF4-FFF2-40B4-BE49-F238E27FC236}">
                <a16:creationId xmlns:a16="http://schemas.microsoft.com/office/drawing/2014/main" id="{38C0BBDC-3452-4097-980C-5C3FC8B127B1}"/>
              </a:ext>
            </a:extLst>
          </p:cNvPr>
          <p:cNvPicPr>
            <a:picLocks noChangeAspect="1"/>
          </p:cNvPicPr>
          <p:nvPr/>
        </p:nvPicPr>
        <p:blipFill>
          <a:blip r:embed="rId2"/>
          <a:stretch>
            <a:fillRect/>
          </a:stretch>
        </p:blipFill>
        <p:spPr>
          <a:xfrm>
            <a:off x="76200" y="432148"/>
            <a:ext cx="6096000" cy="6349651"/>
          </a:xfrm>
          <a:prstGeom prst="rect">
            <a:avLst/>
          </a:prstGeom>
        </p:spPr>
      </p:pic>
      <p:sp>
        <p:nvSpPr>
          <p:cNvPr id="12" name="TextBox 11">
            <a:extLst>
              <a:ext uri="{FF2B5EF4-FFF2-40B4-BE49-F238E27FC236}">
                <a16:creationId xmlns:a16="http://schemas.microsoft.com/office/drawing/2014/main" id="{AEF12140-9D79-4604-910F-D7F630CF4DBD}"/>
              </a:ext>
            </a:extLst>
          </p:cNvPr>
          <p:cNvSpPr txBox="1"/>
          <p:nvPr/>
        </p:nvSpPr>
        <p:spPr>
          <a:xfrm>
            <a:off x="6248400" y="4510663"/>
            <a:ext cx="57912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Program Execution:</a:t>
            </a:r>
          </a:p>
          <a:p>
            <a:r>
              <a:rPr lang="fi-FI" sz="1200" dirty="0"/>
              <a:t>C:\Users\Joe Rytting\Documents\Python Example Code\TaxProject\CompsByNeighborhood&gt;python CompPropEquity.py</a:t>
            </a:r>
          </a:p>
          <a:p>
            <a:r>
              <a:rPr lang="fi-FI" sz="1200" dirty="0"/>
              <a:t>Working from file: 1000TestPins.txt</a:t>
            </a:r>
          </a:p>
          <a:p>
            <a:r>
              <a:rPr lang="fi-FI" sz="1200" dirty="0"/>
              <a:t>#-------------------------------------------------------------------</a:t>
            </a:r>
          </a:p>
          <a:p>
            <a:r>
              <a:rPr lang="fi-FI" sz="1200" dirty="0"/>
              <a:t>#                        Program Statistics</a:t>
            </a:r>
          </a:p>
          <a:p>
            <a:r>
              <a:rPr lang="fi-FI" sz="1200" dirty="0"/>
              <a:t>#-------------------------------------------------------------------</a:t>
            </a:r>
          </a:p>
          <a:p>
            <a:r>
              <a:rPr lang="fi-FI" sz="1200" dirty="0"/>
              <a:t>Program execution time in Seconds:   226.636055 Records/Second  : 0.23</a:t>
            </a:r>
          </a:p>
          <a:p>
            <a:r>
              <a:rPr lang="fi-FI" sz="1200" dirty="0"/>
              <a:t>Records read from File:              1000TestPins.txt           : 1000</a:t>
            </a:r>
          </a:p>
          <a:p>
            <a:r>
              <a:rPr lang="fi-FI" sz="1200" dirty="0"/>
              <a:t>Records written to Data File:        CompPropEquity_Data.txt    : 8401</a:t>
            </a:r>
          </a:p>
          <a:p>
            <a:r>
              <a:rPr lang="fi-FI" sz="1200" dirty="0"/>
              <a:t>Records written to Error File:       CompPropEquity_Error.txt   : 446</a:t>
            </a:r>
          </a:p>
          <a:p>
            <a:r>
              <a:rPr lang="fi-FI" sz="1200" dirty="0"/>
              <a:t>                                     Internet Connection Errors : 0</a:t>
            </a:r>
          </a:p>
        </p:txBody>
      </p:sp>
    </p:spTree>
    <p:extLst>
      <p:ext uri="{BB962C8B-B14F-4D97-AF65-F5344CB8AC3E}">
        <p14:creationId xmlns:p14="http://schemas.microsoft.com/office/powerpoint/2010/main" val="28607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906000" cy="533400"/>
          </a:xfrm>
        </p:spPr>
        <p:txBody>
          <a:bodyPr>
            <a:normAutofit fontScale="90000"/>
          </a:bodyPr>
          <a:lstStyle/>
          <a:p>
            <a:pPr algn="ctr"/>
            <a:r>
              <a:rPr lang="en-US" dirty="0"/>
              <a:t>Property Comparison by Recent Sales Screen</a:t>
            </a:r>
            <a:endParaRPr dirty="0"/>
          </a:p>
        </p:txBody>
      </p:sp>
      <p:sp>
        <p:nvSpPr>
          <p:cNvPr id="7" name="TextBox 6">
            <a:extLst>
              <a:ext uri="{FF2B5EF4-FFF2-40B4-BE49-F238E27FC236}">
                <a16:creationId xmlns:a16="http://schemas.microsoft.com/office/drawing/2014/main" id="{6FA6BC10-B905-4347-912E-96CC4EC688C1}"/>
              </a:ext>
            </a:extLst>
          </p:cNvPr>
          <p:cNvSpPr txBox="1"/>
          <p:nvPr/>
        </p:nvSpPr>
        <p:spPr>
          <a:xfrm>
            <a:off x="6248400" y="600488"/>
            <a:ext cx="5791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t>CompSales.py</a:t>
            </a:r>
          </a:p>
        </p:txBody>
      </p:sp>
      <p:sp>
        <p:nvSpPr>
          <p:cNvPr id="9" name="TextBox 8">
            <a:extLst>
              <a:ext uri="{FF2B5EF4-FFF2-40B4-BE49-F238E27FC236}">
                <a16:creationId xmlns:a16="http://schemas.microsoft.com/office/drawing/2014/main" id="{913AAF39-473E-4475-84B1-D4F15574B441}"/>
              </a:ext>
            </a:extLst>
          </p:cNvPr>
          <p:cNvSpPr txBox="1"/>
          <p:nvPr/>
        </p:nvSpPr>
        <p:spPr>
          <a:xfrm>
            <a:off x="6248400" y="996434"/>
            <a:ext cx="57912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r-FR" sz="1200" dirty="0"/>
              <a:t>https://apps03.lakecountyil.gov/comparables/PTAIPicker.aspx?PIN=+PIN# +&amp;TYPE=S&amp;POPUP=Y</a:t>
            </a:r>
            <a:endParaRPr lang="en-US" sz="1200" dirty="0"/>
          </a:p>
        </p:txBody>
      </p:sp>
      <p:sp>
        <p:nvSpPr>
          <p:cNvPr id="10" name="TextBox 9">
            <a:extLst>
              <a:ext uri="{FF2B5EF4-FFF2-40B4-BE49-F238E27FC236}">
                <a16:creationId xmlns:a16="http://schemas.microsoft.com/office/drawing/2014/main" id="{987FD0C7-2370-48EB-B3C6-0D3885443C9B}"/>
              </a:ext>
            </a:extLst>
          </p:cNvPr>
          <p:cNvSpPr txBox="1"/>
          <p:nvPr/>
        </p:nvSpPr>
        <p:spPr>
          <a:xfrm>
            <a:off x="6248400" y="1524000"/>
            <a:ext cx="57912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Output File: </a:t>
            </a:r>
            <a:r>
              <a:rPr lang="fi-FI" sz="1200" dirty="0"/>
              <a:t>CompPropBySales_Data.txt</a:t>
            </a:r>
          </a:p>
          <a:p>
            <a:endParaRPr lang="fi-FI" sz="1200" dirty="0"/>
          </a:p>
          <a:p>
            <a:r>
              <a:rPr lang="fi-FI" sz="1200" b="1" dirty="0"/>
              <a:t>Field Labels:</a:t>
            </a:r>
          </a:p>
          <a:p>
            <a:r>
              <a:rPr lang="fi-FI" sz="1200" dirty="0"/>
              <a:t>PIN, Distance, Comp Pin, ”SALES”</a:t>
            </a:r>
          </a:p>
          <a:p>
            <a:endParaRPr lang="fi-FI" sz="1200" dirty="0"/>
          </a:p>
          <a:p>
            <a:r>
              <a:rPr lang="fi-FI" sz="1200" b="1" dirty="0"/>
              <a:t>Sample Output:</a:t>
            </a:r>
          </a:p>
          <a:p>
            <a:r>
              <a:rPr lang="fi-FI" sz="1200" dirty="0"/>
              <a:t>0313300028|3834|0418100011|SALES|</a:t>
            </a:r>
          </a:p>
          <a:p>
            <a:r>
              <a:rPr lang="fi-FI" sz="1200" dirty="0"/>
              <a:t>0407302001|1302|0407406029|SALES|</a:t>
            </a:r>
          </a:p>
          <a:p>
            <a:r>
              <a:rPr lang="fi-FI" sz="1200" dirty="0"/>
              <a:t>0407302001|1284|0407402008|SALES|</a:t>
            </a:r>
          </a:p>
          <a:p>
            <a:r>
              <a:rPr lang="fi-FI" sz="1200" dirty="0"/>
              <a:t>0407302001|1536|0407402018|SALES|</a:t>
            </a:r>
          </a:p>
          <a:p>
            <a:r>
              <a:rPr lang="fi-FI" sz="1200" dirty="0"/>
              <a:t>0407302001|1592|0407402019|SALES|</a:t>
            </a:r>
          </a:p>
          <a:p>
            <a:r>
              <a:rPr lang="fi-FI" sz="1200" dirty="0"/>
              <a:t>0407302001|1643|0407402020|SALES|</a:t>
            </a:r>
            <a:endParaRPr lang="en-US" sz="1200" dirty="0"/>
          </a:p>
        </p:txBody>
      </p:sp>
      <p:pic>
        <p:nvPicPr>
          <p:cNvPr id="3" name="Picture 2">
            <a:extLst>
              <a:ext uri="{FF2B5EF4-FFF2-40B4-BE49-F238E27FC236}">
                <a16:creationId xmlns:a16="http://schemas.microsoft.com/office/drawing/2014/main" id="{38C0BBDC-3452-4097-980C-5C3FC8B127B1}"/>
              </a:ext>
            </a:extLst>
          </p:cNvPr>
          <p:cNvPicPr>
            <a:picLocks noChangeAspect="1"/>
          </p:cNvPicPr>
          <p:nvPr/>
        </p:nvPicPr>
        <p:blipFill>
          <a:blip r:embed="rId2"/>
          <a:stretch>
            <a:fillRect/>
          </a:stretch>
        </p:blipFill>
        <p:spPr>
          <a:xfrm>
            <a:off x="76200" y="600488"/>
            <a:ext cx="6096000" cy="6224516"/>
          </a:xfrm>
          <a:prstGeom prst="rect">
            <a:avLst/>
          </a:prstGeom>
        </p:spPr>
      </p:pic>
      <p:sp>
        <p:nvSpPr>
          <p:cNvPr id="8" name="TextBox 7">
            <a:extLst>
              <a:ext uri="{FF2B5EF4-FFF2-40B4-BE49-F238E27FC236}">
                <a16:creationId xmlns:a16="http://schemas.microsoft.com/office/drawing/2014/main" id="{48F52CC0-9F49-4FF8-9F2E-72F3709A8597}"/>
              </a:ext>
            </a:extLst>
          </p:cNvPr>
          <p:cNvSpPr txBox="1"/>
          <p:nvPr/>
        </p:nvSpPr>
        <p:spPr>
          <a:xfrm>
            <a:off x="6248400" y="3898225"/>
            <a:ext cx="5791200" cy="286232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Program Execution:</a:t>
            </a:r>
          </a:p>
          <a:p>
            <a:endParaRPr lang="fi-FI" sz="1200" dirty="0"/>
          </a:p>
          <a:p>
            <a:r>
              <a:rPr lang="fi-FI" sz="1200" dirty="0"/>
              <a:t>C:\Users\Joe Rytting\Documents\Python Example Code\TaxProject\CompsBySales&gt;python Compsales.py</a:t>
            </a:r>
          </a:p>
          <a:p>
            <a:r>
              <a:rPr lang="fi-FI" sz="1200" dirty="0"/>
              <a:t>Working from file: 1000TestPins.txt</a:t>
            </a:r>
          </a:p>
          <a:p>
            <a:r>
              <a:rPr lang="fi-FI" sz="1200" dirty="0"/>
              <a:t>2018-08-02 21:32:04.065342</a:t>
            </a:r>
          </a:p>
          <a:p>
            <a:r>
              <a:rPr lang="fi-FI" sz="1200" dirty="0"/>
              <a:t>#-------------------------------------------------------------------</a:t>
            </a:r>
          </a:p>
          <a:p>
            <a:r>
              <a:rPr lang="fi-FI" sz="1200" dirty="0"/>
              <a:t>#                        Program Statistics</a:t>
            </a:r>
          </a:p>
          <a:p>
            <a:r>
              <a:rPr lang="fi-FI" sz="1200" dirty="0"/>
              <a:t>#-------------------------------------------------------------------</a:t>
            </a:r>
          </a:p>
          <a:p>
            <a:r>
              <a:rPr lang="fi-FI" sz="1200" dirty="0"/>
              <a:t>Program execution time in Seconds: 332.663912   Records/Second:   0.33</a:t>
            </a:r>
          </a:p>
          <a:p>
            <a:r>
              <a:rPr lang="fi-FI" sz="1200" dirty="0"/>
              <a:t>Records read from File:            1000TestPins.txt             : 1000</a:t>
            </a:r>
          </a:p>
          <a:p>
            <a:r>
              <a:rPr lang="fi-FI" sz="1200" dirty="0"/>
              <a:t>Records written to Data File:      CompPropBySales_Data.txt     : 27075</a:t>
            </a:r>
          </a:p>
          <a:p>
            <a:r>
              <a:rPr lang="fi-FI" sz="1200" dirty="0"/>
              <a:t>Records written to Error File:     CompPropBySales_Error.txt    : 0</a:t>
            </a:r>
          </a:p>
          <a:p>
            <a:r>
              <a:rPr lang="fi-FI" sz="1200" dirty="0"/>
              <a:t>                                     Internet Connection Errors : 0</a:t>
            </a:r>
          </a:p>
          <a:p>
            <a:endParaRPr lang="en-US" sz="1200" dirty="0"/>
          </a:p>
        </p:txBody>
      </p:sp>
    </p:spTree>
    <p:extLst>
      <p:ext uri="{BB962C8B-B14F-4D97-AF65-F5344CB8AC3E}">
        <p14:creationId xmlns:p14="http://schemas.microsoft.com/office/powerpoint/2010/main" val="195815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906000" cy="533400"/>
          </a:xfrm>
        </p:spPr>
        <p:txBody>
          <a:bodyPr>
            <a:normAutofit fontScale="90000"/>
          </a:bodyPr>
          <a:lstStyle/>
          <a:p>
            <a:pPr algn="ctr"/>
            <a:r>
              <a:rPr lang="en-US" dirty="0"/>
              <a:t>Property Tax Bill Screen</a:t>
            </a:r>
            <a:endParaRPr dirty="0"/>
          </a:p>
        </p:txBody>
      </p:sp>
      <p:sp>
        <p:nvSpPr>
          <p:cNvPr id="7" name="TextBox 6">
            <a:extLst>
              <a:ext uri="{FF2B5EF4-FFF2-40B4-BE49-F238E27FC236}">
                <a16:creationId xmlns:a16="http://schemas.microsoft.com/office/drawing/2014/main" id="{6FA6BC10-B905-4347-912E-96CC4EC688C1}"/>
              </a:ext>
            </a:extLst>
          </p:cNvPr>
          <p:cNvSpPr txBox="1"/>
          <p:nvPr/>
        </p:nvSpPr>
        <p:spPr>
          <a:xfrm>
            <a:off x="5486400" y="457200"/>
            <a:ext cx="6553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t>TaxBill.py</a:t>
            </a:r>
          </a:p>
        </p:txBody>
      </p:sp>
      <p:sp>
        <p:nvSpPr>
          <p:cNvPr id="9" name="TextBox 8">
            <a:extLst>
              <a:ext uri="{FF2B5EF4-FFF2-40B4-BE49-F238E27FC236}">
                <a16:creationId xmlns:a16="http://schemas.microsoft.com/office/drawing/2014/main" id="{913AAF39-473E-4475-84B1-D4F15574B441}"/>
              </a:ext>
            </a:extLst>
          </p:cNvPr>
          <p:cNvSpPr txBox="1"/>
          <p:nvPr/>
        </p:nvSpPr>
        <p:spPr>
          <a:xfrm>
            <a:off x="5486400" y="852790"/>
            <a:ext cx="65532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r-FR" sz="1200" dirty="0"/>
              <a:t>https://apps03.lakecountyil.gov/treasurer/collbook/collbook4.asp?PIN=' + </a:t>
            </a:r>
            <a:r>
              <a:rPr lang="fr-FR" sz="1200" dirty="0" err="1"/>
              <a:t>pinToUse</a:t>
            </a:r>
            <a:r>
              <a:rPr lang="fr-FR" sz="1200" dirty="0"/>
              <a:t> + '&amp;unit=0000'</a:t>
            </a:r>
            <a:endParaRPr lang="en-US" sz="1200" dirty="0"/>
          </a:p>
        </p:txBody>
      </p:sp>
      <p:sp>
        <p:nvSpPr>
          <p:cNvPr id="10" name="TextBox 9">
            <a:extLst>
              <a:ext uri="{FF2B5EF4-FFF2-40B4-BE49-F238E27FC236}">
                <a16:creationId xmlns:a16="http://schemas.microsoft.com/office/drawing/2014/main" id="{987FD0C7-2370-48EB-B3C6-0D3885443C9B}"/>
              </a:ext>
            </a:extLst>
          </p:cNvPr>
          <p:cNvSpPr txBox="1"/>
          <p:nvPr/>
        </p:nvSpPr>
        <p:spPr>
          <a:xfrm>
            <a:off x="5486400" y="1346455"/>
            <a:ext cx="6553200"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Output File:</a:t>
            </a:r>
            <a:r>
              <a:rPr lang="fi-FI" sz="1200" dirty="0"/>
              <a:t> TaxBill_Data.txt</a:t>
            </a:r>
          </a:p>
          <a:p>
            <a:endParaRPr lang="fi-FI" sz="1200" dirty="0"/>
          </a:p>
          <a:p>
            <a:r>
              <a:rPr lang="fi-FI" sz="1200" b="1" dirty="0"/>
              <a:t>Field Labels:</a:t>
            </a:r>
          </a:p>
          <a:p>
            <a:endParaRPr lang="fi-FI" sz="1200" dirty="0"/>
          </a:p>
          <a:p>
            <a:r>
              <a:rPr lang="fi-FI" sz="1200" b="1" dirty="0"/>
              <a:t>Sample Output: (Output from 1 record)</a:t>
            </a:r>
          </a:p>
          <a:p>
            <a:r>
              <a:rPr lang="en-US" sz="1200" b="1" dirty="0"/>
              <a:t>0301300008</a:t>
            </a:r>
            <a:r>
              <a:rPr lang="en-US" sz="1200" dirty="0"/>
              <a:t>|2017|C EARL; JANTZI;|3751 ROCKFISH RD|GROTTOES|VA|24441|PT GOVT LOT 1 W1/2 FRCL BEG 4.5 CHS N OF SW COR N443' N 77DEG32 MIN 30 SEC E TO A LN THAT IS |// TO &amp; 10.35 CHS E OF W LN S TO A PNT THAT IS N 74 DEG 30 MIN E OF POB SW TO POB|18217|52720|1.0000|70058|879|0|0|70937|0|0|0|0|0|0|0|70937|12.668992|8987.00|0|0|8987.00|0|0|8987.00|8-2-2018||0|8987.00|212811|#|#|#|#|#|#|#|6-6-2018|0.00|9-6-2018|4493.50|</a:t>
            </a:r>
          </a:p>
        </p:txBody>
      </p:sp>
      <p:sp>
        <p:nvSpPr>
          <p:cNvPr id="8" name="TextBox 7">
            <a:extLst>
              <a:ext uri="{FF2B5EF4-FFF2-40B4-BE49-F238E27FC236}">
                <a16:creationId xmlns:a16="http://schemas.microsoft.com/office/drawing/2014/main" id="{48F52CC0-9F49-4FF8-9F2E-72F3709A8597}"/>
              </a:ext>
            </a:extLst>
          </p:cNvPr>
          <p:cNvSpPr txBox="1"/>
          <p:nvPr/>
        </p:nvSpPr>
        <p:spPr>
          <a:xfrm>
            <a:off x="5486400" y="3898225"/>
            <a:ext cx="6553200" cy="286232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Program Execution:</a:t>
            </a:r>
          </a:p>
          <a:p>
            <a:endParaRPr lang="fi-FI" sz="1200" dirty="0"/>
          </a:p>
          <a:p>
            <a:r>
              <a:rPr lang="fi-FI" sz="1200" dirty="0"/>
              <a:t>C:\Users\Joe Rytting\Documents\Python Example Code\TaxProject\DetailedTaxBill&gt;python taxBill.py</a:t>
            </a:r>
          </a:p>
          <a:p>
            <a:r>
              <a:rPr lang="fi-FI" sz="1200" dirty="0"/>
              <a:t>Working from file: 1000TestPins.txt</a:t>
            </a:r>
          </a:p>
          <a:p>
            <a:r>
              <a:rPr lang="fi-FI" sz="1200" dirty="0"/>
              <a:t>2018-08-02 22:49:08.712916</a:t>
            </a:r>
          </a:p>
          <a:p>
            <a:r>
              <a:rPr lang="fi-FI" sz="1200" dirty="0"/>
              <a:t>2018-08-02 22:57:36.828727</a:t>
            </a:r>
          </a:p>
          <a:p>
            <a:r>
              <a:rPr lang="fi-FI" sz="1200" dirty="0"/>
              <a:t>#-------------------------------------------------------------------</a:t>
            </a:r>
          </a:p>
          <a:p>
            <a:r>
              <a:rPr lang="fi-FI" sz="1200" dirty="0"/>
              <a:t>#                        Program Statistics</a:t>
            </a:r>
          </a:p>
          <a:p>
            <a:r>
              <a:rPr lang="fi-FI" sz="1200" dirty="0"/>
              <a:t>#-------------------------------------------------------------------</a:t>
            </a:r>
          </a:p>
          <a:p>
            <a:r>
              <a:rPr lang="fi-FI" sz="1200" dirty="0"/>
              <a:t>Program execution time in Seconds: 508.118806   Records/Second:   0.51</a:t>
            </a:r>
          </a:p>
          <a:p>
            <a:r>
              <a:rPr lang="fi-FI" sz="1200" dirty="0"/>
              <a:t>Records read from File:            1000TestPins.txt                : 1000</a:t>
            </a:r>
          </a:p>
          <a:p>
            <a:r>
              <a:rPr lang="fi-FI" sz="1200" dirty="0"/>
              <a:t>Records written to Data File:      TaxBill_Data.txt             : 1000</a:t>
            </a:r>
          </a:p>
          <a:p>
            <a:r>
              <a:rPr lang="fi-FI" sz="1200" dirty="0"/>
              <a:t>Records written to Error File:     TaxBillData_Error.txt   : 15</a:t>
            </a:r>
          </a:p>
          <a:p>
            <a:r>
              <a:rPr lang="fi-FI" sz="1200" dirty="0"/>
              <a:t>                                     Internet Connection Errors : 0</a:t>
            </a:r>
            <a:endParaRPr lang="en-US" sz="1200" dirty="0"/>
          </a:p>
        </p:txBody>
      </p:sp>
      <p:pic>
        <p:nvPicPr>
          <p:cNvPr id="4" name="Picture 3">
            <a:extLst>
              <a:ext uri="{FF2B5EF4-FFF2-40B4-BE49-F238E27FC236}">
                <a16:creationId xmlns:a16="http://schemas.microsoft.com/office/drawing/2014/main" id="{1640BC67-71F4-4913-B2E3-51B894711F80}"/>
              </a:ext>
            </a:extLst>
          </p:cNvPr>
          <p:cNvPicPr>
            <a:picLocks noChangeAspect="1"/>
          </p:cNvPicPr>
          <p:nvPr/>
        </p:nvPicPr>
        <p:blipFill>
          <a:blip r:embed="rId2"/>
          <a:stretch>
            <a:fillRect/>
          </a:stretch>
        </p:blipFill>
        <p:spPr>
          <a:xfrm>
            <a:off x="32905" y="457200"/>
            <a:ext cx="3396095" cy="6303347"/>
          </a:xfrm>
          <a:prstGeom prst="rect">
            <a:avLst/>
          </a:prstGeom>
        </p:spPr>
      </p:pic>
      <p:sp>
        <p:nvSpPr>
          <p:cNvPr id="11" name="TextBox 10">
            <a:extLst>
              <a:ext uri="{FF2B5EF4-FFF2-40B4-BE49-F238E27FC236}">
                <a16:creationId xmlns:a16="http://schemas.microsoft.com/office/drawing/2014/main" id="{2D79352C-1D95-4A42-B03B-F30FB44FA21D}"/>
              </a:ext>
            </a:extLst>
          </p:cNvPr>
          <p:cNvSpPr txBox="1"/>
          <p:nvPr/>
        </p:nvSpPr>
        <p:spPr>
          <a:xfrm>
            <a:off x="3505200" y="457200"/>
            <a:ext cx="1905000" cy="62478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800" b="1" dirty="0"/>
              <a:t>Field Labels:</a:t>
            </a:r>
          </a:p>
          <a:p>
            <a:r>
              <a:rPr lang="fi-FI" sz="800" dirty="0"/>
              <a:t>'pin': '#',</a:t>
            </a:r>
          </a:p>
          <a:p>
            <a:r>
              <a:rPr lang="fi-FI" sz="800" dirty="0"/>
              <a:t>'tax_year': '#',</a:t>
            </a:r>
          </a:p>
          <a:p>
            <a:r>
              <a:rPr lang="fi-FI" sz="800" dirty="0"/>
              <a:t>'tax_payers_name': '#',</a:t>
            </a:r>
          </a:p>
          <a:p>
            <a:r>
              <a:rPr lang="fi-FI" sz="800" dirty="0"/>
              <a:t>'tax_payers_street_address': '#</a:t>
            </a:r>
          </a:p>
          <a:p>
            <a:r>
              <a:rPr lang="fi-FI" sz="800" dirty="0"/>
              <a:t>'tax_payers_city': '#',</a:t>
            </a:r>
          </a:p>
          <a:p>
            <a:r>
              <a:rPr lang="fi-FI" sz="800" dirty="0"/>
              <a:t>'tax_payers_state': '#',</a:t>
            </a:r>
          </a:p>
          <a:p>
            <a:r>
              <a:rPr lang="fi-FI" sz="800" dirty="0"/>
              <a:t>'tax_payers_zipcode': '#',</a:t>
            </a:r>
          </a:p>
          <a:p>
            <a:r>
              <a:rPr lang="fi-FI" sz="800" dirty="0"/>
              <a:t>'legal_description1': '#',</a:t>
            </a:r>
          </a:p>
          <a:p>
            <a:r>
              <a:rPr lang="fi-FI" sz="800" dirty="0"/>
              <a:t>'legal_description2': '#',</a:t>
            </a:r>
          </a:p>
          <a:p>
            <a:r>
              <a:rPr lang="fi-FI" sz="800" dirty="0"/>
              <a:t>'land_value': '#',</a:t>
            </a:r>
          </a:p>
          <a:p>
            <a:r>
              <a:rPr lang="fi-FI" sz="800" dirty="0"/>
              <a:t>'building_value': '#',</a:t>
            </a:r>
          </a:p>
          <a:p>
            <a:r>
              <a:rPr lang="fi-FI" sz="800" dirty="0"/>
              <a:t>'state_multiplier': '#',</a:t>
            </a:r>
          </a:p>
          <a:p>
            <a:r>
              <a:rPr lang="fi-FI" sz="800" dirty="0"/>
              <a:t>'equalized_value': '#',</a:t>
            </a:r>
          </a:p>
          <a:p>
            <a:r>
              <a:rPr lang="fi-FI" sz="800" dirty="0"/>
              <a:t>'farm_land_and_bldg_value': '#'</a:t>
            </a:r>
          </a:p>
          <a:p>
            <a:r>
              <a:rPr lang="fi-FI" sz="800" dirty="0"/>
              <a:t>'state_assessed_pollution_ctrl'</a:t>
            </a:r>
          </a:p>
          <a:p>
            <a:r>
              <a:rPr lang="fi-FI" sz="800" dirty="0"/>
              <a:t>'state_assessed_railroads': '#'</a:t>
            </a:r>
          </a:p>
          <a:p>
            <a:r>
              <a:rPr lang="fi-FI" sz="800" dirty="0"/>
              <a:t>'total_assessed_value': '#',</a:t>
            </a:r>
          </a:p>
          <a:p>
            <a:r>
              <a:rPr lang="fi-FI" sz="800" dirty="0"/>
              <a:t>'fully_exempt': '#',</a:t>
            </a:r>
          </a:p>
          <a:p>
            <a:r>
              <a:rPr lang="fi-FI" sz="800" dirty="0"/>
              <a:t>'senior_freeze': '#',</a:t>
            </a:r>
          </a:p>
          <a:p>
            <a:r>
              <a:rPr lang="fi-FI" sz="800" dirty="0"/>
              <a:t>'home_improvement': '#',</a:t>
            </a:r>
          </a:p>
          <a:p>
            <a:r>
              <a:rPr lang="fi-FI" sz="800" dirty="0"/>
              <a:t>'limited_homestead': '#',</a:t>
            </a:r>
          </a:p>
          <a:p>
            <a:r>
              <a:rPr lang="fi-FI" sz="800" dirty="0"/>
              <a:t>'senior_homestead': '#',</a:t>
            </a:r>
          </a:p>
          <a:p>
            <a:r>
              <a:rPr lang="fi-FI" sz="800" dirty="0"/>
              <a:t>'veterans_disabled': '#',</a:t>
            </a:r>
          </a:p>
          <a:p>
            <a:r>
              <a:rPr lang="fi-FI" sz="800" dirty="0"/>
              <a:t>'returning_veteran': '#',</a:t>
            </a:r>
          </a:p>
          <a:p>
            <a:r>
              <a:rPr lang="fi-FI" sz="800" dirty="0"/>
              <a:t>'taxable_valuations': '#',</a:t>
            </a:r>
          </a:p>
          <a:p>
            <a:r>
              <a:rPr lang="fi-FI" sz="800" dirty="0"/>
              <a:t>'tax_rate': '#',</a:t>
            </a:r>
          </a:p>
          <a:p>
            <a:r>
              <a:rPr lang="fi-FI" sz="800" dirty="0"/>
              <a:t>'real_estate_tax': '#',</a:t>
            </a:r>
          </a:p>
          <a:p>
            <a:r>
              <a:rPr lang="fi-FI" sz="800" dirty="0"/>
              <a:t>'special_assessment': '#',</a:t>
            </a:r>
          </a:p>
          <a:p>
            <a:r>
              <a:rPr lang="fi-FI" sz="800" dirty="0"/>
              <a:t>'drainage': '#',</a:t>
            </a:r>
          </a:p>
          <a:p>
            <a:r>
              <a:rPr lang="fi-FI" sz="800" dirty="0"/>
              <a:t>'total_current_year_tax': '#',</a:t>
            </a:r>
          </a:p>
          <a:p>
            <a:r>
              <a:rPr lang="fi-FI" sz="800" dirty="0"/>
              <a:t>'omitted_tax': '#',</a:t>
            </a:r>
          </a:p>
          <a:p>
            <a:r>
              <a:rPr lang="fi-FI" sz="800" dirty="0"/>
              <a:t>'forfeited_tax': '#',</a:t>
            </a:r>
          </a:p>
          <a:p>
            <a:r>
              <a:rPr lang="fi-FI" sz="800" dirty="0"/>
              <a:t>'total_tax_billed': '#',</a:t>
            </a:r>
          </a:p>
          <a:p>
            <a:r>
              <a:rPr lang="fi-FI" sz="800" dirty="0"/>
              <a:t>'interest_due_as_of_date': '#',</a:t>
            </a:r>
          </a:p>
          <a:p>
            <a:r>
              <a:rPr lang="fi-FI" sz="800" dirty="0"/>
              <a:t>'interest_due': '#',</a:t>
            </a:r>
          </a:p>
          <a:p>
            <a:r>
              <a:rPr lang="fi-FI" sz="800" dirty="0"/>
              <a:t>'cost': '#',</a:t>
            </a:r>
          </a:p>
          <a:p>
            <a:r>
              <a:rPr lang="fi-FI" sz="800" dirty="0"/>
              <a:t>'amount_billed': '#',</a:t>
            </a:r>
          </a:p>
          <a:p>
            <a:r>
              <a:rPr lang="fi-FI" sz="800" dirty="0"/>
              <a:t>'fair_market_value': '#',</a:t>
            </a:r>
          </a:p>
          <a:p>
            <a:r>
              <a:rPr lang="fi-FI" sz="800" dirty="0"/>
              <a:t>'special_notes1': '#',</a:t>
            </a:r>
          </a:p>
          <a:p>
            <a:r>
              <a:rPr lang="fi-FI" sz="800" dirty="0"/>
              <a:t>'special_notes2': '#',</a:t>
            </a:r>
          </a:p>
          <a:p>
            <a:r>
              <a:rPr lang="fi-FI" sz="800" dirty="0"/>
              <a:t>'special_notes3': '#',</a:t>
            </a:r>
          </a:p>
          <a:p>
            <a:r>
              <a:rPr lang="fi-FI" sz="800" dirty="0"/>
              <a:t>'special_notes4': '#',</a:t>
            </a:r>
          </a:p>
          <a:p>
            <a:r>
              <a:rPr lang="fi-FI" sz="800" dirty="0"/>
              <a:t>'special_notes5': '#',</a:t>
            </a:r>
          </a:p>
          <a:p>
            <a:r>
              <a:rPr lang="fi-FI" sz="800" dirty="0"/>
              <a:t>'special_notes6': '#',</a:t>
            </a:r>
          </a:p>
          <a:p>
            <a:r>
              <a:rPr lang="fi-FI" sz="800" dirty="0"/>
              <a:t>'special_notes7': '#',</a:t>
            </a:r>
          </a:p>
          <a:p>
            <a:r>
              <a:rPr lang="fi-FI" sz="800" dirty="0"/>
              <a:t>'first_installment_due': '#',</a:t>
            </a:r>
          </a:p>
          <a:p>
            <a:r>
              <a:rPr lang="fi-FI" sz="800" dirty="0"/>
              <a:t>'first_installment_amt': '#',</a:t>
            </a:r>
          </a:p>
          <a:p>
            <a:r>
              <a:rPr lang="fi-FI" sz="800" dirty="0"/>
              <a:t>'second_installment_due': '#',</a:t>
            </a:r>
          </a:p>
          <a:p>
            <a:r>
              <a:rPr lang="fi-FI" sz="800" dirty="0"/>
              <a:t>'second_installment_amt': '#'}</a:t>
            </a:r>
          </a:p>
        </p:txBody>
      </p:sp>
    </p:spTree>
    <p:extLst>
      <p:ext uri="{BB962C8B-B14F-4D97-AF65-F5344CB8AC3E}">
        <p14:creationId xmlns:p14="http://schemas.microsoft.com/office/powerpoint/2010/main" val="359894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906000" cy="533400"/>
          </a:xfrm>
        </p:spPr>
        <p:txBody>
          <a:bodyPr>
            <a:normAutofit fontScale="90000"/>
          </a:bodyPr>
          <a:lstStyle/>
          <a:p>
            <a:pPr algn="ctr"/>
            <a:r>
              <a:rPr lang="en-US" dirty="0"/>
              <a:t>Property Comparison Grid Screen</a:t>
            </a:r>
            <a:endParaRPr dirty="0"/>
          </a:p>
        </p:txBody>
      </p:sp>
      <p:sp>
        <p:nvSpPr>
          <p:cNvPr id="7" name="TextBox 6">
            <a:extLst>
              <a:ext uri="{FF2B5EF4-FFF2-40B4-BE49-F238E27FC236}">
                <a16:creationId xmlns:a16="http://schemas.microsoft.com/office/drawing/2014/main" id="{6FA6BC10-B905-4347-912E-96CC4EC688C1}"/>
              </a:ext>
            </a:extLst>
          </p:cNvPr>
          <p:cNvSpPr txBox="1"/>
          <p:nvPr/>
        </p:nvSpPr>
        <p:spPr>
          <a:xfrm>
            <a:off x="5486400" y="469698"/>
            <a:ext cx="6553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t>CompGrid.py</a:t>
            </a:r>
          </a:p>
        </p:txBody>
      </p:sp>
      <p:sp>
        <p:nvSpPr>
          <p:cNvPr id="9" name="TextBox 8">
            <a:extLst>
              <a:ext uri="{FF2B5EF4-FFF2-40B4-BE49-F238E27FC236}">
                <a16:creationId xmlns:a16="http://schemas.microsoft.com/office/drawing/2014/main" id="{913AAF39-473E-4475-84B1-D4F15574B441}"/>
              </a:ext>
            </a:extLst>
          </p:cNvPr>
          <p:cNvSpPr txBox="1"/>
          <p:nvPr/>
        </p:nvSpPr>
        <p:spPr>
          <a:xfrm>
            <a:off x="5486400" y="865644"/>
            <a:ext cx="6553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t>https://apps03.lakecountyil.gov/comparables/PTAIComp.aspx?' + \</a:t>
            </a:r>
          </a:p>
          <a:p>
            <a:r>
              <a:rPr lang="en-US" sz="1200" dirty="0"/>
              <a:t>                                              'grid=A&amp;pin=' + subjectpin + '&amp;cmp1pin=' + compPin1 + '&amp;cmp2pin=' +\</a:t>
            </a:r>
          </a:p>
          <a:p>
            <a:r>
              <a:rPr lang="en-US" sz="1200" dirty="0"/>
              <a:t>                                               compPin2 + '&amp;cmp3pin=' + compPin3</a:t>
            </a:r>
          </a:p>
        </p:txBody>
      </p:sp>
      <p:sp>
        <p:nvSpPr>
          <p:cNvPr id="10" name="TextBox 9">
            <a:extLst>
              <a:ext uri="{FF2B5EF4-FFF2-40B4-BE49-F238E27FC236}">
                <a16:creationId xmlns:a16="http://schemas.microsoft.com/office/drawing/2014/main" id="{987FD0C7-2370-48EB-B3C6-0D3885443C9B}"/>
              </a:ext>
            </a:extLst>
          </p:cNvPr>
          <p:cNvSpPr txBox="1"/>
          <p:nvPr/>
        </p:nvSpPr>
        <p:spPr>
          <a:xfrm>
            <a:off x="5486400" y="1545610"/>
            <a:ext cx="65532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Output File: </a:t>
            </a:r>
            <a:r>
              <a:rPr lang="fi-FI" sz="1200" dirty="0"/>
              <a:t>CompPropBySales_Data.txt</a:t>
            </a:r>
          </a:p>
          <a:p>
            <a:r>
              <a:rPr lang="fi-FI" sz="1200" b="1" dirty="0"/>
              <a:t>Sample Output: (Output from 2 records)</a:t>
            </a:r>
          </a:p>
          <a:p>
            <a:r>
              <a:rPr lang="fi-FI" sz="1200" b="1" dirty="0"/>
              <a:t>0301300006</a:t>
            </a:r>
            <a:r>
              <a:rPr lang="fi-FI" sz="1200" dirty="0"/>
              <a:t>|43207 DELANY RD|9300118|Farmland w- Bldgs.|322763||||||||1343|2065|3408|4029|6196|10225|42 Override Lump Sum Value|0.00|||||||0.00|0|||||0|0|0|0|0|0|0|0|N|||||||0|0|0|0|0|0|0|0|0|0|0|||||</a:t>
            </a:r>
          </a:p>
          <a:p>
            <a:r>
              <a:rPr lang="fi-FI" sz="1200" b="1" dirty="0"/>
              <a:t>0301300016</a:t>
            </a:r>
            <a:r>
              <a:rPr lang="fi-FI" sz="1200" dirty="0"/>
              <a:t>|13919 RUSSELL RD|9311100|Rural Zion Area|37462|73|Tri|Wood siding|Avg|Average|1978|1978|15170|48491|63661|45514|145486|191000|9 Per SqFt -Range|0.40|37.44|147.49|||||0.00|1295|||||1295|575|0|600|600|2|0|8|Y|1|440|Asphalt|1|||700|0|0|1|0|256|0|0|0|0|0|||||</a:t>
            </a:r>
          </a:p>
        </p:txBody>
      </p:sp>
      <p:sp>
        <p:nvSpPr>
          <p:cNvPr id="8" name="TextBox 7">
            <a:extLst>
              <a:ext uri="{FF2B5EF4-FFF2-40B4-BE49-F238E27FC236}">
                <a16:creationId xmlns:a16="http://schemas.microsoft.com/office/drawing/2014/main" id="{48F52CC0-9F49-4FF8-9F2E-72F3709A8597}"/>
              </a:ext>
            </a:extLst>
          </p:cNvPr>
          <p:cNvSpPr txBox="1"/>
          <p:nvPr/>
        </p:nvSpPr>
        <p:spPr>
          <a:xfrm>
            <a:off x="5463887" y="4345781"/>
            <a:ext cx="6729845"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Program Execution:</a:t>
            </a:r>
          </a:p>
          <a:p>
            <a:r>
              <a:rPr lang="en-US" sz="1200" dirty="0"/>
              <a:t>C:\Users\Joe Rytting\Documents\Python Example Code\</a:t>
            </a:r>
            <a:r>
              <a:rPr lang="en-US" sz="1200" dirty="0" err="1"/>
              <a:t>TaxProject</a:t>
            </a:r>
            <a:r>
              <a:rPr lang="en-US" sz="1200" dirty="0"/>
              <a:t>\</a:t>
            </a:r>
            <a:r>
              <a:rPr lang="en-US" sz="1200" dirty="0" err="1"/>
              <a:t>CompGrid</a:t>
            </a:r>
            <a:r>
              <a:rPr lang="en-US" sz="1200" dirty="0"/>
              <a:t>&gt;python CompGrid.py</a:t>
            </a:r>
          </a:p>
          <a:p>
            <a:r>
              <a:rPr lang="en-US" sz="1200" dirty="0"/>
              <a:t>Working from file: 1000TestPins.txt</a:t>
            </a:r>
          </a:p>
          <a:p>
            <a:r>
              <a:rPr lang="en-US" sz="1200" dirty="0"/>
              <a:t>2018-08-02 22:30:47.091938</a:t>
            </a:r>
          </a:p>
          <a:p>
            <a:r>
              <a:rPr lang="en-US" sz="1200" dirty="0"/>
              <a:t>#-------------------------------------------------------------------</a:t>
            </a:r>
          </a:p>
          <a:p>
            <a:r>
              <a:rPr lang="en-US" sz="1200" dirty="0"/>
              <a:t>#                        Program Statistics</a:t>
            </a:r>
          </a:p>
          <a:p>
            <a:r>
              <a:rPr lang="en-US" sz="1200" dirty="0"/>
              <a:t>#-------------------------------------------------------------------</a:t>
            </a:r>
          </a:p>
          <a:p>
            <a:r>
              <a:rPr lang="en-US" sz="1200" dirty="0"/>
              <a:t>Program execution time in Seconds: 381.263085   Records/Second:   0.38</a:t>
            </a:r>
          </a:p>
          <a:p>
            <a:r>
              <a:rPr lang="en-US" sz="1200" dirty="0"/>
              <a:t>Records read from File:            1000TestPins.txt             : 1000</a:t>
            </a:r>
          </a:p>
          <a:p>
            <a:r>
              <a:rPr lang="en-US" sz="1200" dirty="0"/>
              <a:t>Records written to Data File:      CompGrid_Data.txt    : 951</a:t>
            </a:r>
          </a:p>
          <a:p>
            <a:r>
              <a:rPr lang="en-US" sz="1200" dirty="0"/>
              <a:t>Records written to Error File:     CompGrid_Error.txt   : 13</a:t>
            </a:r>
          </a:p>
          <a:p>
            <a:r>
              <a:rPr lang="en-US" sz="1200" dirty="0"/>
              <a:t>                                     Internet Connection Errors : 0</a:t>
            </a:r>
          </a:p>
        </p:txBody>
      </p:sp>
      <p:pic>
        <p:nvPicPr>
          <p:cNvPr id="4" name="Picture 3">
            <a:extLst>
              <a:ext uri="{FF2B5EF4-FFF2-40B4-BE49-F238E27FC236}">
                <a16:creationId xmlns:a16="http://schemas.microsoft.com/office/drawing/2014/main" id="{7E854E7E-7476-40B9-85A3-67EF7874962C}"/>
              </a:ext>
            </a:extLst>
          </p:cNvPr>
          <p:cNvPicPr>
            <a:picLocks noChangeAspect="1"/>
          </p:cNvPicPr>
          <p:nvPr/>
        </p:nvPicPr>
        <p:blipFill>
          <a:blip r:embed="rId2"/>
          <a:stretch>
            <a:fillRect/>
          </a:stretch>
        </p:blipFill>
        <p:spPr>
          <a:xfrm>
            <a:off x="76200" y="436420"/>
            <a:ext cx="3276600" cy="6400800"/>
          </a:xfrm>
          <a:prstGeom prst="rect">
            <a:avLst/>
          </a:prstGeom>
        </p:spPr>
      </p:pic>
      <p:sp>
        <p:nvSpPr>
          <p:cNvPr id="11" name="TextBox 10">
            <a:extLst>
              <a:ext uri="{FF2B5EF4-FFF2-40B4-BE49-F238E27FC236}">
                <a16:creationId xmlns:a16="http://schemas.microsoft.com/office/drawing/2014/main" id="{24368FB3-0433-4A50-A4CA-C831926C185B}"/>
              </a:ext>
            </a:extLst>
          </p:cNvPr>
          <p:cNvSpPr txBox="1"/>
          <p:nvPr/>
        </p:nvSpPr>
        <p:spPr>
          <a:xfrm>
            <a:off x="3429000" y="436420"/>
            <a:ext cx="1981200" cy="649408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650" b="1" dirty="0"/>
              <a:t>Field Labels</a:t>
            </a:r>
          </a:p>
          <a:p>
            <a:r>
              <a:rPr lang="en-US" sz="650" dirty="0"/>
              <a:t>'permanent_index_number':                  </a:t>
            </a:r>
          </a:p>
          <a:p>
            <a:r>
              <a:rPr lang="en-US" sz="650" dirty="0"/>
              <a:t>'</a:t>
            </a:r>
            <a:r>
              <a:rPr lang="en-US" sz="650" dirty="0" err="1"/>
              <a:t>street_address</a:t>
            </a:r>
            <a:r>
              <a:rPr lang="en-US" sz="650" dirty="0"/>
              <a:t>':                          </a:t>
            </a:r>
          </a:p>
          <a:p>
            <a:r>
              <a:rPr lang="en-US" sz="650" dirty="0"/>
              <a:t>'</a:t>
            </a:r>
            <a:r>
              <a:rPr lang="en-US" sz="650" dirty="0" err="1"/>
              <a:t>neighborhood_number</a:t>
            </a:r>
            <a:r>
              <a:rPr lang="en-US" sz="650" dirty="0"/>
              <a:t>':                     </a:t>
            </a:r>
          </a:p>
          <a:p>
            <a:r>
              <a:rPr lang="en-US" sz="650" dirty="0"/>
              <a:t>'</a:t>
            </a:r>
            <a:r>
              <a:rPr lang="en-US" sz="650" dirty="0" err="1"/>
              <a:t>neighborhood_name</a:t>
            </a:r>
            <a:r>
              <a:rPr lang="en-US" sz="650" dirty="0"/>
              <a:t>':                       </a:t>
            </a:r>
          </a:p>
          <a:p>
            <a:r>
              <a:rPr lang="en-US" sz="650" dirty="0"/>
              <a:t>'</a:t>
            </a:r>
            <a:r>
              <a:rPr lang="en-US" sz="650" dirty="0" err="1"/>
              <a:t>land_size</a:t>
            </a:r>
            <a:r>
              <a:rPr lang="en-US" sz="650" dirty="0"/>
              <a:t>':                               </a:t>
            </a:r>
          </a:p>
          <a:p>
            <a:r>
              <a:rPr lang="en-US" sz="650" dirty="0"/>
              <a:t>'</a:t>
            </a:r>
            <a:r>
              <a:rPr lang="en-US" sz="650" dirty="0" err="1"/>
              <a:t>house_type_code</a:t>
            </a:r>
            <a:r>
              <a:rPr lang="en-US" sz="650" dirty="0"/>
              <a:t>':                         </a:t>
            </a:r>
          </a:p>
          <a:p>
            <a:r>
              <a:rPr lang="en-US" sz="650" dirty="0"/>
              <a:t>'</a:t>
            </a:r>
            <a:r>
              <a:rPr lang="en-US" sz="650" dirty="0" err="1"/>
              <a:t>structure_type_stories</a:t>
            </a:r>
            <a:r>
              <a:rPr lang="en-US" sz="650" dirty="0"/>
              <a:t>':                  </a:t>
            </a:r>
          </a:p>
          <a:p>
            <a:r>
              <a:rPr lang="en-US" sz="650" dirty="0"/>
              <a:t>'</a:t>
            </a:r>
            <a:r>
              <a:rPr lang="en-US" sz="650" dirty="0" err="1"/>
              <a:t>exterior_cover</a:t>
            </a:r>
            <a:r>
              <a:rPr lang="en-US" sz="650" dirty="0"/>
              <a:t>':                          </a:t>
            </a:r>
          </a:p>
          <a:p>
            <a:r>
              <a:rPr lang="en-US" sz="650" dirty="0"/>
              <a:t>'</a:t>
            </a:r>
            <a:r>
              <a:rPr lang="en-US" sz="650" dirty="0" err="1"/>
              <a:t>quality_grade</a:t>
            </a:r>
            <a:r>
              <a:rPr lang="en-US" sz="650" dirty="0"/>
              <a:t>':                           </a:t>
            </a:r>
          </a:p>
          <a:p>
            <a:r>
              <a:rPr lang="en-US" sz="650" dirty="0"/>
              <a:t>'condition':                               </a:t>
            </a:r>
          </a:p>
          <a:p>
            <a:r>
              <a:rPr lang="en-US" sz="650" dirty="0"/>
              <a:t>'</a:t>
            </a:r>
            <a:r>
              <a:rPr lang="en-US" sz="650" dirty="0" err="1"/>
              <a:t>year_built</a:t>
            </a:r>
            <a:r>
              <a:rPr lang="en-US" sz="650" dirty="0"/>
              <a:t>':                              </a:t>
            </a:r>
          </a:p>
          <a:p>
            <a:r>
              <a:rPr lang="en-US" sz="650" dirty="0"/>
              <a:t>'</a:t>
            </a:r>
            <a:r>
              <a:rPr lang="en-US" sz="650" dirty="0" err="1"/>
              <a:t>effective_age</a:t>
            </a:r>
            <a:r>
              <a:rPr lang="en-US" sz="650" dirty="0"/>
              <a:t>':                           </a:t>
            </a:r>
          </a:p>
          <a:p>
            <a:r>
              <a:rPr lang="en-US" sz="650" dirty="0"/>
              <a:t>'</a:t>
            </a:r>
            <a:r>
              <a:rPr lang="en-US" sz="650" dirty="0" err="1"/>
              <a:t>land_assessed_value</a:t>
            </a:r>
            <a:r>
              <a:rPr lang="en-US" sz="650" dirty="0"/>
              <a:t>':                     </a:t>
            </a:r>
          </a:p>
          <a:p>
            <a:r>
              <a:rPr lang="en-US" sz="650" dirty="0"/>
              <a:t>'</a:t>
            </a:r>
            <a:r>
              <a:rPr lang="en-US" sz="650" dirty="0" err="1"/>
              <a:t>building_assessed_value</a:t>
            </a:r>
            <a:r>
              <a:rPr lang="en-US" sz="650" dirty="0"/>
              <a:t>':                 </a:t>
            </a:r>
          </a:p>
          <a:p>
            <a:r>
              <a:rPr lang="en-US" sz="650" dirty="0"/>
              <a:t>'</a:t>
            </a:r>
            <a:r>
              <a:rPr lang="en-US" sz="650" dirty="0" err="1"/>
              <a:t>total_assessed_value</a:t>
            </a:r>
            <a:r>
              <a:rPr lang="en-US" sz="650" dirty="0"/>
              <a:t>':                    </a:t>
            </a:r>
          </a:p>
          <a:p>
            <a:r>
              <a:rPr lang="en-US" sz="650" dirty="0"/>
              <a:t>'</a:t>
            </a:r>
            <a:r>
              <a:rPr lang="en-US" sz="650" dirty="0" err="1"/>
              <a:t>land_market_value</a:t>
            </a:r>
            <a:r>
              <a:rPr lang="en-US" sz="650" dirty="0"/>
              <a:t>':                       </a:t>
            </a:r>
          </a:p>
          <a:p>
            <a:r>
              <a:rPr lang="en-US" sz="650" dirty="0"/>
              <a:t>'</a:t>
            </a:r>
            <a:r>
              <a:rPr lang="en-US" sz="650" dirty="0" err="1"/>
              <a:t>building_market_value</a:t>
            </a:r>
            <a:r>
              <a:rPr lang="en-US" sz="650" dirty="0"/>
              <a:t>':                   </a:t>
            </a:r>
          </a:p>
          <a:p>
            <a:r>
              <a:rPr lang="en-US" sz="650" dirty="0"/>
              <a:t>'</a:t>
            </a:r>
            <a:r>
              <a:rPr lang="en-US" sz="650" dirty="0" err="1"/>
              <a:t>total_market_value</a:t>
            </a:r>
            <a:r>
              <a:rPr lang="en-US" sz="650" dirty="0"/>
              <a:t>':                      </a:t>
            </a:r>
          </a:p>
          <a:p>
            <a:r>
              <a:rPr lang="en-US" sz="650" dirty="0"/>
              <a:t>'</a:t>
            </a:r>
            <a:r>
              <a:rPr lang="en-US" sz="650" dirty="0" err="1"/>
              <a:t>primary_land_method</a:t>
            </a:r>
            <a:r>
              <a:rPr lang="en-US" sz="650" dirty="0"/>
              <a:t>':                     </a:t>
            </a:r>
          </a:p>
          <a:p>
            <a:r>
              <a:rPr lang="en-US" sz="650" dirty="0"/>
              <a:t>'</a:t>
            </a:r>
            <a:r>
              <a:rPr lang="en-US" sz="650" dirty="0" err="1"/>
              <a:t>land_price_per_size_assessed_value</a:t>
            </a:r>
            <a:r>
              <a:rPr lang="en-US" sz="650" dirty="0"/>
              <a:t>':      </a:t>
            </a:r>
          </a:p>
          <a:p>
            <a:r>
              <a:rPr lang="en-US" sz="650" dirty="0"/>
              <a:t>'</a:t>
            </a:r>
            <a:r>
              <a:rPr lang="en-US" sz="650" dirty="0" err="1"/>
              <a:t>building_price_per_agla_assessed_value</a:t>
            </a:r>
            <a:r>
              <a:rPr lang="en-US" sz="650" dirty="0"/>
              <a:t>':  </a:t>
            </a:r>
          </a:p>
          <a:p>
            <a:r>
              <a:rPr lang="en-US" sz="650" dirty="0"/>
              <a:t>'</a:t>
            </a:r>
            <a:r>
              <a:rPr lang="en-US" sz="650" dirty="0" err="1"/>
              <a:t>total_value_per_agla_market_value</a:t>
            </a:r>
            <a:r>
              <a:rPr lang="en-US" sz="650" dirty="0"/>
              <a:t>':       </a:t>
            </a:r>
          </a:p>
          <a:p>
            <a:r>
              <a:rPr lang="en-US" sz="650" dirty="0"/>
              <a:t>'</a:t>
            </a:r>
            <a:r>
              <a:rPr lang="en-US" sz="650" dirty="0" err="1"/>
              <a:t>last_sale_amount</a:t>
            </a:r>
            <a:r>
              <a:rPr lang="en-US" sz="650" dirty="0"/>
              <a:t>':                        </a:t>
            </a:r>
          </a:p>
          <a:p>
            <a:r>
              <a:rPr lang="en-US" sz="650" dirty="0"/>
              <a:t>'</a:t>
            </a:r>
            <a:r>
              <a:rPr lang="en-US" sz="650" dirty="0" err="1"/>
              <a:t>date_of_sale</a:t>
            </a:r>
            <a:r>
              <a:rPr lang="en-US" sz="650" dirty="0"/>
              <a:t>':                            </a:t>
            </a:r>
          </a:p>
          <a:p>
            <a:r>
              <a:rPr lang="en-US" sz="650" dirty="0"/>
              <a:t>'</a:t>
            </a:r>
            <a:r>
              <a:rPr lang="en-US" sz="650" dirty="0" err="1"/>
              <a:t>sales_validation</a:t>
            </a:r>
            <a:r>
              <a:rPr lang="en-US" sz="650" dirty="0"/>
              <a:t>':                        </a:t>
            </a:r>
          </a:p>
          <a:p>
            <a:r>
              <a:rPr lang="en-US" sz="650" dirty="0"/>
              <a:t>'</a:t>
            </a:r>
            <a:r>
              <a:rPr lang="en-US" sz="650" dirty="0" err="1"/>
              <a:t>compulsory_sale</a:t>
            </a:r>
            <a:r>
              <a:rPr lang="en-US" sz="650" dirty="0"/>
              <a:t>':                         </a:t>
            </a:r>
          </a:p>
          <a:p>
            <a:r>
              <a:rPr lang="en-US" sz="650" dirty="0"/>
              <a:t>'</a:t>
            </a:r>
            <a:r>
              <a:rPr lang="en-US" sz="650" dirty="0" err="1"/>
              <a:t>sales_price_per_agla</a:t>
            </a:r>
            <a:r>
              <a:rPr lang="en-US" sz="650" dirty="0"/>
              <a:t>':                    </a:t>
            </a:r>
          </a:p>
          <a:p>
            <a:r>
              <a:rPr lang="en-US" sz="650" dirty="0"/>
              <a:t>'</a:t>
            </a:r>
            <a:r>
              <a:rPr lang="en-US" sz="650" dirty="0" err="1"/>
              <a:t>first_floor_area</a:t>
            </a:r>
            <a:r>
              <a:rPr lang="en-US" sz="650" dirty="0"/>
              <a:t>':                        </a:t>
            </a:r>
          </a:p>
          <a:p>
            <a:r>
              <a:rPr lang="en-US" sz="650" dirty="0"/>
              <a:t>'</a:t>
            </a:r>
            <a:r>
              <a:rPr lang="en-US" sz="650" dirty="0" err="1"/>
              <a:t>second_floor_area</a:t>
            </a:r>
            <a:r>
              <a:rPr lang="en-US" sz="650" dirty="0"/>
              <a:t>':                       </a:t>
            </a:r>
          </a:p>
          <a:p>
            <a:r>
              <a:rPr lang="en-US" sz="650" dirty="0"/>
              <a:t>'</a:t>
            </a:r>
            <a:r>
              <a:rPr lang="en-US" sz="650" dirty="0" err="1"/>
              <a:t>half_floor_area</a:t>
            </a:r>
            <a:r>
              <a:rPr lang="en-US" sz="650" dirty="0"/>
              <a:t>':                         </a:t>
            </a:r>
          </a:p>
          <a:p>
            <a:r>
              <a:rPr lang="en-US" sz="650" dirty="0"/>
              <a:t>'</a:t>
            </a:r>
            <a:r>
              <a:rPr lang="en-US" sz="650" dirty="0" err="1"/>
              <a:t>attic_area</a:t>
            </a:r>
            <a:r>
              <a:rPr lang="en-US" sz="650" dirty="0"/>
              <a:t>':                              </a:t>
            </a:r>
          </a:p>
          <a:p>
            <a:r>
              <a:rPr lang="en-US" sz="650" dirty="0"/>
              <a:t>'</a:t>
            </a:r>
            <a:r>
              <a:rPr lang="en-US" sz="650" dirty="0" err="1"/>
              <a:t>other_floor_area</a:t>
            </a:r>
            <a:r>
              <a:rPr lang="en-US" sz="650" dirty="0"/>
              <a:t>':                        </a:t>
            </a:r>
          </a:p>
          <a:p>
            <a:r>
              <a:rPr lang="en-US" sz="650" dirty="0"/>
              <a:t>'</a:t>
            </a:r>
            <a:r>
              <a:rPr lang="en-US" sz="650" dirty="0" err="1"/>
              <a:t>total_above_ground_living_area</a:t>
            </a:r>
            <a:r>
              <a:rPr lang="en-US" sz="650" dirty="0"/>
              <a:t>':          </a:t>
            </a:r>
          </a:p>
          <a:p>
            <a:r>
              <a:rPr lang="en-US" sz="650" dirty="0"/>
              <a:t>'</a:t>
            </a:r>
            <a:r>
              <a:rPr lang="en-US" sz="650" dirty="0" err="1"/>
              <a:t>basement_area</a:t>
            </a:r>
            <a:r>
              <a:rPr lang="en-US" sz="650" dirty="0"/>
              <a:t>':                           </a:t>
            </a:r>
          </a:p>
          <a:p>
            <a:r>
              <a:rPr lang="en-US" sz="650" dirty="0"/>
              <a:t>'</a:t>
            </a:r>
            <a:r>
              <a:rPr lang="en-US" sz="650" dirty="0" err="1"/>
              <a:t>basement_finished_area</a:t>
            </a:r>
            <a:r>
              <a:rPr lang="en-US" sz="650" dirty="0"/>
              <a:t>':                  </a:t>
            </a:r>
          </a:p>
          <a:p>
            <a:r>
              <a:rPr lang="en-US" sz="650" dirty="0"/>
              <a:t>'</a:t>
            </a:r>
            <a:r>
              <a:rPr lang="en-US" sz="650" dirty="0" err="1"/>
              <a:t>lower_level_area</a:t>
            </a:r>
            <a:r>
              <a:rPr lang="en-US" sz="650" dirty="0"/>
              <a:t>':                        </a:t>
            </a:r>
          </a:p>
          <a:p>
            <a:r>
              <a:rPr lang="en-US" sz="650" dirty="0"/>
              <a:t>'</a:t>
            </a:r>
            <a:r>
              <a:rPr lang="en-US" sz="650" dirty="0" err="1"/>
              <a:t>lower_level_finished_area</a:t>
            </a:r>
            <a:r>
              <a:rPr lang="en-US" sz="650" dirty="0"/>
              <a:t>':               </a:t>
            </a:r>
          </a:p>
          <a:p>
            <a:r>
              <a:rPr lang="en-US" sz="650" dirty="0"/>
              <a:t>'</a:t>
            </a:r>
            <a:r>
              <a:rPr lang="en-US" sz="650" dirty="0" err="1"/>
              <a:t>full_baths</a:t>
            </a:r>
            <a:r>
              <a:rPr lang="en-US" sz="650" dirty="0"/>
              <a:t>':                              </a:t>
            </a:r>
          </a:p>
          <a:p>
            <a:r>
              <a:rPr lang="en-US" sz="650" dirty="0"/>
              <a:t>'</a:t>
            </a:r>
            <a:r>
              <a:rPr lang="en-US" sz="650" dirty="0" err="1"/>
              <a:t>half_baths</a:t>
            </a:r>
            <a:r>
              <a:rPr lang="en-US" sz="650" dirty="0"/>
              <a:t>':                              </a:t>
            </a:r>
          </a:p>
          <a:p>
            <a:r>
              <a:rPr lang="en-US" sz="650" dirty="0"/>
              <a:t>'</a:t>
            </a:r>
            <a:r>
              <a:rPr lang="en-US" sz="650" dirty="0" err="1"/>
              <a:t>total_fixtures</a:t>
            </a:r>
            <a:r>
              <a:rPr lang="en-US" sz="650" dirty="0"/>
              <a:t>':                          </a:t>
            </a:r>
          </a:p>
          <a:p>
            <a:r>
              <a:rPr lang="en-US" sz="650" dirty="0"/>
              <a:t>'</a:t>
            </a:r>
            <a:r>
              <a:rPr lang="en-US" sz="650" dirty="0" err="1"/>
              <a:t>air_conditioning</a:t>
            </a:r>
            <a:r>
              <a:rPr lang="en-US" sz="650" dirty="0"/>
              <a:t>':                        </a:t>
            </a:r>
          </a:p>
          <a:p>
            <a:r>
              <a:rPr lang="en-US" sz="650" dirty="0"/>
              <a:t>'fireplaces':                              </a:t>
            </a:r>
          </a:p>
          <a:p>
            <a:r>
              <a:rPr lang="en-US" sz="650" dirty="0"/>
              <a:t>'</a:t>
            </a:r>
            <a:r>
              <a:rPr lang="en-US" sz="650" dirty="0" err="1"/>
              <a:t>face_brick</a:t>
            </a:r>
            <a:r>
              <a:rPr lang="en-US" sz="650" dirty="0"/>
              <a:t>':                              </a:t>
            </a:r>
          </a:p>
          <a:p>
            <a:r>
              <a:rPr lang="en-US" sz="650" dirty="0"/>
              <a:t>'</a:t>
            </a:r>
            <a:r>
              <a:rPr lang="en-US" sz="650" dirty="0" err="1"/>
              <a:t>roof_cover</a:t>
            </a:r>
            <a:r>
              <a:rPr lang="en-US" sz="650" dirty="0"/>
              <a:t>':                              </a:t>
            </a:r>
          </a:p>
          <a:p>
            <a:r>
              <a:rPr lang="en-US" sz="650" dirty="0"/>
              <a:t>'</a:t>
            </a:r>
            <a:r>
              <a:rPr lang="en-US" sz="650" dirty="0" err="1"/>
              <a:t>garage_attached</a:t>
            </a:r>
            <a:r>
              <a:rPr lang="en-US" sz="650" dirty="0"/>
              <a:t>':                         </a:t>
            </a:r>
          </a:p>
          <a:p>
            <a:r>
              <a:rPr lang="en-US" sz="650" dirty="0"/>
              <a:t>'</a:t>
            </a:r>
            <a:r>
              <a:rPr lang="en-US" sz="650" dirty="0" err="1"/>
              <a:t>garage_detached</a:t>
            </a:r>
            <a:r>
              <a:rPr lang="en-US" sz="650" dirty="0"/>
              <a:t>':                         </a:t>
            </a:r>
          </a:p>
          <a:p>
            <a:r>
              <a:rPr lang="en-US" sz="650" dirty="0"/>
              <a:t>'carport':                                 </a:t>
            </a:r>
          </a:p>
          <a:p>
            <a:r>
              <a:rPr lang="en-US" sz="650" dirty="0"/>
              <a:t>'</a:t>
            </a:r>
            <a:r>
              <a:rPr lang="en-US" sz="650" dirty="0" err="1"/>
              <a:t>garage_attached_area</a:t>
            </a:r>
            <a:r>
              <a:rPr lang="en-US" sz="650" dirty="0"/>
              <a:t>':                    </a:t>
            </a:r>
          </a:p>
          <a:p>
            <a:r>
              <a:rPr lang="en-US" sz="650" dirty="0"/>
              <a:t>'</a:t>
            </a:r>
            <a:r>
              <a:rPr lang="en-US" sz="650" dirty="0" err="1"/>
              <a:t>garage_detached_area</a:t>
            </a:r>
            <a:r>
              <a:rPr lang="en-US" sz="650" dirty="0"/>
              <a:t>':                    </a:t>
            </a:r>
          </a:p>
          <a:p>
            <a:r>
              <a:rPr lang="en-US" sz="650" dirty="0"/>
              <a:t>'</a:t>
            </a:r>
            <a:r>
              <a:rPr lang="en-US" sz="650" dirty="0" err="1"/>
              <a:t>carport_area</a:t>
            </a:r>
            <a:r>
              <a:rPr lang="en-US" sz="650" dirty="0"/>
              <a:t>':                            </a:t>
            </a:r>
          </a:p>
          <a:p>
            <a:r>
              <a:rPr lang="en-US" sz="650" dirty="0"/>
              <a:t>'decks':                                   </a:t>
            </a:r>
          </a:p>
          <a:p>
            <a:r>
              <a:rPr lang="en-US" sz="650" dirty="0"/>
              <a:t>'patio':                                   </a:t>
            </a:r>
          </a:p>
          <a:p>
            <a:r>
              <a:rPr lang="en-US" sz="650" dirty="0"/>
              <a:t>'</a:t>
            </a:r>
            <a:r>
              <a:rPr lang="en-US" sz="650" dirty="0" err="1"/>
              <a:t>deck_area</a:t>
            </a:r>
            <a:r>
              <a:rPr lang="en-US" sz="650" dirty="0"/>
              <a:t>':                               </a:t>
            </a:r>
          </a:p>
          <a:p>
            <a:r>
              <a:rPr lang="en-US" sz="650" dirty="0"/>
              <a:t>'</a:t>
            </a:r>
            <a:r>
              <a:rPr lang="en-US" sz="650" dirty="0" err="1"/>
              <a:t>patio_area</a:t>
            </a:r>
            <a:r>
              <a:rPr lang="en-US" sz="650" dirty="0"/>
              <a:t>':                              </a:t>
            </a:r>
          </a:p>
          <a:p>
            <a:r>
              <a:rPr lang="en-US" sz="650" dirty="0"/>
              <a:t>'</a:t>
            </a:r>
            <a:r>
              <a:rPr lang="en-US" sz="650" dirty="0" err="1"/>
              <a:t>porches_open</a:t>
            </a:r>
            <a:r>
              <a:rPr lang="en-US" sz="650" dirty="0"/>
              <a:t>':                            </a:t>
            </a:r>
          </a:p>
          <a:p>
            <a:r>
              <a:rPr lang="en-US" sz="650" dirty="0"/>
              <a:t>'</a:t>
            </a:r>
            <a:r>
              <a:rPr lang="en-US" sz="650" dirty="0" err="1"/>
              <a:t>porches_enclosed</a:t>
            </a:r>
            <a:r>
              <a:rPr lang="en-US" sz="650" dirty="0"/>
              <a:t>':                        </a:t>
            </a:r>
          </a:p>
          <a:p>
            <a:r>
              <a:rPr lang="en-US" sz="650" dirty="0"/>
              <a:t>'</a:t>
            </a:r>
            <a:r>
              <a:rPr lang="en-US" sz="650" dirty="0" err="1"/>
              <a:t>porches_open_area</a:t>
            </a:r>
            <a:r>
              <a:rPr lang="en-US" sz="650" dirty="0"/>
              <a:t>':                       </a:t>
            </a:r>
          </a:p>
          <a:p>
            <a:r>
              <a:rPr lang="en-US" sz="650" dirty="0"/>
              <a:t>'</a:t>
            </a:r>
            <a:r>
              <a:rPr lang="en-US" sz="650" dirty="0" err="1"/>
              <a:t>porches_enclosed_area</a:t>
            </a:r>
            <a:r>
              <a:rPr lang="en-US" sz="650" dirty="0"/>
              <a:t>':                   </a:t>
            </a:r>
          </a:p>
          <a:p>
            <a:r>
              <a:rPr lang="en-US" sz="650" dirty="0"/>
              <a:t>'pool':                                    </a:t>
            </a:r>
          </a:p>
          <a:p>
            <a:r>
              <a:rPr lang="en-US" sz="650" dirty="0"/>
              <a:t>'gazebo':                                  </a:t>
            </a:r>
          </a:p>
          <a:p>
            <a:r>
              <a:rPr lang="en-US" sz="650" dirty="0"/>
              <a:t>'shed':                                    </a:t>
            </a:r>
          </a:p>
          <a:p>
            <a:r>
              <a:rPr lang="en-US" sz="650" dirty="0"/>
              <a:t>'</a:t>
            </a:r>
            <a:r>
              <a:rPr lang="en-US" sz="650" dirty="0" err="1"/>
              <a:t>pole_barn</a:t>
            </a:r>
            <a:r>
              <a:rPr lang="en-US" sz="650" dirty="0"/>
              <a:t>': </a:t>
            </a:r>
          </a:p>
        </p:txBody>
      </p:sp>
      <p:sp>
        <p:nvSpPr>
          <p:cNvPr id="13" name="TextBox 12">
            <a:extLst>
              <a:ext uri="{FF2B5EF4-FFF2-40B4-BE49-F238E27FC236}">
                <a16:creationId xmlns:a16="http://schemas.microsoft.com/office/drawing/2014/main" id="{DAB7E422-73D9-4D82-9E6D-2789CFBECEAD}"/>
              </a:ext>
            </a:extLst>
          </p:cNvPr>
          <p:cNvSpPr txBox="1"/>
          <p:nvPr/>
        </p:nvSpPr>
        <p:spPr>
          <a:xfrm>
            <a:off x="5462154" y="464694"/>
            <a:ext cx="6729845"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t>CompGrid.py</a:t>
            </a:r>
          </a:p>
        </p:txBody>
      </p:sp>
      <p:sp>
        <p:nvSpPr>
          <p:cNvPr id="14" name="TextBox 13">
            <a:extLst>
              <a:ext uri="{FF2B5EF4-FFF2-40B4-BE49-F238E27FC236}">
                <a16:creationId xmlns:a16="http://schemas.microsoft.com/office/drawing/2014/main" id="{EBAD86CF-0BD0-4A53-8D20-CE5BF96C17D8}"/>
              </a:ext>
            </a:extLst>
          </p:cNvPr>
          <p:cNvSpPr txBox="1"/>
          <p:nvPr/>
        </p:nvSpPr>
        <p:spPr>
          <a:xfrm>
            <a:off x="5462154" y="860640"/>
            <a:ext cx="672984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t>https://apps03.lakecountyil.gov/comparables/PTAIComp.aspx?' + \</a:t>
            </a:r>
          </a:p>
          <a:p>
            <a:r>
              <a:rPr lang="en-US" sz="1200" dirty="0"/>
              <a:t>                                              'grid=A&amp;pin=' + subjectpin + '&amp;cmp1pin=' + compPin1 + '&amp;cmp2pin=' +\</a:t>
            </a:r>
          </a:p>
          <a:p>
            <a:r>
              <a:rPr lang="en-US" sz="1200" dirty="0"/>
              <a:t>                                               compPin2 + '&amp;cmp3pin=' + compPin3</a:t>
            </a:r>
          </a:p>
        </p:txBody>
      </p:sp>
      <p:sp>
        <p:nvSpPr>
          <p:cNvPr id="15" name="TextBox 14">
            <a:extLst>
              <a:ext uri="{FF2B5EF4-FFF2-40B4-BE49-F238E27FC236}">
                <a16:creationId xmlns:a16="http://schemas.microsoft.com/office/drawing/2014/main" id="{517625BA-0D0A-4321-ADF0-50B6D0E44A65}"/>
              </a:ext>
            </a:extLst>
          </p:cNvPr>
          <p:cNvSpPr txBox="1"/>
          <p:nvPr/>
        </p:nvSpPr>
        <p:spPr>
          <a:xfrm>
            <a:off x="5462154" y="1540606"/>
            <a:ext cx="6729845"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fi-FI" sz="1200" b="1" dirty="0"/>
              <a:t>Output File: </a:t>
            </a:r>
            <a:r>
              <a:rPr lang="fi-FI" sz="1200" dirty="0"/>
              <a:t>CompPropBySales_Data.txt</a:t>
            </a:r>
          </a:p>
          <a:p>
            <a:r>
              <a:rPr lang="fi-FI" sz="1200" b="1" dirty="0"/>
              <a:t>Sample Output: (Output from 2 records)</a:t>
            </a:r>
          </a:p>
          <a:p>
            <a:r>
              <a:rPr lang="fi-FI" sz="1200" b="1" dirty="0"/>
              <a:t>0301300006</a:t>
            </a:r>
            <a:r>
              <a:rPr lang="fi-FI" sz="1200" dirty="0"/>
              <a:t>|43207 DELANY RD|9300118|Farmland w- Bldgs.|322763||||||||1343|2065|3408|4029|6196|10225|42 Override Lump Sum Value|0.00|||||||0.00|0|||||0|0|0|0|0|0|0|0|N|||||||0|0|0|0|0|0|0|0|0|0|0|||||</a:t>
            </a:r>
          </a:p>
          <a:p>
            <a:r>
              <a:rPr lang="fi-FI" sz="1200" b="1" dirty="0"/>
              <a:t>0301300016</a:t>
            </a:r>
            <a:r>
              <a:rPr lang="fi-FI" sz="1200" dirty="0"/>
              <a:t>|13919 RUSSELL RD|9311100|Rural Zion Area|37462|73|Tri|Wood siding|Avg|Average|1978|1978|15170|48491|63661|45514|145486|191000|9 Per SqFt -Range|0.40|37.44|147.49|||||0.00|1295|||||1295|575|0|600|600|2|0|8|Y|1|440|Asphalt|1|||700|0|0|1|0|256|0|0|0|0|0|||||</a:t>
            </a:r>
          </a:p>
        </p:txBody>
      </p:sp>
      <p:sp>
        <p:nvSpPr>
          <p:cNvPr id="16" name="TextBox 15">
            <a:extLst>
              <a:ext uri="{FF2B5EF4-FFF2-40B4-BE49-F238E27FC236}">
                <a16:creationId xmlns:a16="http://schemas.microsoft.com/office/drawing/2014/main" id="{BBA05C4D-04CC-4C9B-8380-968707E7D1D0}"/>
              </a:ext>
            </a:extLst>
          </p:cNvPr>
          <p:cNvSpPr txBox="1"/>
          <p:nvPr/>
        </p:nvSpPr>
        <p:spPr>
          <a:xfrm>
            <a:off x="5458690" y="3360003"/>
            <a:ext cx="6729845"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b="1" dirty="0"/>
              <a:t>Output File: CompGrid_Error.txt</a:t>
            </a:r>
            <a:endParaRPr lang="en-US" sz="1200" dirty="0"/>
          </a:p>
          <a:p>
            <a:r>
              <a:rPr lang="en-US" sz="1200" dirty="0"/>
              <a:t>One of the following PIN number is INVALID: [0303400003 : 0303400004 : 0303400005 : Invalid PIN]</a:t>
            </a:r>
          </a:p>
          <a:p>
            <a:r>
              <a:rPr lang="en-US" sz="1200" dirty="0"/>
              <a:t>One of the following PIN number is INVALID: [0306301005 : 0306301008 : 0306301009 : Invalid PIN]</a:t>
            </a:r>
          </a:p>
          <a:p>
            <a:r>
              <a:rPr lang="en-US" sz="1200" dirty="0"/>
              <a:t>One of the following PIN number is INVALID: [0306400027 : Invalid PIN : 0307100002 : 0307100006]</a:t>
            </a:r>
          </a:p>
        </p:txBody>
      </p:sp>
    </p:spTree>
    <p:extLst>
      <p:ext uri="{BB962C8B-B14F-4D97-AF65-F5344CB8AC3E}">
        <p14:creationId xmlns:p14="http://schemas.microsoft.com/office/powerpoint/2010/main" val="29340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D442-BC7B-46D7-BE61-3852BD7DD64F}"/>
              </a:ext>
            </a:extLst>
          </p:cNvPr>
          <p:cNvSpPr>
            <a:spLocks noGrp="1"/>
          </p:cNvSpPr>
          <p:nvPr>
            <p:ph type="title"/>
          </p:nvPr>
        </p:nvSpPr>
        <p:spPr>
          <a:xfrm rot="19473039">
            <a:off x="1122974" y="2738856"/>
            <a:ext cx="9547163" cy="1143000"/>
          </a:xfrm>
        </p:spPr>
        <p:txBody>
          <a:bodyPr/>
          <a:lstStyle/>
          <a:p>
            <a:pPr algn="ctr"/>
            <a:r>
              <a:rPr lang="en-US" dirty="0"/>
              <a:t>Appendix</a:t>
            </a:r>
          </a:p>
        </p:txBody>
      </p:sp>
    </p:spTree>
    <p:extLst>
      <p:ext uri="{BB962C8B-B14F-4D97-AF65-F5344CB8AC3E}">
        <p14:creationId xmlns:p14="http://schemas.microsoft.com/office/powerpoint/2010/main" val="215165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956F-DC64-49BA-974F-0EB0E8E561B4}"/>
              </a:ext>
            </a:extLst>
          </p:cNvPr>
          <p:cNvSpPr>
            <a:spLocks noGrp="1"/>
          </p:cNvSpPr>
          <p:nvPr>
            <p:ph type="title"/>
          </p:nvPr>
        </p:nvSpPr>
        <p:spPr>
          <a:xfrm>
            <a:off x="1447800" y="76200"/>
            <a:ext cx="9144000" cy="609600"/>
          </a:xfrm>
        </p:spPr>
        <p:txBody>
          <a:bodyPr/>
          <a:lstStyle/>
          <a:p>
            <a:pPr algn="ctr"/>
            <a:r>
              <a:rPr lang="en-US" dirty="0"/>
              <a:t>Environment Setup</a:t>
            </a:r>
          </a:p>
        </p:txBody>
      </p:sp>
      <p:sp>
        <p:nvSpPr>
          <p:cNvPr id="3" name="Content Placeholder 2">
            <a:extLst>
              <a:ext uri="{FF2B5EF4-FFF2-40B4-BE49-F238E27FC236}">
                <a16:creationId xmlns:a16="http://schemas.microsoft.com/office/drawing/2014/main" id="{699E5FBD-F7B9-4B3D-80A9-6A3323D8B058}"/>
              </a:ext>
            </a:extLst>
          </p:cNvPr>
          <p:cNvSpPr>
            <a:spLocks noGrp="1"/>
          </p:cNvSpPr>
          <p:nvPr>
            <p:ph idx="1"/>
          </p:nvPr>
        </p:nvSpPr>
        <p:spPr>
          <a:xfrm>
            <a:off x="533400" y="609600"/>
            <a:ext cx="10134600" cy="5486400"/>
          </a:xfrm>
        </p:spPr>
        <p:txBody>
          <a:bodyPr>
            <a:normAutofit lnSpcReduction="10000"/>
          </a:bodyPr>
          <a:lstStyle/>
          <a:p>
            <a:r>
              <a:rPr lang="en-US" dirty="0"/>
              <a:t>The screen scrapping application was written using Python and few of the open- source web scraping APIs.  To set up a PC to run the application ensure that you have the following setup:</a:t>
            </a:r>
          </a:p>
          <a:p>
            <a:r>
              <a:rPr lang="en-US" sz="2100" b="1" dirty="0">
                <a:solidFill>
                  <a:schemeClr val="accent1"/>
                </a:solidFill>
              </a:rPr>
              <a:t>Python v3.6.5 (minimum)  </a:t>
            </a:r>
            <a:r>
              <a:rPr lang="en-US" b="1" dirty="0">
                <a:solidFill>
                  <a:schemeClr val="accent1"/>
                </a:solidFill>
              </a:rPr>
              <a:t> </a:t>
            </a:r>
          </a:p>
          <a:p>
            <a:pPr lvl="1"/>
            <a:r>
              <a:rPr lang="en-US" dirty="0"/>
              <a:t>validate the version by running “python --version”</a:t>
            </a:r>
          </a:p>
          <a:p>
            <a:pPr lvl="1"/>
            <a:r>
              <a:rPr lang="en-US" dirty="0"/>
              <a:t>To install:  </a:t>
            </a:r>
            <a:r>
              <a:rPr lang="en-US" dirty="0">
                <a:hlinkClick r:id="rId2"/>
              </a:rPr>
              <a:t>https://www.python.org/downloads/</a:t>
            </a:r>
            <a:endParaRPr lang="en-US" dirty="0"/>
          </a:p>
          <a:p>
            <a:r>
              <a:rPr lang="en-US" b="1" dirty="0">
                <a:solidFill>
                  <a:schemeClr val="accent1"/>
                </a:solidFill>
              </a:rPr>
              <a:t>Requests: “pip install -U requests”</a:t>
            </a:r>
          </a:p>
          <a:p>
            <a:pPr lvl="1"/>
            <a:r>
              <a:rPr lang="en-US" sz="1500" dirty="0"/>
              <a:t>There are quite a few libraries in the Python ecosystem that can take care of HTTP for us. To name a few:</a:t>
            </a:r>
          </a:p>
          <a:p>
            <a:pPr lvl="2"/>
            <a:r>
              <a:rPr lang="en-US" sz="1300" dirty="0"/>
              <a:t>Python 3 comes with a built-in module called “</a:t>
            </a:r>
            <a:r>
              <a:rPr lang="en-US" sz="1300" dirty="0" err="1"/>
              <a:t>urllib</a:t>
            </a:r>
            <a:r>
              <a:rPr lang="en-US" sz="1300" dirty="0"/>
              <a:t>,” which can deal with all things HTTP (see https://docs.python.org/3/library/ urllib.html). The module got heavily revised compared to its counterpart in Python 2, where HTTP functionality was split up in both “</a:t>
            </a:r>
            <a:r>
              <a:rPr lang="en-US" sz="1300" dirty="0" err="1"/>
              <a:t>urllib</a:t>
            </a:r>
            <a:r>
              <a:rPr lang="en-US" sz="1300" dirty="0"/>
              <a:t>” and “urllib2” and somewhat cumbersome to work with.</a:t>
            </a:r>
          </a:p>
          <a:p>
            <a:pPr lvl="2"/>
            <a:r>
              <a:rPr lang="en-US" sz="1300" dirty="0"/>
              <a:t>“httplib2” (see https://github.com/httplib2/httplib2): a small, fast HTTP client library. Originally developed by Googler Joe Gregorio, and now community supported.</a:t>
            </a:r>
          </a:p>
          <a:p>
            <a:pPr lvl="2"/>
            <a:r>
              <a:rPr lang="en-US" sz="1300" dirty="0"/>
              <a:t>“urllib3” (see https://urllib3.readthedocs.io/): a powerful HTTP client for Python, used by the requests library below.</a:t>
            </a:r>
          </a:p>
          <a:p>
            <a:pPr lvl="2"/>
            <a:r>
              <a:rPr lang="en-US" sz="1300" dirty="0"/>
              <a:t> </a:t>
            </a:r>
            <a:r>
              <a:rPr lang="en-US" sz="1300" dirty="0">
                <a:solidFill>
                  <a:schemeClr val="accent1"/>
                </a:solidFill>
              </a:rPr>
              <a:t>“requests” (see http://docs.python-requests.org/): an elegant and simple HTTP library for Python, built “for human beings.”</a:t>
            </a:r>
          </a:p>
          <a:p>
            <a:pPr lvl="2"/>
            <a:r>
              <a:rPr lang="en-US" sz="1300" dirty="0"/>
              <a:t>“</a:t>
            </a:r>
            <a:r>
              <a:rPr lang="en-US" sz="1300" dirty="0" err="1"/>
              <a:t>grequests</a:t>
            </a:r>
            <a:r>
              <a:rPr lang="en-US" sz="1300" dirty="0"/>
              <a:t>” (see https://pypi.python.org/pypi/grequests): which extends requests to deal with asynchronous, concurrent HTTP requests.</a:t>
            </a:r>
          </a:p>
          <a:p>
            <a:pPr lvl="2"/>
            <a:r>
              <a:rPr lang="en-US" sz="1300" dirty="0"/>
              <a:t>“</a:t>
            </a:r>
            <a:r>
              <a:rPr lang="en-US" sz="1300" dirty="0" err="1"/>
              <a:t>aiohttp</a:t>
            </a:r>
            <a:r>
              <a:rPr lang="en-US" sz="1300" dirty="0"/>
              <a:t>” (see http://aiohttp.readthedocs.io/): another library focusing on asynchronous HTTP.</a:t>
            </a:r>
          </a:p>
          <a:p>
            <a:r>
              <a:rPr lang="en-US" sz="2100" b="1" dirty="0">
                <a:solidFill>
                  <a:schemeClr val="accent1"/>
                </a:solidFill>
              </a:rPr>
              <a:t>Beautiful Soup: “pip install -U beautifulsoup4”</a:t>
            </a:r>
          </a:p>
          <a:p>
            <a:endParaRPr lang="en-US" dirty="0"/>
          </a:p>
        </p:txBody>
      </p:sp>
    </p:spTree>
    <p:extLst>
      <p:ext uri="{BB962C8B-B14F-4D97-AF65-F5344CB8AC3E}">
        <p14:creationId xmlns:p14="http://schemas.microsoft.com/office/powerpoint/2010/main" val="159362702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352</TotalTime>
  <Words>2379</Words>
  <Application>Microsoft Office PowerPoint</Application>
  <PresentationFormat>Widescreen</PresentationFormat>
  <Paragraphs>279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Candara</vt:lpstr>
      <vt:lpstr>Consolas</vt:lpstr>
      <vt:lpstr>Tech Computer 16x9</vt:lpstr>
      <vt:lpstr>Taxonomy of the Tax Program</vt:lpstr>
      <vt:lpstr>Screen Scraping Lake County Tax Data</vt:lpstr>
      <vt:lpstr>Property Summary Screen</vt:lpstr>
      <vt:lpstr>Property Comparison by Equity Screen</vt:lpstr>
      <vt:lpstr>Property Comparison by Recent Sales Screen</vt:lpstr>
      <vt:lpstr>Property Tax Bill Screen</vt:lpstr>
      <vt:lpstr>Property Comparison Grid Screen</vt:lpstr>
      <vt:lpstr>Appendix</vt:lpstr>
      <vt:lpstr>Environment Setup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Taxonomy of the Tax Program</dc:title>
  <dc:creator>Joe Rytting</dc:creator>
  <cp:lastModifiedBy>Joe Rytting</cp:lastModifiedBy>
  <cp:revision>35</cp:revision>
  <dcterms:created xsi:type="dcterms:W3CDTF">2018-08-03T00:18:25Z</dcterms:created>
  <dcterms:modified xsi:type="dcterms:W3CDTF">2018-08-05T17:41:55Z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