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60" r:id="rId4"/>
    <p:sldId id="276" r:id="rId5"/>
    <p:sldId id="269" r:id="rId6"/>
    <p:sldId id="261" r:id="rId7"/>
    <p:sldId id="286" r:id="rId8"/>
    <p:sldId id="266" r:id="rId9"/>
    <p:sldId id="274" r:id="rId10"/>
    <p:sldId id="283" r:id="rId11"/>
    <p:sldId id="258" r:id="rId12"/>
    <p:sldId id="263" r:id="rId13"/>
    <p:sldId id="264" r:id="rId14"/>
    <p:sldId id="257" r:id="rId15"/>
    <p:sldId id="282" r:id="rId16"/>
    <p:sldId id="275" r:id="rId17"/>
    <p:sldId id="265" r:id="rId18"/>
    <p:sldId id="259" r:id="rId19"/>
    <p:sldId id="279" r:id="rId20"/>
    <p:sldId id="278" r:id="rId21"/>
    <p:sldId id="267" r:id="rId22"/>
    <p:sldId id="268" r:id="rId23"/>
    <p:sldId id="281" r:id="rId24"/>
    <p:sldId id="262" r:id="rId25"/>
    <p:sldId id="284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475A2-1B46-4F23-A13E-BAB3D0525DD7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121B-F221-4E66-99BA-CA5E285B42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8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E121B-F221-4E66-99BA-CA5E285B426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4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476250"/>
            <a:ext cx="7849244" cy="5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9268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16632"/>
            <a:ext cx="8065268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Black" pitchFamily="34" charset="0"/>
              </a:defRPr>
            </a:lvl1pPr>
          </a:lstStyle>
          <a:p>
            <a:pPr lvl="0"/>
            <a:r>
              <a:rPr lang="en-GB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7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liptrot/Machine_Learning_Manchester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tweb.stanford.edu/~tibs/stat315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Arrhythmia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popmatters.com/misc_art/b/book-superintelligence-bostrom-6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6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38" y="3068960"/>
            <a:ext cx="2885678" cy="576486"/>
          </a:xfrm>
        </p:spPr>
        <p:txBody>
          <a:bodyPr/>
          <a:lstStyle/>
          <a:p>
            <a:r>
              <a:rPr lang="en-GB" b="1" dirty="0" smtClean="0">
                <a:latin typeface="Batang" pitchFamily="18" charset="-127"/>
                <a:ea typeface="Batang" pitchFamily="18" charset="-127"/>
              </a:rPr>
              <a:t>MACHINE LEARNING IN R:</a:t>
            </a:r>
          </a:p>
          <a:p>
            <a:r>
              <a:rPr lang="en-GB" dirty="0">
                <a:latin typeface="Batang" pitchFamily="18" charset="-127"/>
                <a:ea typeface="Batang" pitchFamily="18" charset="-127"/>
              </a:rPr>
              <a:t>s</a:t>
            </a:r>
            <a:r>
              <a:rPr lang="en-GB" dirty="0" smtClean="0">
                <a:latin typeface="Batang" pitchFamily="18" charset="-127"/>
                <a:ea typeface="Batang" pitchFamily="18" charset="-127"/>
              </a:rPr>
              <a:t>upervised classification</a:t>
            </a:r>
            <a:endParaRPr lang="en-GB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88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Elastic Net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6841" y="908720"/>
                <a:ext cx="9098901" cy="1024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</m:acc>
                      <m:r>
                        <a:rPr lang="en-GB" sz="36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GB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3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GB" sz="3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GB" sz="3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GB" sz="3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3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3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sz="3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1" y="908720"/>
                <a:ext cx="9098901" cy="10245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4947074" cy="45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4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Elastic </a:t>
            </a:r>
            <a:r>
              <a:rPr lang="en-GB" dirty="0" smtClean="0"/>
              <a:t>Net in 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49660" y="1021378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8000FF"/>
                </a:solidFill>
                <a:latin typeface="Courier New"/>
              </a:rPr>
              <a:t>library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glmnet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fit model on training set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e_net_default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glmnet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mm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pPr lvl="6"/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y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response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pPr lvl="6"/>
            <a:r>
              <a:rPr lang="en-GB" sz="2000" dirty="0">
                <a:solidFill>
                  <a:srgbClr val="8000FF"/>
                </a:solidFill>
                <a:latin typeface="Courier New"/>
              </a:rPr>
              <a:t>f</a:t>
            </a:r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amily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= </a:t>
            </a:r>
            <a:r>
              <a:rPr lang="en-GB" sz="20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binomial"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make predictions on test set </a:t>
            </a:r>
            <a:endParaRPr lang="en-GB" sz="20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p_e_net_default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predict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e_net_default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pPr lvl="6"/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newx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mm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pPr lvl="6"/>
            <a:r>
              <a:rPr lang="en-GB" sz="2000" dirty="0">
                <a:solidFill>
                  <a:srgbClr val="000000"/>
                </a:solidFill>
                <a:latin typeface="Courier New"/>
              </a:rPr>
              <a:t>t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ype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= </a:t>
            </a:r>
            <a:r>
              <a:rPr lang="en-GB" sz="20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response"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8000FF"/>
                </a:solidFill>
                <a:latin typeface="Courier New"/>
              </a:rPr>
              <a:t>str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p_e_net_default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GB" sz="2000" dirty="0" err="1">
                <a:solidFill>
                  <a:srgbClr val="008000"/>
                </a:solidFill>
                <a:latin typeface="Courier New"/>
              </a:rPr>
              <a:t>num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 [1:98, 1:100] 0.467 0.467 0.467 0.467 0.467 ...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- </a:t>
            </a:r>
            <a:r>
              <a:rPr lang="en-GB" sz="2000" dirty="0" err="1">
                <a:solidFill>
                  <a:srgbClr val="008000"/>
                </a:solidFill>
                <a:latin typeface="Courier New"/>
              </a:rPr>
              <a:t>attr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(*, "</a:t>
            </a:r>
            <a:r>
              <a:rPr lang="en-GB" sz="2000" dirty="0" err="1">
                <a:solidFill>
                  <a:srgbClr val="008000"/>
                </a:solidFill>
                <a:latin typeface="Courier New"/>
              </a:rPr>
              <a:t>dimnames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")=List of 2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..$ : </a:t>
            </a:r>
            <a:r>
              <a:rPr lang="en-GB" sz="2000" dirty="0" err="1">
                <a:solidFill>
                  <a:srgbClr val="008000"/>
                </a:solidFill>
                <a:latin typeface="Courier New"/>
              </a:rPr>
              <a:t>chr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 [1:98] "11" "12" "15" "17" ...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..$ : </a:t>
            </a:r>
            <a:r>
              <a:rPr lang="en-GB" sz="2000" dirty="0" err="1">
                <a:solidFill>
                  <a:srgbClr val="008000"/>
                </a:solidFill>
                <a:latin typeface="Courier New"/>
              </a:rPr>
              <a:t>chr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 [1:100] "s0" "s1" "s2" "s3" ...</a:t>
            </a:r>
            <a:endParaRPr lang="en-GB" sz="200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63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Elastic </a:t>
            </a:r>
            <a:r>
              <a:rPr lang="en-GB" dirty="0" smtClean="0"/>
              <a:t>Net in 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1520" y="1021378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8000"/>
                </a:solidFill>
                <a:latin typeface="Courier New"/>
              </a:rPr>
              <a:t>#get </a:t>
            </a:r>
            <a:r>
              <a:rPr lang="en-GB" sz="2000" dirty="0" err="1">
                <a:solidFill>
                  <a:srgbClr val="008000"/>
                </a:solidFill>
                <a:latin typeface="Courier New"/>
              </a:rPr>
              <a:t>auc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 for each prediction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e_net_default_auc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aaply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p_e_net_default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GB" sz="2000" b="1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.x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auc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y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response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prob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.x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})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plot these results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par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mfrow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c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plot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e_net_default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xvar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"lambda"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plot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y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e_net_default_auc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x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log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e_net_default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$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lambda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xlab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'Log Lambda'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ylab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'AUC'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type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'l'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lwd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24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Elastic net plots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75" y="404664"/>
            <a:ext cx="8872969" cy="542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372" y="5867797"/>
            <a:ext cx="900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Arial Black" pitchFamily="34" charset="0"/>
                <a:ea typeface="Batang" pitchFamily="18" charset="-127"/>
              </a:rPr>
              <a:t>AUC</a:t>
            </a:r>
            <a:r>
              <a:rPr lang="en-GB" sz="4400" dirty="0" smtClean="0">
                <a:latin typeface="Arial Black" pitchFamily="34" charset="0"/>
                <a:ea typeface="Batang" pitchFamily="18" charset="-127"/>
              </a:rPr>
              <a:t>  = </a:t>
            </a:r>
            <a:r>
              <a:rPr lang="en-GB" sz="4400" dirty="0" smtClean="0">
                <a:latin typeface="Arial Black" pitchFamily="34" charset="0"/>
                <a:ea typeface="Batang" pitchFamily="18" charset="-127"/>
              </a:rPr>
              <a:t>80%</a:t>
            </a:r>
            <a:endParaRPr lang="en-GB" sz="4400" dirty="0">
              <a:latin typeface="Arial Black" pitchFamily="34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0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all-free-download.com/images/graphiclarge/rocket_launch_rocket_takeoff_2151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r="5825"/>
          <a:stretch/>
        </p:blipFill>
        <p:spPr bwMode="auto">
          <a:xfrm>
            <a:off x="0" y="-27385"/>
            <a:ext cx="9180512" cy="694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88640"/>
            <a:ext cx="9128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cap="all" dirty="0" smtClean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Gradient boosting!</a:t>
            </a:r>
            <a:endParaRPr lang="en-US" sz="6000" cap="all" dirty="0">
              <a:ln w="3810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Batang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48" y="4861520"/>
            <a:ext cx="91287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6000" cap="all" dirty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the best off-the-shelf classifier in the </a:t>
            </a:r>
            <a:r>
              <a:rPr lang="en-GB" sz="6000" cap="all" dirty="0" smtClean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world!</a:t>
            </a:r>
            <a:endParaRPr lang="en-US" sz="6000" cap="all" dirty="0">
              <a:ln w="3810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3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Trees</a:t>
            </a:r>
            <a:endParaRPr lang="en-GB" dirty="0"/>
          </a:p>
        </p:txBody>
      </p:sp>
      <p:pic>
        <p:nvPicPr>
          <p:cNvPr id="8194" name="Picture 2" descr="Figure 2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5174"/>
            <a:ext cx="8604448" cy="54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Boosting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1115"/>
            <a:ext cx="5223668" cy="601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2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Gradient </a:t>
            </a:r>
            <a:r>
              <a:rPr lang="en-GB" dirty="0" smtClean="0"/>
              <a:t>Boosting in 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1520" y="1021378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library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xgboost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fits model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boost_default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xgboost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data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mm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pPr lvl="6"/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label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response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pPr lvl="6"/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nrounds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50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pPr lvl="6"/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objective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GB" sz="2000" dirty="0" err="1">
                <a:solidFill>
                  <a:srgbClr val="808080"/>
                </a:solidFill>
                <a:latin typeface="Courier New"/>
              </a:rPr>
              <a:t>binary:logistic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makes predictions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p_boost_default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predict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boost_default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		mm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auc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p_boost_default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 response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accuracy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p_boost_default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0.5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 response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6" y="5780782"/>
            <a:ext cx="900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latin typeface="Arial Black" pitchFamily="34" charset="0"/>
                <a:ea typeface="Batang" pitchFamily="18" charset="-127"/>
              </a:rPr>
              <a:t>AUC  = </a:t>
            </a:r>
            <a:r>
              <a:rPr lang="en-GB" sz="4400" dirty="0" smtClean="0">
                <a:latin typeface="Arial Black" pitchFamily="34" charset="0"/>
                <a:ea typeface="Batang" pitchFamily="18" charset="-127"/>
              </a:rPr>
              <a:t>83%</a:t>
            </a:r>
            <a:endParaRPr lang="en-GB" sz="4400" dirty="0">
              <a:latin typeface="Arial Black" pitchFamily="34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.vimeocdn.com/video/525472954_1280x72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4" r="-23"/>
          <a:stretch/>
        </p:blipFill>
        <p:spPr bwMode="auto">
          <a:xfrm>
            <a:off x="0" y="0"/>
            <a:ext cx="9217170" cy="688538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6290" y="4797152"/>
            <a:ext cx="8892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 </a:t>
            </a:r>
            <a:r>
              <a:rPr lang="en-US" sz="6000" cap="all" dirty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no one is sure what it is, but everyone wants it </a:t>
            </a:r>
            <a:endParaRPr lang="en-GB" sz="6000" cap="all" dirty="0">
              <a:ln w="3810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Batang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4624"/>
            <a:ext cx="9128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cap="all" dirty="0" smtClean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Deep Learning </a:t>
            </a:r>
            <a:r>
              <a:rPr lang="en-US" sz="6000" cap="all" dirty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is like </a:t>
            </a:r>
            <a:r>
              <a:rPr lang="en-US" sz="6000" cap="all" dirty="0" smtClean="0">
                <a:ln w="381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love</a:t>
            </a:r>
            <a:endParaRPr lang="en-US" sz="6000" cap="all" dirty="0">
              <a:ln w="3810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Neural Networks</a:t>
            </a:r>
            <a:endParaRPr lang="en-GB" dirty="0"/>
          </a:p>
        </p:txBody>
      </p:sp>
      <p:pic>
        <p:nvPicPr>
          <p:cNvPr id="3" name="Picture 6" descr="simple neu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984776" cy="49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0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“I think we should be very careful about artificial intelligence. If I had to guess at what our biggest existential threat is, it’s probably that. So we need to be very careful,” </a:t>
            </a:r>
            <a:endParaRPr lang="en-GB" sz="5400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609795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Elon</a:t>
            </a:r>
            <a:r>
              <a:rPr lang="en-GB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 Musk</a:t>
            </a:r>
            <a:endParaRPr lang="en-GB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‘Deep’ Neural Networks</a:t>
            </a:r>
            <a:endParaRPr lang="en-GB" dirty="0"/>
          </a:p>
        </p:txBody>
      </p:sp>
      <p:pic>
        <p:nvPicPr>
          <p:cNvPr id="5124" name="Picture 4" descr="http://cs231n.github.io/assets/nn1/neural_net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2" y="1196752"/>
            <a:ext cx="880798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4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Deep </a:t>
            </a:r>
            <a:r>
              <a:rPr lang="en-GB" dirty="0" smtClean="0"/>
              <a:t>Learning in 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1520" y="1268760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8000FF"/>
                </a:solidFill>
                <a:latin typeface="Courier New"/>
              </a:rPr>
              <a:t>library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h2o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initialise h2o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localH2O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&lt;-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h2o.init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ip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GB" sz="2000" dirty="0" err="1">
                <a:solidFill>
                  <a:srgbClr val="808080"/>
                </a:solidFill>
                <a:latin typeface="Courier New"/>
              </a:rPr>
              <a:t>localhost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		port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54321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startH2O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 New"/>
              </a:rPr>
              <a:t>TRUE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get data in h2o format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dat_h2o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&lt;-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as.h2o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arrhythmia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get vector of predictor locations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predictors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which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(!</a:t>
            </a:r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names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arrhythmia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smtClean="0">
                <a:solidFill>
                  <a:srgbClr val="804000"/>
                </a:solidFill>
                <a:latin typeface="Courier New"/>
              </a:rPr>
              <a:t>%</a:t>
            </a:r>
            <a:r>
              <a:rPr lang="en-GB" sz="2000" dirty="0">
                <a:solidFill>
                  <a:srgbClr val="804000"/>
                </a:solidFill>
                <a:latin typeface="Courier New"/>
              </a:rPr>
              <a:t>in%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c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"arrhythmia"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"abnormal"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43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Deep Learning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1520" y="54868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#fit model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dl_fit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&lt;-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h2o.deeplearning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x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predictors, </a:t>
            </a:r>
          </a:p>
          <a:p>
            <a:pPr lvl="3"/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y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smtClean="0">
                <a:solidFill>
                  <a:srgbClr val="808080"/>
                </a:solidFill>
                <a:latin typeface="Courier New"/>
              </a:rPr>
              <a:t>'abnormal'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3"/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training_frame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dat_h2o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which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smtClean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3"/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epochs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smtClean="0">
                <a:solidFill>
                  <a:srgbClr val="FF8000"/>
                </a:solidFill>
                <a:latin typeface="Courier New"/>
              </a:rPr>
              <a:t>50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en-GB" sz="20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#make predictions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pred_dl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&lt;-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h2o.predict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dl_fit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		dat_h2o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which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smtClean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,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])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pred_dl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&lt;-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as.data.frame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pred_dl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en-GB" sz="2000" b="1" dirty="0">
              <a:solidFill>
                <a:srgbClr val="000080"/>
              </a:solidFill>
              <a:latin typeface="Courier New"/>
            </a:endParaRPr>
          </a:p>
          <a:p>
            <a:endParaRPr lang="en-GB" sz="2000" b="1" dirty="0" smtClean="0">
              <a:solidFill>
                <a:srgbClr val="000080"/>
              </a:solidFill>
              <a:effectLst/>
              <a:latin typeface="Courier New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auc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pred_dl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`TRUE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.`, response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accuracy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pred_dl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`TRUE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.`, response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])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endParaRPr lang="en-GB" sz="20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0432" y="5780782"/>
            <a:ext cx="900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latin typeface="Arial Black" pitchFamily="34" charset="0"/>
                <a:ea typeface="Batang" pitchFamily="18" charset="-127"/>
              </a:rPr>
              <a:t>AUC  = </a:t>
            </a:r>
            <a:r>
              <a:rPr lang="en-GB" sz="5400" dirty="0" smtClean="0">
                <a:latin typeface="Arial Black" pitchFamily="34" charset="0"/>
                <a:ea typeface="Batang" pitchFamily="18" charset="-127"/>
              </a:rPr>
              <a:t>84%</a:t>
            </a:r>
            <a:endParaRPr lang="en-GB" sz="5400" dirty="0">
              <a:latin typeface="Arial Black" pitchFamily="34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4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65081"/>
              </p:ext>
            </p:extLst>
          </p:nvPr>
        </p:nvGraphicFramePr>
        <p:xfrm>
          <a:off x="179512" y="836712"/>
          <a:ext cx="8352928" cy="4114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6214"/>
                <a:gridCol w="2586714"/>
              </a:tblGrid>
              <a:tr h="699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</a:rPr>
                        <a:t>Model</a:t>
                      </a:r>
                      <a:endParaRPr lang="en-GB" sz="3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 dirty="0">
                          <a:effectLst/>
                          <a:latin typeface="Arial Black" pitchFamily="34" charset="0"/>
                        </a:rPr>
                        <a:t>AUC</a:t>
                      </a:r>
                      <a:endParaRPr lang="en-GB" sz="3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688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 dirty="0">
                          <a:effectLst/>
                          <a:latin typeface="Arial Black" pitchFamily="34" charset="0"/>
                        </a:rPr>
                        <a:t>Logistic Regression</a:t>
                      </a:r>
                      <a:endParaRPr lang="en-GB" sz="3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>
                          <a:effectLst/>
                          <a:latin typeface="Arial Black" pitchFamily="34" charset="0"/>
                        </a:rPr>
                        <a:t>70</a:t>
                      </a:r>
                      <a:endParaRPr lang="en-GB" sz="3600" b="0" i="0" u="none" strike="noStrike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9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 dirty="0">
                          <a:effectLst/>
                          <a:latin typeface="Arial Black" pitchFamily="34" charset="0"/>
                        </a:rPr>
                        <a:t>Elastic Net</a:t>
                      </a:r>
                      <a:endParaRPr lang="en-GB" sz="3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>
                          <a:effectLst/>
                          <a:latin typeface="Arial Black" pitchFamily="34" charset="0"/>
                        </a:rPr>
                        <a:t>80</a:t>
                      </a:r>
                      <a:endParaRPr lang="en-GB" sz="3600" b="0" i="0" u="none" strike="noStrike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480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>
                          <a:effectLst/>
                          <a:latin typeface="Arial Black" pitchFamily="34" charset="0"/>
                        </a:rPr>
                        <a:t>Gradient Boosting</a:t>
                      </a:r>
                      <a:endParaRPr lang="en-GB" sz="3600" b="0" i="0" u="none" strike="noStrike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>
                          <a:effectLst/>
                          <a:latin typeface="Arial Black" pitchFamily="34" charset="0"/>
                        </a:rPr>
                        <a:t>83</a:t>
                      </a:r>
                      <a:endParaRPr lang="en-GB" sz="3600" b="0" i="0" u="none" strike="noStrike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9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>
                          <a:effectLst/>
                          <a:latin typeface="Arial Black" pitchFamily="34" charset="0"/>
                        </a:rPr>
                        <a:t>Deep Learning</a:t>
                      </a:r>
                      <a:endParaRPr lang="en-GB" sz="3600" b="0" i="0" u="none" strike="noStrike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 dirty="0">
                          <a:effectLst/>
                          <a:latin typeface="Arial Black" pitchFamily="34" charset="0"/>
                        </a:rPr>
                        <a:t>84</a:t>
                      </a:r>
                      <a:endParaRPr lang="en-GB" sz="3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99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>
                          <a:effectLst/>
                          <a:latin typeface="Arial Black" pitchFamily="34" charset="0"/>
                        </a:rPr>
                        <a:t>Combined model</a:t>
                      </a:r>
                      <a:endParaRPr lang="en-GB" sz="3600" b="0" i="0" u="none" strike="noStrike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u="none" strike="noStrike" dirty="0">
                          <a:effectLst/>
                          <a:latin typeface="Arial Black" pitchFamily="34" charset="0"/>
                        </a:rPr>
                        <a:t>85</a:t>
                      </a:r>
                      <a:endParaRPr lang="en-GB" sz="3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nilkseth.files.wordpress.com/2014/12/chart-iii-8-moores-law-over-199-years-and-going-stro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682"/>
            <a:ext cx="9144000" cy="61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SINGULARITY </a:t>
            </a:r>
            <a:r>
              <a:rPr lang="en-GB" dirty="0" smtClean="0"/>
              <a:t>IS NEAR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4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Other topics</a:t>
            </a:r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Cross validation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Tuning parameters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Bias/Variance trade-off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Distributed learning/big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Unsupervised Learning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Unstructured data</a:t>
            </a:r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… many more…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8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80526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atang" pitchFamily="18" charset="-127"/>
                <a:ea typeface="Batang" pitchFamily="18" charset="-127"/>
              </a:rPr>
              <a:t>Scripts and data available here: </a:t>
            </a:r>
            <a:r>
              <a:rPr lang="en-GB" dirty="0">
                <a:latin typeface="Batang" pitchFamily="18" charset="-127"/>
                <a:ea typeface="Batang" pitchFamily="18" charset="-127"/>
                <a:hlinkClick r:id="rId2"/>
              </a:rPr>
              <a:t>https://github.com/tomliptrot/Machine_Learning_ManchesterR/</a:t>
            </a:r>
            <a:r>
              <a:rPr lang="en-GB" dirty="0">
                <a:latin typeface="Batang" pitchFamily="18" charset="-127"/>
                <a:ea typeface="Batang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8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02870"/>
              </p:ext>
            </p:extLst>
          </p:nvPr>
        </p:nvGraphicFramePr>
        <p:xfrm>
          <a:off x="107504" y="470439"/>
          <a:ext cx="8928992" cy="5648257"/>
        </p:xfrm>
        <a:graphic>
          <a:graphicData uri="http://schemas.openxmlformats.org/drawingml/2006/table">
            <a:tbl>
              <a:tblPr firstRow="1"/>
              <a:tblGrid>
                <a:gridCol w="4536504"/>
                <a:gridCol w="4392488"/>
              </a:tblGrid>
              <a:tr h="55912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3600" b="1" dirty="0"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</a:rPr>
                        <a:t>Machine </a:t>
                      </a:r>
                      <a:r>
                        <a:rPr lang="en-GB" sz="3600" b="1" dirty="0" smtClean="0"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</a:rPr>
                        <a:t>Learning</a:t>
                      </a:r>
                      <a:endParaRPr lang="en-GB" sz="3600" b="1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57150" marR="57150" marT="19050" marB="19050" anchor="ctr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3600" b="1" dirty="0"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</a:rPr>
                        <a:t>Statistics</a:t>
                      </a:r>
                    </a:p>
                  </a:txBody>
                  <a:tcPr marL="57150" marR="57150" marT="19050" marB="1905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network, graphs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model</a:t>
                      </a:r>
                    </a:p>
                  </a:txBody>
                  <a:tcPr marL="19050" marR="19050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smtClean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focus on prediction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smtClean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focus on inference</a:t>
                      </a:r>
                      <a:endParaRPr lang="en-GB" dirty="0">
                        <a:effectLst/>
                        <a:latin typeface="Batang" pitchFamily="18" charset="-127"/>
                        <a:ea typeface="Batang" pitchFamily="18" charset="-127"/>
                      </a:endParaRPr>
                    </a:p>
                  </a:txBody>
                  <a:tcPr marL="19050" marR="19050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weights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parameters</a:t>
                      </a:r>
                    </a:p>
                  </a:txBody>
                  <a:tcPr marL="19050" marR="19050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learning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fitting</a:t>
                      </a:r>
                    </a:p>
                  </a:txBody>
                  <a:tcPr marL="19050" marR="19050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generalization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test set performance</a:t>
                      </a:r>
                    </a:p>
                  </a:txBody>
                  <a:tcPr marL="19050" marR="19050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supervised learning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regression/classiﬁcation</a:t>
                      </a:r>
                    </a:p>
                  </a:txBody>
                  <a:tcPr marL="19050" marR="19050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06722">
                <a:tc>
                  <a:txBody>
                    <a:bodyPr/>
                    <a:lstStyle/>
                    <a:p>
                      <a:pPr algn="ctr" fontAlgn="base"/>
                      <a:r>
                        <a:rPr lang="en-GB">
                          <a:effectLst/>
                          <a:latin typeface="Batang" pitchFamily="18" charset="-127"/>
                          <a:ea typeface="Batang" pitchFamily="18" charset="-127"/>
                        </a:rPr>
                        <a:t>unsupervised learning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density estimation, clustering</a:t>
                      </a:r>
                    </a:p>
                  </a:txBody>
                  <a:tcPr marL="19050" marR="19050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63492"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large grant = $1,000,000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large grant = $50,000</a:t>
                      </a:r>
                    </a:p>
                  </a:txBody>
                  <a:tcPr marL="19050" marR="19050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61711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nice place to have a meeting:</a:t>
                      </a:r>
                      <a:br>
                        <a:rPr lang="en-US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</a:br>
                      <a:r>
                        <a:rPr lang="en-US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Snowbird, Utah, French Alps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nice place to have a meeting:</a:t>
                      </a:r>
                      <a:br>
                        <a:rPr lang="en-US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</a:br>
                      <a:r>
                        <a:rPr lang="en-US" dirty="0">
                          <a:effectLst/>
                          <a:latin typeface="Batang" pitchFamily="18" charset="-127"/>
                          <a:ea typeface="Batang" pitchFamily="18" charset="-127"/>
                        </a:rPr>
                        <a:t>Las Vegas in August</a:t>
                      </a:r>
                    </a:p>
                  </a:txBody>
                  <a:tcPr marL="19050" marR="19050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626" y="6381328"/>
            <a:ext cx="43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http://statweb.stanford.edu/~tibs/stat315a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eb Virtualization Server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96019"/>
            <a:ext cx="2376264" cy="25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sychstat.missouristate.edu/introbook/sbgraph/normal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34290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07504" y="2924944"/>
            <a:ext cx="8712968" cy="7200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3342134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Batang" pitchFamily="18" charset="-127"/>
                <a:ea typeface="Batang" pitchFamily="18" charset="-127"/>
              </a:rPr>
              <a:t>T-Test</a:t>
            </a:r>
            <a:endParaRPr lang="en-GB" sz="28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6884" y="4573698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Batang" pitchFamily="18" charset="-127"/>
                <a:ea typeface="Batang" pitchFamily="18" charset="-127"/>
              </a:rPr>
              <a:t>Elastic Net</a:t>
            </a:r>
            <a:endParaRPr lang="en-GB" sz="28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691" y="3957916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Batang" pitchFamily="18" charset="-127"/>
                <a:ea typeface="Batang" pitchFamily="18" charset="-127"/>
              </a:rPr>
              <a:t>Logistic Regression</a:t>
            </a:r>
            <a:endParaRPr lang="en-GB" sz="28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5404" y="5189480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Batang" pitchFamily="18" charset="-127"/>
                <a:ea typeface="Batang" pitchFamily="18" charset="-127"/>
              </a:rPr>
              <a:t>Gradient Boosting</a:t>
            </a:r>
            <a:endParaRPr lang="en-GB" sz="28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4190" y="5805264"/>
            <a:ext cx="3049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Batang" pitchFamily="18" charset="-127"/>
                <a:ea typeface="Batang" pitchFamily="18" charset="-127"/>
              </a:rPr>
              <a:t>Deep Learning</a:t>
            </a:r>
            <a:endParaRPr lang="en-GB" sz="28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2555612"/>
            <a:ext cx="139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GB" b="1" dirty="0">
                <a:solidFill>
                  <a:srgbClr val="000000"/>
                </a:solidFill>
                <a:latin typeface="Arial Black" pitchFamily="34" charset="0"/>
              </a:rPr>
              <a:t>Statistics</a:t>
            </a:r>
            <a:endParaRPr lang="en-GB" b="1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908" y="2555612"/>
            <a:ext cx="24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GB" b="1" dirty="0" smtClean="0">
                <a:solidFill>
                  <a:srgbClr val="000000"/>
                </a:solidFill>
                <a:latin typeface="Arial Black" pitchFamily="34" charset="0"/>
              </a:rPr>
              <a:t>Machine Learning</a:t>
            </a:r>
            <a:endParaRPr lang="en-GB" b="1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Arrhythmia Data</a:t>
            </a:r>
            <a:endParaRPr lang="en-GB" dirty="0"/>
          </a:p>
        </p:txBody>
      </p:sp>
      <p:pic>
        <p:nvPicPr>
          <p:cNvPr id="8194" name="Picture 2" descr="http://www.aviva.co.uk/library/images/med_encyclopedia/cfhg358ecg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5947"/>
            <a:ext cx="6895628" cy="572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12" y="6462628"/>
            <a:ext cx="865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archive.ics.uci.edu/ml/datasets/Arrhythmia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4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3076" name="Picture 4" descr="SinusRhythmLabel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3239"/>
            <a:ext cx="6336704" cy="62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908720"/>
            <a:ext cx="34499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451 observations</a:t>
            </a:r>
          </a:p>
          <a:p>
            <a:r>
              <a:rPr lang="en-GB" sz="2400" dirty="0">
                <a:latin typeface="Batang" pitchFamily="18" charset="-127"/>
                <a:ea typeface="Batang" pitchFamily="18" charset="-127"/>
              </a:rPr>
              <a:t>	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245 Normal</a:t>
            </a:r>
          </a:p>
          <a:p>
            <a:r>
              <a:rPr lang="en-GB" sz="2400" dirty="0">
                <a:latin typeface="Batang" pitchFamily="18" charset="-127"/>
                <a:ea typeface="Batang" pitchFamily="18" charset="-127"/>
              </a:rPr>
              <a:t>	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206 Abnormal</a:t>
            </a:r>
          </a:p>
          <a:p>
            <a:endParaRPr lang="en-GB" sz="2400" dirty="0" smtClean="0">
              <a:latin typeface="Batang" pitchFamily="18" charset="-127"/>
              <a:ea typeface="Batang" pitchFamily="18" charset="-127"/>
            </a:endParaRPr>
          </a:p>
          <a:p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263 variables</a:t>
            </a:r>
          </a:p>
          <a:p>
            <a:pPr lvl="2"/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198 continuous </a:t>
            </a:r>
          </a:p>
          <a:p>
            <a:pPr lvl="2"/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65 binary</a:t>
            </a:r>
            <a:endParaRPr lang="en-GB" sz="2400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6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pre-processing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3714" y="90872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arrhythmia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read.csv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'arrhythmia.csv</a:t>
            </a:r>
            <a:r>
              <a:rPr lang="en-GB" sz="2000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endParaRPr lang="en-GB" sz="2000" b="1" dirty="0" smtClean="0">
              <a:solidFill>
                <a:srgbClr val="00008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set.seed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smtClean="0">
                <a:solidFill>
                  <a:srgbClr val="FF8000"/>
                </a:solidFill>
                <a:latin typeface="Courier New"/>
              </a:rPr>
              <a:t>120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 Make folds vector to specify holdout set</a:t>
            </a:r>
            <a:endParaRPr lang="en-GB" sz="2000" dirty="0" smtClean="0"/>
          </a:p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sample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10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 err="1">
                <a:solidFill>
                  <a:srgbClr val="8000FF"/>
                </a:solidFill>
                <a:latin typeface="Courier New"/>
              </a:rPr>
              <a:t>nrow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arrhythmia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replace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 New"/>
              </a:rPr>
              <a:t>TRUE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response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arrhythmia</a:t>
            </a:r>
            <a:r>
              <a:rPr lang="en-GB" sz="2000" b="1" dirty="0" err="1">
                <a:solidFill>
                  <a:srgbClr val="000080"/>
                </a:solidFill>
                <a:latin typeface="Courier New"/>
              </a:rPr>
              <a:t>$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abnormal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8000"/>
                </a:solidFill>
                <a:latin typeface="Courier New"/>
              </a:rPr>
              <a:t># </a:t>
            </a:r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Formula for use in model matrix function</a:t>
            </a:r>
            <a:endParaRPr lang="en-GB" sz="2000" dirty="0"/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fmla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&lt;-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abnormal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~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sex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di_width_ragged_r_wave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di_width_diphasic_derivation_of_r_wave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…</a:t>
            </a:r>
          </a:p>
          <a:p>
            <a:endParaRPr lang="en-GB" sz="2000" dirty="0" smtClean="0">
              <a:solidFill>
                <a:srgbClr val="000000"/>
              </a:solidFill>
              <a:effectLst/>
              <a:latin typeface="Courier New"/>
            </a:endParaRPr>
          </a:p>
          <a:p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endParaRPr lang="en-GB" sz="2000" dirty="0">
              <a:solidFill>
                <a:srgbClr val="000000"/>
              </a:solidFill>
              <a:effectLst/>
              <a:latin typeface="Courier New"/>
            </a:endParaRPr>
          </a:p>
          <a:p>
            <a:r>
              <a:rPr lang="en-GB" sz="2000" dirty="0">
                <a:solidFill>
                  <a:srgbClr val="008000"/>
                </a:solidFill>
                <a:latin typeface="Courier New"/>
              </a:rPr>
              <a:t># Make sparse model matrix</a:t>
            </a:r>
            <a:endParaRPr lang="en-GB" sz="2000" dirty="0"/>
          </a:p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mm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Matrix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sparse.model.matrix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fmla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data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arrhythmia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endParaRPr lang="en-GB" sz="2000" dirty="0"/>
          </a:p>
          <a:p>
            <a:endParaRPr lang="en-GB" sz="200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05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1520" y="1855852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8000"/>
                </a:solidFill>
                <a:latin typeface="Courier New"/>
              </a:rPr>
              <a:t>#fit a logistic regression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glm1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 err="1" smtClean="0">
                <a:solidFill>
                  <a:srgbClr val="8000FF"/>
                </a:solidFill>
                <a:latin typeface="Courier New"/>
              </a:rPr>
              <a:t>glm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fmla2,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data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arrhythmia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,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drop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 New"/>
              </a:rPr>
              <a:t>TRUE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smtClean="0">
                <a:solidFill>
                  <a:srgbClr val="8000FF"/>
                </a:solidFill>
                <a:latin typeface="Courier New"/>
              </a:rPr>
              <a:t>family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binomial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())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make predictions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p_logistic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00FF"/>
                </a:solidFill>
                <a:latin typeface="Courier New"/>
              </a:rPr>
              <a:t>predict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glm1,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arrhythmia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type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/>
              </a:rPr>
              <a:t>"response"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smtClean="0">
                <a:solidFill>
                  <a:srgbClr val="008000"/>
                </a:solidFill>
                <a:latin typeface="Courier New"/>
              </a:rPr>
              <a:t>#</a:t>
            </a:r>
            <a:r>
              <a:rPr lang="en-GB" sz="2000" dirty="0">
                <a:solidFill>
                  <a:srgbClr val="008000"/>
                </a:solidFill>
                <a:latin typeface="Courier New"/>
              </a:rPr>
              <a:t>get predictive accuracy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GB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auc</a:t>
            </a:r>
            <a:r>
              <a:rPr lang="en-GB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p_logistic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response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accuracy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p_logistic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0.5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response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folds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&gt;=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/>
              </a:rPr>
              <a:t>9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/>
              </a:rPr>
              <a:t>)</a:t>
            </a:r>
            <a:endParaRPr lang="en-GB" sz="2000" dirty="0">
              <a:solidFill>
                <a:srgbClr val="000000"/>
              </a:solidFill>
              <a:effectLst/>
              <a:latin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080" y="6084585"/>
            <a:ext cx="900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latin typeface="Arial Black" pitchFamily="34" charset="0"/>
                <a:ea typeface="Batang" pitchFamily="18" charset="-127"/>
              </a:rPr>
              <a:t>AUC  = </a:t>
            </a:r>
            <a:r>
              <a:rPr lang="en-GB" sz="4400" b="1" dirty="0" smtClean="0">
                <a:latin typeface="Arial Black" pitchFamily="34" charset="0"/>
                <a:ea typeface="Batang" pitchFamily="18" charset="-127"/>
              </a:rPr>
              <a:t>70%</a:t>
            </a:r>
            <a:endParaRPr lang="en-GB" sz="4400" b="1" dirty="0">
              <a:latin typeface="Arial Black" pitchFamily="34" charset="0"/>
              <a:ea typeface="Batang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188" y="695598"/>
            <a:ext cx="55034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Batang" pitchFamily="18" charset="-127"/>
                <a:ea typeface="Batang" pitchFamily="18" charset="-127"/>
              </a:rPr>
              <a:t>10 events per variable?</a:t>
            </a:r>
          </a:p>
          <a:p>
            <a:r>
              <a:rPr lang="en-GB" sz="3200" dirty="0" smtClean="0">
                <a:latin typeface="Batang" pitchFamily="18" charset="-127"/>
                <a:ea typeface="Batang" pitchFamily="18" charset="-127"/>
              </a:rPr>
              <a:t>Choose 20 ‘best variables’</a:t>
            </a:r>
          </a:p>
        </p:txBody>
      </p:sp>
    </p:spTree>
    <p:extLst>
      <p:ext uri="{BB962C8B-B14F-4D97-AF65-F5344CB8AC3E}">
        <p14:creationId xmlns:p14="http://schemas.microsoft.com/office/powerpoint/2010/main" val="8566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previews.123rf.com/images/joebelanger/joebelanger1208/joebelanger120800022/14820896-A-dark-green-fishing-net-against-a-white-background--Stock-Phot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257" r="5543" b="-257"/>
          <a:stretch/>
        </p:blipFill>
        <p:spPr bwMode="auto">
          <a:xfrm>
            <a:off x="0" y="0"/>
            <a:ext cx="9144000" cy="684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4624"/>
            <a:ext cx="9128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cap="all" dirty="0" smtClean="0">
                <a:ln w="38100"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THE elastic net</a:t>
            </a:r>
            <a:endParaRPr lang="en-US" sz="6000" cap="all" dirty="0">
              <a:ln w="38100"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Batang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909086"/>
            <a:ext cx="91287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cap="all" dirty="0">
                <a:ln w="38100"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Interpretable models</a:t>
            </a:r>
          </a:p>
          <a:p>
            <a:pPr algn="ctr"/>
            <a:r>
              <a:rPr lang="en-US" sz="6000" cap="all" dirty="0">
                <a:ln w="38100"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Batang" pitchFamily="18" charset="-127"/>
              </a:rPr>
              <a:t>Good when p&gt;&gt;n</a:t>
            </a:r>
          </a:p>
        </p:txBody>
      </p:sp>
    </p:spTree>
    <p:extLst>
      <p:ext uri="{BB962C8B-B14F-4D97-AF65-F5344CB8AC3E}">
        <p14:creationId xmlns:p14="http://schemas.microsoft.com/office/powerpoint/2010/main" val="42369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1704</TotalTime>
  <Words>590</Words>
  <Application>Microsoft Office PowerPoint</Application>
  <PresentationFormat>On-screen Show (4:3)</PresentationFormat>
  <Paragraphs>192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Christie NHS Foundation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Liptrot</dc:creator>
  <cp:lastModifiedBy>Tom Liptrot</cp:lastModifiedBy>
  <cp:revision>53</cp:revision>
  <dcterms:created xsi:type="dcterms:W3CDTF">2015-12-16T13:17:54Z</dcterms:created>
  <dcterms:modified xsi:type="dcterms:W3CDTF">2016-02-29T16:45:58Z</dcterms:modified>
</cp:coreProperties>
</file>