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419" r:id="rId3"/>
    <p:sldId id="428" r:id="rId4"/>
    <p:sldId id="420" r:id="rId5"/>
    <p:sldId id="421" r:id="rId6"/>
    <p:sldId id="472" r:id="rId7"/>
    <p:sldId id="473" r:id="rId8"/>
    <p:sldId id="424" r:id="rId9"/>
    <p:sldId id="476" r:id="rId10"/>
    <p:sldId id="475" r:id="rId11"/>
    <p:sldId id="404" r:id="rId12"/>
    <p:sldId id="434" r:id="rId13"/>
    <p:sldId id="445" r:id="rId14"/>
    <p:sldId id="477" r:id="rId15"/>
    <p:sldId id="403" r:id="rId16"/>
    <p:sldId id="306" r:id="rId17"/>
    <p:sldId id="401" r:id="rId18"/>
    <p:sldId id="436" r:id="rId19"/>
    <p:sldId id="429" r:id="rId20"/>
    <p:sldId id="437" r:id="rId21"/>
    <p:sldId id="435" r:id="rId22"/>
    <p:sldId id="321" r:id="rId23"/>
    <p:sldId id="322" r:id="rId24"/>
    <p:sldId id="324" r:id="rId25"/>
    <p:sldId id="325" r:id="rId26"/>
    <p:sldId id="450" r:id="rId27"/>
    <p:sldId id="326" r:id="rId28"/>
    <p:sldId id="439" r:id="rId29"/>
    <p:sldId id="440" r:id="rId30"/>
    <p:sldId id="491" r:id="rId31"/>
    <p:sldId id="490" r:id="rId32"/>
    <p:sldId id="441" r:id="rId33"/>
    <p:sldId id="493" r:id="rId34"/>
    <p:sldId id="494" r:id="rId35"/>
    <p:sldId id="492" r:id="rId36"/>
    <p:sldId id="451" r:id="rId37"/>
    <p:sldId id="468" r:id="rId38"/>
    <p:sldId id="469" r:id="rId39"/>
    <p:sldId id="471" r:id="rId40"/>
    <p:sldId id="467" r:id="rId41"/>
    <p:sldId id="452" r:id="rId42"/>
    <p:sldId id="454" r:id="rId43"/>
    <p:sldId id="453" r:id="rId44"/>
    <p:sldId id="455" r:id="rId45"/>
    <p:sldId id="456" r:id="rId46"/>
    <p:sldId id="457" r:id="rId47"/>
    <p:sldId id="459" r:id="rId48"/>
    <p:sldId id="460" r:id="rId49"/>
    <p:sldId id="464" r:id="rId50"/>
    <p:sldId id="481" r:id="rId51"/>
    <p:sldId id="466" r:id="rId52"/>
    <p:sldId id="465" r:id="rId53"/>
    <p:sldId id="479" r:id="rId54"/>
    <p:sldId id="489" r:id="rId55"/>
    <p:sldId id="486" r:id="rId56"/>
    <p:sldId id="367" r:id="rId57"/>
    <p:sldId id="392" r:id="rId58"/>
    <p:sldId id="391" r:id="rId59"/>
    <p:sldId id="389" r:id="rId60"/>
    <p:sldId id="400" r:id="rId61"/>
    <p:sldId id="372" r:id="rId62"/>
    <p:sldId id="373" r:id="rId63"/>
    <p:sldId id="482" r:id="rId64"/>
    <p:sldId id="483" r:id="rId65"/>
    <p:sldId id="484" r:id="rId66"/>
    <p:sldId id="497" r:id="rId67"/>
    <p:sldId id="495" r:id="rId6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42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pera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itmathrepetitor.ru/prog/zadachi-na-vychisleniya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bt.org/tax/brackets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5400" b="1" dirty="0">
                <a:solidFill>
                  <a:schemeClr val="bg1"/>
                </a:solidFill>
              </a:rPr>
              <a:t>Front end </a:t>
            </a:r>
            <a:r>
              <a:rPr lang="ru-RU" sz="5400" b="1" dirty="0">
                <a:solidFill>
                  <a:schemeClr val="bg1"/>
                </a:solidFill>
              </a:rPr>
              <a:t>разработка на </a:t>
            </a:r>
            <a:r>
              <a:rPr lang="en-US" sz="5400" b="1" dirty="0" smtClean="0">
                <a:solidFill>
                  <a:schemeClr val="bg1"/>
                </a:solidFill>
              </a:rPr>
              <a:t>JavaScript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</a:t>
            </a:r>
            <a:r>
              <a:rPr lang="ru-RU" sz="2800" b="1" dirty="0" smtClean="0"/>
              <a:t> программировании и веб-разработке с применением языка </a:t>
            </a:r>
            <a:r>
              <a:rPr lang="en-US" sz="2800" b="1" dirty="0" smtClean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bg1"/>
                </a:solidFill>
              </a:rPr>
              <a:t>Поехали!</a:t>
            </a:r>
            <a:endParaRPr lang="uk-UA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JavaScript</a:t>
            </a:r>
            <a:r>
              <a:rPr lang="ru-RU" sz="5400" b="1" dirty="0" smtClean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 smtClean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 smtClean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90240"/>
            <a:ext cx="12192000" cy="70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3600" b="1" dirty="0" smtClean="0">
                <a:latin typeface="+mn-lt"/>
              </a:rPr>
              <a:t>JavaScript </a:t>
            </a:r>
            <a:r>
              <a:rPr lang="ru-RU" sz="3600" b="1" dirty="0" smtClean="0">
                <a:latin typeface="+mn-lt"/>
              </a:rPr>
              <a:t>без полной разметки</a:t>
            </a:r>
            <a:endParaRPr lang="uk-UA" sz="3600" b="1" dirty="0">
              <a:latin typeface="+mn-lt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628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983" y="1485851"/>
            <a:ext cx="483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имеем возможность ограничиться </a:t>
            </a:r>
            <a:r>
              <a:rPr lang="ru-RU" sz="2800" dirty="0"/>
              <a:t>только тегами </a:t>
            </a:r>
            <a:r>
              <a:rPr lang="en-US" sz="2800" b="1" dirty="0">
                <a:solidFill>
                  <a:srgbClr val="00B0F0"/>
                </a:solidFill>
              </a:rPr>
              <a:t>&lt;script&gt;&lt;/script&gt; </a:t>
            </a:r>
            <a:r>
              <a:rPr lang="ru-RU" sz="2800" dirty="0"/>
              <a:t>для написания кода, и опускать полную разметку </a:t>
            </a:r>
            <a:r>
              <a:rPr lang="ru-RU" sz="2800" dirty="0" smtClean="0"/>
              <a:t>документа. </a:t>
            </a:r>
            <a:r>
              <a:rPr lang="ru-RU" sz="2800" b="1" dirty="0" smtClean="0">
                <a:solidFill>
                  <a:schemeClr val="accent2"/>
                </a:solidFill>
              </a:rPr>
              <a:t>НО! </a:t>
            </a:r>
            <a:r>
              <a:rPr lang="ru-RU" sz="2800" b="1" dirty="0">
                <a:solidFill>
                  <a:schemeClr val="accent2"/>
                </a:solidFill>
              </a:rPr>
              <a:t>чтобы корректно работал </a:t>
            </a:r>
            <a:r>
              <a:rPr lang="en-US" sz="2800" b="1" dirty="0" smtClean="0">
                <a:solidFill>
                  <a:srgbClr val="00B050"/>
                </a:solidFill>
              </a:rPr>
              <a:t>Live Server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ru-RU" sz="2800" b="1" dirty="0" smtClean="0">
                <a:solidFill>
                  <a:schemeClr val="accent2"/>
                </a:solidFill>
              </a:rPr>
              <a:t>полная разметка таки нужна.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018"/>
            <a:ext cx="6260123" cy="301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8059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3600" b="1" dirty="0" smtClean="0">
                <a:latin typeface="+mn-lt"/>
              </a:rPr>
              <a:t>Служебные функции для ввода/вывода данных</a:t>
            </a:r>
            <a:endParaRPr lang="uk-UA" sz="3600" b="1" dirty="0">
              <a:latin typeface="+mn-lt"/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77054" y="604242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630" y="1623648"/>
            <a:ext cx="10628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B050"/>
                </a:solidFill>
              </a:rPr>
              <a:t>console.log(…); 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 </a:t>
            </a:r>
            <a:r>
              <a:rPr lang="ru-RU" sz="3600" dirty="0"/>
              <a:t>консоль браузера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alert(…);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во </a:t>
            </a:r>
            <a:r>
              <a:rPr lang="ru-RU" sz="3600" dirty="0"/>
              <a:t>всплывающем окне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prompt(…);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с запросом </a:t>
            </a:r>
            <a:r>
              <a:rPr lang="ru-RU" sz="3600" dirty="0" smtClean="0"/>
              <a:t>информации;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ru-RU" sz="36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70C0"/>
                </a:solidFill>
              </a:rPr>
              <a:t>confirm</a:t>
            </a:r>
            <a:r>
              <a:rPr lang="en-US" sz="3600" b="1" dirty="0">
                <a:solidFill>
                  <a:srgbClr val="0070C0"/>
                </a:solidFill>
              </a:rPr>
              <a:t>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для </a:t>
            </a:r>
            <a:r>
              <a:rPr lang="ru-RU" sz="3600" dirty="0" smtClean="0"/>
              <a:t>подтверждения;</a:t>
            </a:r>
          </a:p>
          <a:p>
            <a:pPr>
              <a:lnSpc>
                <a:spcPct val="150000"/>
              </a:lnSpc>
            </a:pPr>
            <a:r>
              <a:rPr lang="it-IT" sz="36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it-IT" sz="3600" b="1" dirty="0" smtClean="0">
                <a:solidFill>
                  <a:schemeClr val="accent3">
                    <a:lumMod val="75000"/>
                  </a:schemeClr>
                </a:solidFill>
              </a:rPr>
              <a:t>ocument.write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ru-RU" sz="3600" dirty="0" smtClean="0"/>
              <a:t>– вывести данные в документ.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12852" y="1223538"/>
            <a:ext cx="579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* которые нам помогут прожить без разметки))</a:t>
            </a:r>
            <a:endParaRPr lang="uk-UA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894" y="5828140"/>
            <a:ext cx="82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** кроме</a:t>
            </a:r>
            <a:r>
              <a:rPr lang="uk-UA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console.log()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применение перечисленных методов считается плохой практикой в реальных задачах, но они могут нам помочь в процессе обучения. </a:t>
            </a:r>
            <a:endParaRPr lang="uk-U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Переменные и типы данных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Переменные объявляются при помощи ключевых слов </a:t>
            </a:r>
            <a:r>
              <a:rPr lang="it-IT" sz="2400" b="1" dirty="0" smtClean="0"/>
              <a:t>var</a:t>
            </a:r>
            <a:r>
              <a:rPr lang="it-IT" sz="2400" dirty="0" smtClean="0"/>
              <a:t>, </a:t>
            </a:r>
            <a:r>
              <a:rPr lang="it-IT" sz="2400" b="1" dirty="0" smtClean="0"/>
              <a:t>let</a:t>
            </a:r>
            <a:r>
              <a:rPr lang="it-IT" sz="2400" dirty="0" smtClean="0"/>
              <a:t> </a:t>
            </a:r>
            <a:r>
              <a:rPr lang="ru-RU" sz="2400" dirty="0" smtClean="0"/>
              <a:t>и </a:t>
            </a:r>
            <a:r>
              <a:rPr lang="it-IT" sz="2400" b="1" dirty="0" smtClean="0"/>
              <a:t>const</a:t>
            </a:r>
            <a:r>
              <a:rPr lang="ru-RU" sz="2400" dirty="0" smtClean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 smtClean="0"/>
              <a:t>Тип</a:t>
            </a:r>
            <a:r>
              <a:rPr lang="ru-RU" sz="6000" b="1" baseline="3000" dirty="0" smtClean="0"/>
              <a:t>ы данных в </a:t>
            </a:r>
            <a:r>
              <a:rPr lang="en-US" sz="6000" b="1" baseline="3000" dirty="0" smtClean="0"/>
              <a:t>JavaScript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 smtClean="0"/>
              <a:t>Тип влияет на то какие операции могут быть выполнены с переменной</a:t>
            </a:r>
            <a:r>
              <a:rPr lang="ru-RU" sz="2400" dirty="0" smtClean="0"/>
              <a:t>. Тип переменной можно получить при помощи оператора/функции </a:t>
            </a:r>
            <a:r>
              <a:rPr lang="en-US" sz="2400" b="1" dirty="0" err="1" smtClean="0"/>
              <a:t>typeof</a:t>
            </a:r>
            <a:r>
              <a:rPr lang="en-US" sz="24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/>
              <a:t>Первым делом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Преобразование типов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19900" y="1579254"/>
            <a:ext cx="492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 smtClean="0"/>
              <a:t>string</a:t>
            </a:r>
            <a:r>
              <a:rPr lang="en-US" sz="2800" dirty="0" smtClean="0"/>
              <a:t> </a:t>
            </a:r>
            <a:r>
              <a:rPr lang="ru-RU" sz="2800" dirty="0"/>
              <a:t>к</a:t>
            </a:r>
            <a:r>
              <a:rPr lang="en-US" sz="2800" dirty="0" smtClean="0"/>
              <a:t> </a:t>
            </a:r>
            <a:r>
              <a:rPr lang="en-US" sz="2800" b="1" dirty="0" smtClean="0"/>
              <a:t>number</a:t>
            </a:r>
            <a:r>
              <a:rPr lang="ru-RU" sz="2800" dirty="0" smtClean="0"/>
              <a:t>), для этого есть ряд возможностей.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490"/>
            <a:ext cx="6286500" cy="467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Операторы</a:t>
            </a:r>
            <a:r>
              <a:rPr lang="ru-RU" sz="6600" dirty="0"/>
              <a:t>,</a:t>
            </a:r>
            <a:r>
              <a:rPr lang="ru-RU" sz="6600" dirty="0" smtClean="0"/>
              <a:t> </a:t>
            </a:r>
            <a:br>
              <a:rPr lang="ru-RU" sz="6600" dirty="0" smtClean="0"/>
            </a:br>
            <a:r>
              <a:rPr lang="ru-RU" sz="6600" dirty="0" smtClean="0"/>
              <a:t>операнды </a:t>
            </a:r>
            <a:r>
              <a:rPr lang="ru-RU" sz="6600" dirty="0"/>
              <a:t>и операции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491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473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Оператор присвоения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34828" y="9044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dirty="0"/>
              <a:t>=</a:t>
            </a:r>
            <a:endParaRPr lang="ru-RU" sz="2400" b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3370863" y="3187292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762" y="3283832"/>
            <a:ext cx="1552575" cy="1514475"/>
          </a:xfrm>
          <a:prstGeom prst="rect">
            <a:avLst/>
          </a:prstGeom>
          <a:noFill/>
        </p:spPr>
      </p:pic>
      <p:grpSp>
        <p:nvGrpSpPr>
          <p:cNvPr id="3" name="Группа 30"/>
          <p:cNvGrpSpPr/>
          <p:nvPr/>
        </p:nvGrpSpPr>
        <p:grpSpPr>
          <a:xfrm>
            <a:off x="5823768" y="3669594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6947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5203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423592" y="501317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Оператор присвоения берёт то что справа от него и записывает в переменную имя которой расположено слева от него.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84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+ 3 * 5; </a:t>
            </a:r>
            <a:endParaRPr lang="uk-UA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663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14444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109" y="2114854"/>
            <a:ext cx="493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200127" y="2141836"/>
            <a:ext cx="555" cy="165142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486769" y="543581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700" y="4064182"/>
            <a:ext cx="988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409700" y="197934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849289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действий (</a:t>
            </a:r>
            <a:r>
              <a:rPr lang="ru-RU" sz="2000" b="1" dirty="0"/>
              <a:t>операций</a:t>
            </a:r>
            <a:r>
              <a:rPr lang="ru-RU" sz="2000" dirty="0"/>
              <a:t>) над переменными </a:t>
            </a:r>
            <a:r>
              <a:rPr lang="ru-RU" sz="2000" dirty="0" smtClean="0"/>
              <a:t>или значениями</a:t>
            </a:r>
            <a:r>
              <a:rPr lang="en-US" sz="2000" dirty="0" smtClean="0"/>
              <a:t> (</a:t>
            </a:r>
            <a:r>
              <a:rPr lang="ru-RU" sz="2000" dirty="0" smtClean="0"/>
              <a:t>операндами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используются </a:t>
            </a:r>
            <a:r>
              <a:rPr lang="ru-RU" sz="2000" b="1" dirty="0"/>
              <a:t>операторы</a:t>
            </a:r>
            <a:r>
              <a:rPr lang="ru-RU" sz="2000" dirty="0"/>
              <a:t>, операторов существует много.  С некоторыми из них все знакомы, например с арифметические операторами. 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409700" y="392035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70968" y="3064390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3180" y="324905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587" y="5436093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(2+2)*2;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09480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learn.javascript.ru/operators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311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3592" y="3113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61216" y="61357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908335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Что получится?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06" y="1751525"/>
            <a:ext cx="6990195" cy="412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0142748" y="3416850"/>
            <a:ext cx="936104" cy="7920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466058"/>
            <a:ext cx="8496944" cy="310854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По правую сторону от оператора присвоения может быть </a:t>
            </a:r>
            <a:r>
              <a:rPr lang="ru-RU" sz="2800" dirty="0" smtClean="0"/>
              <a:t>конкретное значение или же </a:t>
            </a:r>
            <a:r>
              <a:rPr lang="ru-RU" sz="2800" b="1" dirty="0" smtClean="0"/>
              <a:t>выражение</a:t>
            </a:r>
            <a:r>
              <a:rPr lang="ru-RU" sz="2800" dirty="0" smtClean="0"/>
              <a:t>, одна или несколько операций, результат выполнения которых будет </a:t>
            </a:r>
            <a:r>
              <a:rPr lang="ru-RU" sz="2800" dirty="0"/>
              <a:t>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02" y="45944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NaN</a:t>
            </a:r>
            <a:r>
              <a:rPr lang="en-US" sz="4400" b="1" dirty="0" smtClean="0"/>
              <a:t> – Not a Number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957670"/>
            <a:ext cx="8496944" cy="37856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4000" b="1" dirty="0" smtClean="0"/>
              <a:t>Значение </a:t>
            </a:r>
            <a:r>
              <a:rPr lang="it-IT" sz="4000" b="1" dirty="0" smtClean="0">
                <a:solidFill>
                  <a:srgbClr val="FF0000"/>
                </a:solidFill>
              </a:rPr>
              <a:t>NaN</a:t>
            </a:r>
            <a:r>
              <a:rPr lang="it-IT" sz="4000" b="1" dirty="0" smtClean="0"/>
              <a:t> (</a:t>
            </a:r>
            <a:r>
              <a:rPr lang="it-IT" sz="4000" b="1" dirty="0" smtClean="0">
                <a:solidFill>
                  <a:srgbClr val="0070C0"/>
                </a:solidFill>
              </a:rPr>
              <a:t>typeof</a:t>
            </a:r>
            <a:r>
              <a:rPr lang="it-IT" sz="4000" b="1" dirty="0" smtClean="0"/>
              <a:t>: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) </a:t>
            </a:r>
            <a:r>
              <a:rPr lang="en-US" sz="4000" b="1" dirty="0" smtClean="0"/>
              <a:t>– </a:t>
            </a:r>
            <a:r>
              <a:rPr lang="ru-RU" sz="4000" b="1" dirty="0" smtClean="0"/>
              <a:t>в результате выполнения операции(й) означает, что среди операндов есть тот кто не являются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’</a:t>
            </a:r>
            <a:r>
              <a:rPr lang="ru-RU" sz="4000" b="1" dirty="0" smtClean="0"/>
              <a:t>ом или не может быть приведено к типу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ru-RU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Математические функции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Объект </a:t>
            </a:r>
            <a:r>
              <a:rPr lang="en-US" sz="6000" b="1" baseline="3000" dirty="0" smtClean="0"/>
              <a:t>Math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</a:t>
            </a:r>
            <a:r>
              <a:rPr lang="ru-RU" sz="3200" dirty="0" smtClean="0"/>
              <a:t>функций</a:t>
            </a:r>
            <a:r>
              <a:rPr lang="en-US" sz="3200" dirty="0" smtClean="0"/>
              <a:t> (</a:t>
            </a:r>
            <a:r>
              <a:rPr lang="ru-RU" sz="3200" i="1" dirty="0" smtClean="0"/>
              <a:t>в частности функции округления чисел</a:t>
            </a:r>
            <a:r>
              <a:rPr lang="ru-RU" sz="3200" dirty="0" smtClean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Округление чисел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+mn-lt"/>
              </a:rPr>
              <a:t>Округление чисел в </a:t>
            </a:r>
            <a:r>
              <a:rPr lang="en-US" sz="2800" b="1" dirty="0" smtClean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IEEE 754 </a:t>
            </a:r>
            <a:r>
              <a:rPr lang="en-US" sz="8000" dirty="0" smtClean="0"/>
              <a:t>/ </a:t>
            </a:r>
            <a:r>
              <a:rPr lang="en-US" sz="8000" b="1" dirty="0" smtClean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Стандарт хранения вещественных чисел </a:t>
            </a:r>
            <a:r>
              <a:rPr lang="en-US" sz="3600" b="1" dirty="0" smtClean="0"/>
              <a:t>IEEE 754 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Полезные методы и свойства</a:t>
            </a:r>
            <a:endParaRPr lang="en-US" sz="6000" dirty="0" smtClean="0"/>
          </a:p>
          <a:p>
            <a:pPr algn="ctr"/>
            <a:r>
              <a:rPr lang="ru-RU" sz="6000" dirty="0" smtClean="0"/>
              <a:t>объекта </a:t>
            </a:r>
            <a:r>
              <a:rPr lang="en-US" sz="6000" dirty="0" smtClean="0"/>
              <a:t>Number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объекта </a:t>
            </a:r>
            <a:r>
              <a:rPr lang="it-IT" sz="3600" b="1" dirty="0" smtClean="0">
                <a:solidFill>
                  <a:srgbClr val="0070C0"/>
                </a:solidFill>
              </a:rPr>
              <a:t>Number</a:t>
            </a:r>
            <a:r>
              <a:rPr lang="it-IT" sz="3600" b="1" dirty="0" smtClean="0"/>
              <a:t> </a:t>
            </a:r>
            <a:r>
              <a:rPr lang="ru-RU" sz="3600" b="1" dirty="0" smtClean="0"/>
              <a:t>и переменных типа </a:t>
            </a:r>
            <a:r>
              <a:rPr lang="it-IT" sz="3600" b="1" dirty="0" smtClean="0">
                <a:solidFill>
                  <a:srgbClr val="00B050"/>
                </a:solidFill>
              </a:rPr>
              <a:t>number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 smtClean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 smtClean="0">
                <a:latin typeface="+mn-lt"/>
              </a:rPr>
              <a:t>Сравнение числе с учётом погрешности</a:t>
            </a:r>
            <a:endParaRPr lang="ru-RU" sz="3400" b="1" dirty="0">
              <a:latin typeface="+mn-lt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String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4645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248"/>
            <a:ext cx="802005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222" y="446279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Строки могут быть заданы при помощи одинарных и двойных кавычек. А с помощью обратных («косых») кавычек можно создать строку с подстановкой в неё значений переменных или выражений - т.н. шаблонные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2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222" y="456496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У строк есть понятие длинны (количества символов), узнать которую можно при помощи свойства </a:t>
            </a:r>
            <a:r>
              <a:rPr lang="en-US" b="1" dirty="0" smtClean="0"/>
              <a:t>.length</a:t>
            </a:r>
            <a:r>
              <a:rPr lang="en-US" dirty="0" smtClean="0"/>
              <a:t>, </a:t>
            </a:r>
            <a:r>
              <a:rPr lang="ru-RU" dirty="0" smtClean="0"/>
              <a:t>также есть возможность обращаться к конкретному символу по его номеру</a:t>
            </a:r>
            <a:r>
              <a:rPr lang="en-US" dirty="0" smtClean="0"/>
              <a:t> (</a:t>
            </a:r>
            <a:r>
              <a:rPr lang="ru-RU" dirty="0" smtClean="0"/>
              <a:t>индексу</a:t>
            </a:r>
            <a:r>
              <a:rPr lang="en-US" dirty="0" smtClean="0"/>
              <a:t>)</a:t>
            </a:r>
            <a:r>
              <a:rPr lang="ru-RU" dirty="0" smtClean="0"/>
              <a:t>, при помощи оператора </a:t>
            </a:r>
            <a:r>
              <a:rPr lang="en-US" b="1" dirty="0" smtClean="0"/>
              <a:t>[]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94"/>
            <a:ext cx="7006589" cy="289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Преобразование к строке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6984" y="2395006"/>
            <a:ext cx="4767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Любые типы можно привести к строке, для этих целей можно вызвать метод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() </a:t>
            </a:r>
            <a:r>
              <a:rPr lang="ru-RU" sz="2400" dirty="0" smtClean="0"/>
              <a:t>или воспользоваться</a:t>
            </a:r>
            <a:r>
              <a:rPr lang="en-US" sz="2400" dirty="0" smtClean="0"/>
              <a:t> </a:t>
            </a:r>
            <a:r>
              <a:rPr lang="ru-RU" sz="2400" dirty="0" smtClean="0"/>
              <a:t>функцией </a:t>
            </a:r>
            <a:r>
              <a:rPr lang="en-US" sz="2400" b="1" dirty="0" smtClean="0"/>
              <a:t>String()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624"/>
            <a:ext cx="598170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</a:t>
            </a:r>
            <a:r>
              <a:rPr lang="ru-RU" sz="3600" dirty="0" smtClean="0"/>
              <a:t>помощи мессенджера </a:t>
            </a:r>
            <a:r>
              <a:rPr lang="en-US" sz="3600" b="1" dirty="0" smtClean="0">
                <a:solidFill>
                  <a:srgbClr val="00B050"/>
                </a:solidFill>
              </a:rPr>
              <a:t>Telegram</a:t>
            </a:r>
            <a:r>
              <a:rPr lang="ru-RU" sz="3600" dirty="0" smtClean="0"/>
              <a:t>, </a:t>
            </a:r>
            <a:r>
              <a:rPr lang="ru-RU" sz="3600" dirty="0"/>
              <a:t>а </a:t>
            </a:r>
            <a:r>
              <a:rPr lang="ru-RU" sz="3600" dirty="0" smtClean="0"/>
              <a:t>для обмена материалами и домашних заданий будем использовать </a:t>
            </a:r>
            <a:r>
              <a:rPr lang="en-US" sz="3600" b="1" dirty="0" smtClean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Т</a:t>
            </a:r>
            <a:r>
              <a:rPr lang="ru-RU" sz="6000" dirty="0" smtClean="0"/>
              <a:t>ип </a:t>
            </a:r>
            <a:r>
              <a:rPr lang="en-US" sz="6000" dirty="0" err="1" smtClean="0"/>
              <a:t>boolean</a:t>
            </a:r>
            <a:endParaRPr lang="ru-RU" sz="6000" dirty="0" smtClean="0"/>
          </a:p>
          <a:p>
            <a:pPr algn="ctr"/>
            <a:r>
              <a:rPr lang="ru-RU" sz="6000" dirty="0" smtClean="0"/>
              <a:t>и условные </a:t>
            </a:r>
            <a:r>
              <a:rPr lang="ru-RU" sz="6000" dirty="0"/>
              <a:t>операторы 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</a:t>
            </a:r>
            <a:r>
              <a:rPr lang="ru-RU" sz="2400" dirty="0" smtClean="0"/>
              <a:t>одно из двух возможных значений: </a:t>
            </a:r>
            <a:r>
              <a:rPr lang="ru-RU" sz="2400" dirty="0"/>
              <a:t>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</a:t>
            </a:r>
            <a:r>
              <a:rPr lang="ru-RU" sz="2800" dirty="0" smtClean="0"/>
              <a:t>типов</a:t>
            </a:r>
            <a:r>
              <a:rPr lang="en-US" sz="2800" dirty="0" smtClean="0"/>
              <a:t>, </a:t>
            </a:r>
            <a:r>
              <a:rPr lang="ru-RU" sz="2800" dirty="0" smtClean="0"/>
              <a:t>явного</a:t>
            </a:r>
            <a:r>
              <a:rPr lang="en-US" sz="2800" dirty="0" smtClean="0"/>
              <a:t> (</a:t>
            </a:r>
            <a:r>
              <a:rPr lang="ru-RU" sz="2800" dirty="0" smtClean="0"/>
              <a:t>при помощи </a:t>
            </a:r>
            <a:r>
              <a:rPr lang="en-US" sz="2800" b="1" dirty="0" smtClean="0">
                <a:solidFill>
                  <a:srgbClr val="00B050"/>
                </a:solidFill>
              </a:rPr>
              <a:t>Boolean()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или </a:t>
            </a:r>
            <a:r>
              <a:rPr lang="en-US" sz="2800" b="1" dirty="0" smtClean="0">
                <a:solidFill>
                  <a:srgbClr val="00B050"/>
                </a:solidFill>
              </a:rPr>
              <a:t>!!</a:t>
            </a:r>
            <a:r>
              <a:rPr lang="en-US" sz="2800" dirty="0" smtClean="0"/>
              <a:t>)</a:t>
            </a:r>
            <a:r>
              <a:rPr lang="ru-RU" sz="2800" dirty="0" smtClean="0"/>
              <a:t> или неявного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в условных операторах, циклах…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81025"/>
            <a:ext cx="12192000" cy="7071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Оператор </a:t>
            </a:r>
            <a:r>
              <a:rPr lang="en-US" sz="4000" b="1" dirty="0" smtClean="0">
                <a:latin typeface="+mn-lt"/>
              </a:rPr>
              <a:t>if-else</a:t>
            </a:r>
            <a:r>
              <a:rPr lang="uk-UA" sz="4000" b="1" dirty="0" smtClean="0">
                <a:latin typeface="+mn-lt"/>
              </a:rPr>
              <a:t> – </a:t>
            </a:r>
            <a:r>
              <a:rPr lang="uk-UA" sz="4000" b="1" dirty="0" err="1" smtClean="0">
                <a:latin typeface="+mn-lt"/>
              </a:rPr>
              <a:t>основной</a:t>
            </a:r>
            <a:r>
              <a:rPr lang="uk-UA" sz="4000" b="1" dirty="0" smtClean="0">
                <a:latin typeface="+mn-lt"/>
              </a:rPr>
              <a:t> </a:t>
            </a:r>
            <a:r>
              <a:rPr lang="ru-RU" sz="4000" b="1" dirty="0" smtClean="0">
                <a:latin typeface="+mn-lt"/>
              </a:rPr>
              <a:t>«</a:t>
            </a:r>
            <a:r>
              <a:rPr lang="uk-UA" sz="4000" b="1" dirty="0" err="1" smtClean="0">
                <a:latin typeface="+mn-lt"/>
              </a:rPr>
              <a:t>клиент</a:t>
            </a:r>
            <a:r>
              <a:rPr lang="uk-UA" sz="4000" b="1" dirty="0" smtClean="0">
                <a:latin typeface="+mn-lt"/>
              </a:rPr>
              <a:t>» </a:t>
            </a:r>
            <a:r>
              <a:rPr lang="en-US" sz="4000" b="1" dirty="0" err="1" smtClean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122" y="1525103"/>
            <a:ext cx="462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if-else</a:t>
            </a:r>
            <a:r>
              <a:rPr lang="en-US" sz="2400" dirty="0"/>
              <a:t> </a:t>
            </a:r>
            <a:r>
              <a:rPr lang="ru-RU" sz="2400" dirty="0"/>
              <a:t>в зависимости от переданного (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  <a:r>
              <a:rPr lang="ru-RU" sz="2400" dirty="0"/>
              <a:t>) значения выполняет один из двух блоков кода (</a:t>
            </a:r>
            <a:r>
              <a:rPr lang="ru-RU" sz="2400" b="1" dirty="0"/>
              <a:t>первый</a:t>
            </a:r>
            <a:r>
              <a:rPr lang="ru-RU" sz="2400" dirty="0"/>
              <a:t> или </a:t>
            </a:r>
            <a:r>
              <a:rPr lang="ru-RU" sz="2400" b="1" dirty="0"/>
              <a:t>второй</a:t>
            </a:r>
            <a:r>
              <a:rPr lang="ru-RU" sz="2400" dirty="0"/>
              <a:t>, соответственно), другой блок при этом не выполняется</a:t>
            </a:r>
            <a:r>
              <a:rPr lang="ru-RU" sz="2400" dirty="0" smtClean="0"/>
              <a:t>. Если значение переданное оператору </a:t>
            </a:r>
            <a:r>
              <a:rPr lang="en-US" sz="2400" b="1" dirty="0" smtClean="0"/>
              <a:t>if</a:t>
            </a:r>
            <a:r>
              <a:rPr lang="ru-RU" sz="2400" b="1" dirty="0" smtClean="0"/>
              <a:t> </a:t>
            </a:r>
            <a:r>
              <a:rPr lang="ru-RU" sz="2400" dirty="0" smtClean="0"/>
              <a:t>не является </a:t>
            </a:r>
            <a:r>
              <a:rPr lang="en-US" sz="2400" b="1" dirty="0" err="1" smtClean="0"/>
              <a:t>boolean</a:t>
            </a:r>
            <a:r>
              <a:rPr lang="en-US" sz="2400" dirty="0" smtClean="0"/>
              <a:t>’</a:t>
            </a:r>
            <a:r>
              <a:rPr lang="ru-RU" sz="2400" dirty="0" smtClean="0"/>
              <a:t>ом</a:t>
            </a:r>
            <a:r>
              <a:rPr lang="en-US" sz="2400" dirty="0" smtClean="0"/>
              <a:t> </a:t>
            </a:r>
            <a:r>
              <a:rPr lang="ru-RU" sz="2400" dirty="0" smtClean="0"/>
              <a:t>будет выполнено</a:t>
            </a:r>
            <a:r>
              <a:rPr lang="it-IT" sz="2400" dirty="0" smtClean="0"/>
              <a:t> </a:t>
            </a:r>
            <a:r>
              <a:rPr lang="ru-RU" sz="2400" dirty="0" smtClean="0"/>
              <a:t>неявное преобразование</a:t>
            </a:r>
            <a:r>
              <a:rPr lang="it-IT" sz="2400" dirty="0" smtClean="0"/>
              <a:t>.</a:t>
            </a:r>
            <a:r>
              <a:rPr lang="ru-RU" sz="2400" dirty="0" smtClean="0"/>
              <a:t> Ветка </a:t>
            </a:r>
            <a:r>
              <a:rPr lang="it-IT" sz="2400" b="1" dirty="0" smtClean="0"/>
              <a:t>else</a:t>
            </a:r>
            <a:r>
              <a:rPr lang="uk-UA" sz="2400" dirty="0" smtClean="0"/>
              <a:t> не </a:t>
            </a:r>
            <a:r>
              <a:rPr lang="ru-RU" sz="2400" dirty="0" smtClean="0"/>
              <a:t>является</a:t>
            </a:r>
            <a:r>
              <a:rPr lang="uk-UA" sz="2400" dirty="0" smtClean="0"/>
              <a:t> </a:t>
            </a:r>
            <a:r>
              <a:rPr lang="ru-RU" sz="2400" dirty="0" smtClean="0"/>
              <a:t>обязательной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59"/>
            <a:ext cx="6962775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6375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55978" y="61325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-82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0496" y="2531634"/>
            <a:ext cx="380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нюансы с типами…</a:t>
            </a:r>
            <a:r>
              <a:rPr lang="en-US" sz="3200" dirty="0" smtClean="0"/>
              <a:t> </a:t>
            </a:r>
            <a:r>
              <a:rPr lang="ru-RU" sz="3200" dirty="0" smtClean="0"/>
              <a:t>При сравнении разных типов происходит их преобразование к </a:t>
            </a:r>
            <a:r>
              <a:rPr lang="en-US" sz="3200" b="1" dirty="0" smtClean="0">
                <a:solidFill>
                  <a:srgbClr val="00B050"/>
                </a:solidFill>
              </a:rPr>
              <a:t>number</a:t>
            </a:r>
            <a:endParaRPr lang="ru-RU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99377"/>
              </p:ext>
            </p:extLst>
          </p:nvPr>
        </p:nvGraphicFramePr>
        <p:xfrm>
          <a:off x="3376324" y="10423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977684"/>
            <a:ext cx="5064369" cy="415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743" y="2954890"/>
            <a:ext cx="354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строк осуществляется посимвольно. </a:t>
            </a:r>
            <a:br>
              <a:rPr lang="ru-RU" sz="2800" dirty="0" smtClean="0"/>
            </a:br>
            <a:r>
              <a:rPr lang="ru-RU" sz="2800" dirty="0" smtClean="0"/>
              <a:t>Выполняется сравнение кодов символов.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2629359"/>
            <a:ext cx="5835927" cy="332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23358"/>
              </p:ext>
            </p:extLst>
          </p:nvPr>
        </p:nvGraphicFramePr>
        <p:xfrm>
          <a:off x="3233685" y="12709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3531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</a:t>
            </a:r>
            <a:r>
              <a:rPr lang="ru-RU" sz="2000" dirty="0" smtClean="0"/>
              <a:t>Приводят </a:t>
            </a:r>
            <a:r>
              <a:rPr lang="ru-RU" sz="2000" dirty="0"/>
              <a:t>левый операнд к </a:t>
            </a:r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 smtClean="0"/>
              <a:t>. </a:t>
            </a:r>
            <a:r>
              <a:rPr lang="ru-RU" sz="2000" dirty="0" smtClean="0"/>
              <a:t>Если </a:t>
            </a:r>
            <a:r>
              <a:rPr lang="ru-RU" sz="2000" dirty="0"/>
              <a:t>по нему можно сделать </a:t>
            </a:r>
            <a:r>
              <a:rPr lang="ru-RU" sz="2000" dirty="0" smtClean="0"/>
              <a:t>выводы</a:t>
            </a:r>
            <a:r>
              <a:rPr lang="en-US" sz="2000" dirty="0" smtClean="0"/>
              <a:t> (</a:t>
            </a:r>
            <a:r>
              <a:rPr lang="ru-RU" sz="2000" dirty="0" smtClean="0"/>
              <a:t>будет выражение, в целом, верным или ложным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то возвращают левый операнд (в том типе в котором он и был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Если нет, то возвращают правый операнд (в том типе в котором он и был).</a:t>
            </a:r>
            <a:r>
              <a:rPr lang="en-US" sz="2000" dirty="0" smtClean="0"/>
              <a:t> </a:t>
            </a:r>
            <a:r>
              <a:rPr lang="ru-RU" sz="2000" dirty="0" smtClean="0"/>
              <a:t>Логические операторы </a:t>
            </a:r>
            <a:r>
              <a:rPr lang="en-US" sz="2000" b="1" dirty="0" smtClean="0"/>
              <a:t>&amp;&amp;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||</a:t>
            </a:r>
            <a:r>
              <a:rPr lang="en-US" sz="2000" dirty="0" smtClean="0"/>
              <a:t> </a:t>
            </a:r>
            <a:r>
              <a:rPr lang="ru-RU" sz="2000" dirty="0" smtClean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 smtClean="0"/>
              <a:t>это важно если правый операнд - вызов функции).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endParaRPr lang="ru-RU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47185" y="62239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28603"/>
            <a:ext cx="12192000" cy="6567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«Многоэтажный» </a:t>
            </a:r>
            <a:r>
              <a:rPr lang="en-US" sz="4000" b="1" dirty="0" smtClean="0">
                <a:latin typeface="+mn-lt"/>
              </a:rPr>
              <a:t>if-else-if</a:t>
            </a:r>
            <a:r>
              <a:rPr lang="ru-RU" sz="4000" b="1" dirty="0" smtClean="0">
                <a:latin typeface="+mn-lt"/>
              </a:rPr>
              <a:t> </a:t>
            </a:r>
            <a:endParaRPr lang="ru-RU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2611" y="1964593"/>
            <a:ext cx="3699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Многоэтажных </a:t>
            </a:r>
            <a:r>
              <a:rPr lang="en-US" sz="2400" b="1" dirty="0" smtClean="0"/>
              <a:t>if-else</a:t>
            </a:r>
            <a:r>
              <a:rPr lang="ru-RU" sz="2400" b="1" dirty="0" smtClean="0"/>
              <a:t>-</a:t>
            </a:r>
            <a:r>
              <a:rPr lang="it-IT" sz="2400" b="1" dirty="0" smtClean="0"/>
              <a:t>if</a:t>
            </a:r>
            <a:r>
              <a:rPr lang="it-IT" sz="2400" dirty="0" smtClean="0"/>
              <a:t>... </a:t>
            </a:r>
            <a:r>
              <a:rPr lang="ru-RU" sz="2400" dirty="0" smtClean="0"/>
              <a:t>Хорош для задач в которых больше чем два вариант развития событий, или когда значения нужно распределить по диапазонам.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66"/>
            <a:ext cx="6712529" cy="475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Что нам понадобится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736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1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2630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dirty="0"/>
              <a:t>Задача</a:t>
            </a:r>
            <a:r>
              <a:rPr lang="ru-RU" sz="3600" i="1" dirty="0"/>
              <a:t>: Мы знаем день, месяц и год рождения человека. Мы также знаем сегодняшний день месяц и год, необходимо </a:t>
            </a:r>
            <a:r>
              <a:rPr lang="ru-RU" sz="3600" i="1" dirty="0" smtClean="0"/>
              <a:t>рассчитать </a:t>
            </a:r>
            <a:r>
              <a:rPr lang="ru-RU" sz="3600" i="1" dirty="0"/>
              <a:t>сколько человеку полных лет</a:t>
            </a:r>
            <a:r>
              <a:rPr lang="en-US" sz="3600" i="1" dirty="0"/>
              <a:t> </a:t>
            </a:r>
            <a:r>
              <a:rPr lang="ru-RU" sz="3600" i="1" dirty="0"/>
              <a:t>на сегодняшний </a:t>
            </a:r>
            <a:r>
              <a:rPr lang="ru-RU" sz="3600" i="1" dirty="0" smtClean="0"/>
              <a:t>день.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549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2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5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7280" y="617081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388" y="600455"/>
            <a:ext cx="8883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«Задача банкомата» </a:t>
            </a:r>
            <a:r>
              <a:rPr lang="ru-RU" sz="2800" dirty="0" smtClean="0"/>
              <a:t>Программа спрашивает </a:t>
            </a:r>
            <a:r>
              <a:rPr lang="ru-RU" sz="2800" dirty="0"/>
              <a:t>у пользователя сумму, а в ответ сообщает купюры каких </a:t>
            </a:r>
            <a:r>
              <a:rPr lang="ru-RU" sz="2800" dirty="0" smtClean="0"/>
              <a:t>номиналов, </a:t>
            </a:r>
            <a:r>
              <a:rPr lang="ru-RU" sz="2800" dirty="0"/>
              <a:t>и в каком количестве необходимо </a:t>
            </a:r>
            <a:r>
              <a:rPr lang="ru-RU" sz="2800" dirty="0" smtClean="0"/>
              <a:t>выдать. </a:t>
            </a:r>
            <a:r>
              <a:rPr lang="ru-RU" sz="2800" dirty="0"/>
              <a:t>При этом </a:t>
            </a:r>
            <a:r>
              <a:rPr lang="ru-RU" sz="2800" i="1" dirty="0"/>
              <a:t>суммарное </a:t>
            </a:r>
            <a:r>
              <a:rPr lang="ru-RU" sz="2800" b="1" i="1" dirty="0"/>
              <a:t>количество купюр </a:t>
            </a:r>
            <a:r>
              <a:rPr lang="ru-RU" sz="2800" b="1" i="1" dirty="0" smtClean="0"/>
              <a:t>должно быть </a:t>
            </a:r>
            <a:r>
              <a:rPr lang="ru-RU" sz="2800" b="1" i="1" dirty="0"/>
              <a:t>минимально</a:t>
            </a:r>
            <a:r>
              <a:rPr lang="ru-RU" sz="2800" i="1" dirty="0"/>
              <a:t> возможным</a:t>
            </a:r>
            <a:r>
              <a:rPr lang="ru-RU" sz="2800" dirty="0"/>
              <a:t>. </a:t>
            </a:r>
            <a:r>
              <a:rPr lang="ru-RU" sz="2800" dirty="0" smtClean="0"/>
              <a:t>Для простоты будем считать, что в банкомате есть только купюры по </a:t>
            </a:r>
            <a:r>
              <a:rPr lang="ru-RU" sz="2800" b="1" dirty="0"/>
              <a:t>1, </a:t>
            </a:r>
            <a:r>
              <a:rPr lang="ru-RU" sz="2800" b="1" dirty="0" smtClean="0"/>
              <a:t>5,</a:t>
            </a:r>
            <a:r>
              <a:rPr lang="en-US" sz="2800" b="1" dirty="0" smtClean="0"/>
              <a:t> 20,</a:t>
            </a:r>
            <a:r>
              <a:rPr lang="ru-RU" sz="2800" b="1" dirty="0" smtClean="0"/>
              <a:t> 50 </a:t>
            </a:r>
            <a:r>
              <a:rPr lang="ru-RU" sz="2800" dirty="0" smtClean="0"/>
              <a:t>гривен</a:t>
            </a:r>
            <a:r>
              <a:rPr lang="en-US" sz="2800" dirty="0" smtClean="0"/>
              <a:t> (</a:t>
            </a:r>
            <a:r>
              <a:rPr lang="ru-RU" sz="2800" dirty="0" smtClean="0"/>
              <a:t>при этом из количество не ограничено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26388" y="4126232"/>
            <a:ext cx="523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Например:</a:t>
            </a:r>
            <a:r>
              <a:rPr lang="en-US" b="1" i="1" dirty="0" smtClean="0"/>
              <a:t> </a:t>
            </a:r>
            <a:r>
              <a:rPr lang="ru-RU" i="1" dirty="0" smtClean="0"/>
              <a:t>Пользователь </a:t>
            </a:r>
            <a:r>
              <a:rPr lang="ru-RU" i="1" dirty="0"/>
              <a:t>вводит сумму: </a:t>
            </a:r>
            <a:r>
              <a:rPr lang="ru-RU" b="1" i="1" dirty="0" smtClean="0"/>
              <a:t>552 </a:t>
            </a:r>
            <a:r>
              <a:rPr lang="ru-RU" b="1" i="1" dirty="0"/>
              <a:t>грн</a:t>
            </a:r>
            <a:r>
              <a:rPr lang="ru-RU" i="1" dirty="0"/>
              <a:t>. </a:t>
            </a:r>
            <a:endParaRPr lang="en-US" i="1" dirty="0" smtClean="0"/>
          </a:p>
          <a:p>
            <a:r>
              <a:rPr lang="ru-RU" i="1" dirty="0" smtClean="0"/>
              <a:t>В </a:t>
            </a:r>
            <a:r>
              <a:rPr lang="ru-RU" i="1" dirty="0"/>
              <a:t>ответ программа выдаёт: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36337"/>
              </p:ext>
            </p:extLst>
          </p:nvPr>
        </p:nvGraphicFramePr>
        <p:xfrm>
          <a:off x="1726388" y="474959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6986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7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50 грн. х 11;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20 </a:t>
                      </a:r>
                      <a:r>
                        <a:rPr lang="ru-RU" sz="1800" b="1" dirty="0" smtClean="0"/>
                        <a:t>грн.</a:t>
                      </a:r>
                      <a:r>
                        <a:rPr lang="ru-RU" sz="1800" b="1" baseline="0" dirty="0" smtClean="0"/>
                        <a:t> 0;</a:t>
                      </a:r>
                      <a:endParaRPr lang="ru-R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5 грн. х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1 грн. х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Задача: </a:t>
            </a:r>
            <a:r>
              <a:rPr lang="ru-RU" sz="3200" dirty="0" smtClean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«Источник</a:t>
            </a:r>
            <a:r>
              <a:rPr lang="ru-RU" sz="8000" dirty="0"/>
              <a:t>и</a:t>
            </a:r>
            <a:r>
              <a:rPr lang="ru-RU" sz="8000" dirty="0" smtClean="0"/>
              <a:t> знаний»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418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</a:t>
            </a:r>
            <a:r>
              <a:rPr lang="en-US" sz="4000" b="1" dirty="0" smtClean="0">
                <a:solidFill>
                  <a:srgbClr val="0070C0"/>
                </a:solidFill>
              </a:rPr>
              <a:t>David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 smtClean="0">
              <a:solidFill>
                <a:srgbClr val="0070C0"/>
              </a:solidFill>
            </a:endParaRPr>
          </a:p>
          <a:p>
            <a:r>
              <a:rPr lang="en-US" sz="4000" b="1" dirty="0" smtClean="0"/>
              <a:t>JavaScript</a:t>
            </a:r>
            <a:r>
              <a:rPr lang="en-US" sz="4000" b="1" dirty="0"/>
              <a:t>: The Definitive Guide: Master the World's Most-Used Programming Language</a:t>
            </a:r>
            <a:r>
              <a:rPr lang="en-US" sz="4000" b="1" dirty="0" smtClean="0"/>
              <a:t>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 smtClean="0">
                <a:solidFill>
                  <a:schemeClr val="accent2"/>
                </a:solidFill>
              </a:rPr>
              <a:t>edition, 2020.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44517" y="4876458"/>
            <a:ext cx="6308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4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 следующему занятию будет полезно почитать о…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40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7137"/>
            <a:ext cx="12192000" cy="9971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На понадобятся</a:t>
            </a:r>
            <a:endParaRPr lang="uk-UA" sz="4000" b="1" dirty="0">
              <a:latin typeface="+mn-lt"/>
            </a:endParaRPr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74687" y="1731233"/>
            <a:ext cx="6738934" cy="1498856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Браузер</a:t>
              </a:r>
              <a:r>
                <a:rPr lang="ru-RU" sz="4000" b="1" dirty="0" smtClean="0">
                  <a:solidFill>
                    <a:srgbClr val="0070C0"/>
                  </a:solidFill>
                </a:rPr>
                <a:t>(ы)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4313811" y="3888580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 smtClean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Коллекции в </a:t>
            </a:r>
            <a:r>
              <a:rPr lang="en-US" sz="3200" dirty="0" smtClean="0"/>
              <a:t>JavaScript: </a:t>
            </a:r>
            <a:r>
              <a:rPr lang="ru-RU" sz="3200" i="1" dirty="0" smtClean="0"/>
              <a:t>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Array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Ассоциативные 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Object</a:t>
            </a:r>
            <a:r>
              <a:rPr lang="en-US" sz="3200" dirty="0" smtClean="0"/>
              <a:t>, </a:t>
            </a:r>
            <a:r>
              <a:rPr lang="en-US" sz="3200" b="1" dirty="0" smtClean="0"/>
              <a:t>Map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Множества</a:t>
            </a:r>
            <a:r>
              <a:rPr lang="ru-RU" sz="3200" dirty="0" smtClean="0"/>
              <a:t> (</a:t>
            </a:r>
            <a:r>
              <a:rPr lang="en-US" sz="3200" b="1" dirty="0" smtClean="0"/>
              <a:t>Set</a:t>
            </a:r>
            <a:r>
              <a:rPr lang="ru-RU" sz="3200" dirty="0" smtClean="0"/>
              <a:t>);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Spread </a:t>
            </a:r>
            <a:r>
              <a:rPr lang="ru-RU" sz="3200" dirty="0" smtClean="0"/>
              <a:t>оператор (</a:t>
            </a:r>
            <a:r>
              <a:rPr lang="ru-RU" sz="4800" b="1" dirty="0" smtClean="0">
                <a:solidFill>
                  <a:srgbClr val="0070C0"/>
                </a:solidFill>
              </a:rPr>
              <a:t>…</a:t>
            </a:r>
            <a:r>
              <a:rPr lang="ru-RU" sz="3200" dirty="0" smtClean="0"/>
              <a:t>) – он же оператор «три точки», он же оператор </a:t>
            </a:r>
            <a:r>
              <a:rPr lang="ru-RU" sz="3200" b="1" dirty="0" smtClean="0"/>
              <a:t>деструктуризации</a:t>
            </a:r>
            <a:r>
              <a:rPr lang="ru-RU" sz="3200" dirty="0" smtClean="0"/>
              <a:t>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Методы </a:t>
            </a:r>
            <a:r>
              <a:rPr lang="uk-UA" sz="3200" dirty="0" err="1" smtClean="0"/>
              <a:t>массива</a:t>
            </a:r>
            <a:r>
              <a:rPr lang="uk-UA" sz="3200" dirty="0" smtClean="0"/>
              <a:t> (</a:t>
            </a:r>
            <a:r>
              <a:rPr lang="en-US" sz="3200" b="1" dirty="0" smtClean="0"/>
              <a:t>Array</a:t>
            </a:r>
            <a:r>
              <a:rPr lang="en-US" sz="3200" dirty="0" smtClean="0"/>
              <a:t>)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 smtClean="0"/>
              <a:t>,</a:t>
            </a:r>
            <a:r>
              <a:rPr lang="ru-RU" sz="3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 smtClean="0"/>
              <a:t>,</a:t>
            </a:r>
            <a:r>
              <a:rPr lang="en-US" sz="3200" i="1" dirty="0" smtClean="0"/>
              <a:t> 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Скучное но </a:t>
            </a:r>
            <a:r>
              <a:rPr lang="ru-RU" sz="6000" b="1" dirty="0" smtClean="0"/>
              <a:t>необходимое</a:t>
            </a:r>
            <a:r>
              <a:rPr lang="ru-RU" sz="6000" dirty="0" smtClean="0"/>
              <a:t> </a:t>
            </a:r>
            <a:br>
              <a:rPr lang="ru-RU" sz="6000" dirty="0" smtClean="0"/>
            </a:br>
            <a:r>
              <a:rPr lang="ru-RU" sz="6000" dirty="0" smtClean="0"/>
              <a:t>домашнее задание</a:t>
            </a:r>
            <a:r>
              <a:rPr lang="en-US" sz="6000" dirty="0" smtClean="0"/>
              <a:t>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для 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04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60077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http://www.itmathrepetitor.ru/prog/zadachi-na-vychisleniya/</a:t>
            </a:r>
            <a:endParaRPr lang="uk-UA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5828" y="998986"/>
            <a:ext cx="60182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Первым делом необходимо </a:t>
            </a:r>
            <a:r>
              <a:rPr lang="ru-RU" sz="2200" b="1" dirty="0" smtClean="0">
                <a:solidFill>
                  <a:schemeClr val="accent2"/>
                </a:solidFill>
              </a:rPr>
              <a:t>натренироваться применять базовые конструкции</a:t>
            </a:r>
            <a:r>
              <a:rPr lang="ru-RU" sz="2200" dirty="0" smtClean="0"/>
              <a:t>. Поэтому </a:t>
            </a:r>
            <a:r>
              <a:rPr lang="ru-RU" sz="2200" dirty="0"/>
              <a:t>н</a:t>
            </a:r>
            <a:r>
              <a:rPr lang="ru-RU" sz="2200" dirty="0" smtClean="0"/>
              <a:t>апишите код который решит задачи (№7-№74) из раздела </a:t>
            </a:r>
            <a:r>
              <a:rPr lang="ru-RU" sz="2200" b="1" dirty="0" smtClean="0"/>
              <a:t>«Простейшая</a:t>
            </a:r>
            <a:r>
              <a:rPr lang="uk-UA" sz="2200" b="1" dirty="0" smtClean="0"/>
              <a:t> </a:t>
            </a:r>
            <a:r>
              <a:rPr lang="uk-UA" sz="2200" b="1" dirty="0"/>
              <a:t>арифметика</a:t>
            </a:r>
            <a:r>
              <a:rPr lang="ru-RU" sz="2200" b="1" dirty="0" smtClean="0"/>
              <a:t>» </a:t>
            </a:r>
            <a:r>
              <a:rPr lang="ru-RU" sz="2200" dirty="0" smtClean="0"/>
              <a:t>и </a:t>
            </a:r>
            <a:r>
              <a:rPr lang="ru-RU" sz="2200" b="1" dirty="0" smtClean="0"/>
              <a:t>«</a:t>
            </a:r>
            <a:r>
              <a:rPr lang="ru-RU" sz="2200" b="1" dirty="0"/>
              <a:t>Условный оператор и арифметика</a:t>
            </a:r>
            <a:r>
              <a:rPr lang="ru-RU" sz="2200" b="1" dirty="0" smtClean="0"/>
              <a:t>»</a:t>
            </a:r>
            <a:r>
              <a:rPr lang="ru-RU" sz="2200" dirty="0" smtClean="0"/>
              <a:t>.</a:t>
            </a:r>
          </a:p>
          <a:p>
            <a:endParaRPr lang="ru-RU" sz="2200" b="1" dirty="0" smtClean="0"/>
          </a:p>
          <a:p>
            <a:r>
              <a:rPr lang="ru-RU" sz="2200" dirty="0" smtClean="0"/>
              <a:t>Решения </a:t>
            </a:r>
            <a:r>
              <a:rPr lang="ru-RU" sz="2200" b="1" dirty="0" smtClean="0"/>
              <a:t>этих</a:t>
            </a:r>
            <a:r>
              <a:rPr lang="ru-RU" sz="2200" dirty="0" smtClean="0"/>
              <a:t> задач </a:t>
            </a:r>
            <a:r>
              <a:rPr lang="ru-RU" sz="2200" b="1" dirty="0" smtClean="0"/>
              <a:t>загружать на </a:t>
            </a:r>
            <a:r>
              <a:rPr lang="en-US" sz="2200" b="1" dirty="0" smtClean="0"/>
              <a:t>GitHub </a:t>
            </a:r>
            <a:r>
              <a:rPr lang="ru-RU" sz="2200" b="1" dirty="0" smtClean="0">
                <a:solidFill>
                  <a:srgbClr val="00B050"/>
                </a:solidFill>
              </a:rPr>
              <a:t>не нужно</a:t>
            </a:r>
            <a:r>
              <a:rPr lang="ru-RU" sz="2200" b="1" dirty="0" smtClean="0"/>
              <a:t> </a:t>
            </a:r>
            <a:r>
              <a:rPr lang="ru-RU" sz="2200" dirty="0" smtClean="0"/>
              <a:t>(правильность их работы можно легко проверить с ответами, или калькулятором). Но если возникнут проблемы, не </a:t>
            </a:r>
            <a:r>
              <a:rPr lang="ru-RU" sz="2200" dirty="0"/>
              <a:t>стесняйтесь задавать вопросы</a:t>
            </a:r>
            <a:r>
              <a:rPr lang="ru-RU" sz="2200" dirty="0" smtClean="0"/>
              <a:t>. Для этого </a:t>
            </a:r>
            <a:r>
              <a:rPr lang="ru-RU" sz="2200" b="1" dirty="0" smtClean="0">
                <a:solidFill>
                  <a:srgbClr val="FF0000"/>
                </a:solidFill>
              </a:rPr>
              <a:t>загрузите ваш код </a:t>
            </a:r>
            <a:r>
              <a:rPr lang="ru-RU" sz="2200" dirty="0" smtClean="0"/>
              <a:t>(в котором возникли проблемы) </a:t>
            </a:r>
            <a:r>
              <a:rPr lang="ru-RU" sz="2200" b="1" dirty="0" smtClean="0">
                <a:solidFill>
                  <a:srgbClr val="FF0000"/>
                </a:solidFill>
              </a:rPr>
              <a:t>на </a:t>
            </a:r>
            <a:r>
              <a:rPr lang="en-US" sz="2200" b="1" dirty="0" smtClean="0">
                <a:solidFill>
                  <a:srgbClr val="FF0000"/>
                </a:solidFill>
              </a:rPr>
              <a:t>GitHub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и ссылку на него </a:t>
            </a:r>
            <a:r>
              <a:rPr lang="ru-RU" sz="2200" b="1" dirty="0" smtClean="0">
                <a:solidFill>
                  <a:srgbClr val="FF0000"/>
                </a:solidFill>
              </a:rPr>
              <a:t>с описанием проблемы </a:t>
            </a:r>
            <a:r>
              <a:rPr lang="ru-RU" sz="2200" dirty="0" smtClean="0"/>
              <a:t>сбросьте в</a:t>
            </a:r>
            <a:r>
              <a:rPr lang="uk-UA" sz="2200" dirty="0" smtClean="0"/>
              <a:t> </a:t>
            </a:r>
            <a:r>
              <a:rPr lang="uk-UA" sz="2200" dirty="0" err="1" smtClean="0"/>
              <a:t>группу</a:t>
            </a:r>
            <a:r>
              <a:rPr lang="uk-UA" sz="2200" dirty="0" smtClean="0"/>
              <a:t>.</a:t>
            </a:r>
            <a:endParaRPr lang="uk-UA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4137"/>
          <a:stretch/>
        </p:blipFill>
        <p:spPr>
          <a:xfrm>
            <a:off x="1185672" y="1596383"/>
            <a:ext cx="3708972" cy="3804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1759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73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030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 smtClean="0">
                <a:latin typeface="+mn-lt"/>
              </a:rPr>
              <a:t>репозитория</a:t>
            </a:r>
            <a:r>
              <a:rPr lang="ru-RU" sz="3200" b="1" dirty="0" smtClean="0">
                <a:latin typeface="+mn-lt"/>
              </a:rPr>
              <a:t> на </a:t>
            </a:r>
            <a:r>
              <a:rPr lang="en-US" sz="3200" b="1" dirty="0" smtClean="0">
                <a:latin typeface="+mn-lt"/>
              </a:rPr>
              <a:t>GitHub</a:t>
            </a:r>
            <a:r>
              <a:rPr lang="ru-RU" sz="3200" b="1" dirty="0" smtClean="0">
                <a:latin typeface="+mn-lt"/>
              </a:rPr>
              <a:t>, в названии которого </a:t>
            </a:r>
            <a:r>
              <a:rPr lang="ru-RU" sz="3200" b="1" dirty="0" smtClean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 smtClean="0">
                <a:latin typeface="+mn-lt"/>
              </a:rPr>
              <a:t> (например:</a:t>
            </a:r>
            <a:r>
              <a:rPr lang="en-US" sz="3200" b="1" dirty="0" smtClean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 smtClean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 smtClean="0"/>
              <a:t>GitHub</a:t>
            </a:r>
            <a:r>
              <a:rPr lang="en-US" sz="2800" dirty="0" smtClean="0"/>
              <a:t> </a:t>
            </a:r>
            <a:r>
              <a:rPr lang="ru-RU" sz="2800" dirty="0" smtClean="0"/>
              <a:t>и ссылку на него, с описанием вопроса в </a:t>
            </a:r>
            <a:r>
              <a:rPr lang="ru-RU" sz="2800" b="1" dirty="0" smtClean="0"/>
              <a:t>группу</a:t>
            </a:r>
            <a:r>
              <a:rPr lang="ru-RU" sz="2800" dirty="0" smtClean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51263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</a:t>
            </a:r>
            <a:r>
              <a:rPr lang="ru-RU" sz="4000" b="1" dirty="0" smtClean="0">
                <a:latin typeface="+mn-lt"/>
              </a:rPr>
              <a:t>задание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#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14305" y="1388487"/>
            <a:ext cx="74731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Есть в США такой вид налога как </a:t>
            </a:r>
            <a:r>
              <a:rPr lang="en-US" sz="2600" b="1" dirty="0"/>
              <a:t>Federal Income Tax</a:t>
            </a:r>
            <a:r>
              <a:rPr lang="ru-RU" sz="26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</a:t>
            </a:r>
            <a:r>
              <a:rPr lang="ru-RU" sz="2600" dirty="0" smtClean="0"/>
              <a:t>для доходов полученных за </a:t>
            </a:r>
            <a:r>
              <a:rPr lang="ru-RU" sz="2600" b="1" dirty="0" smtClean="0"/>
              <a:t>2020 </a:t>
            </a:r>
            <a:r>
              <a:rPr lang="ru-RU" sz="2600" dirty="0" smtClean="0"/>
              <a:t>г. (и оплата в 2021 году), </a:t>
            </a:r>
            <a:r>
              <a:rPr lang="ru-RU" sz="2600" dirty="0"/>
              <a:t>и для </a:t>
            </a:r>
            <a:r>
              <a:rPr lang="ru-RU" sz="2600" dirty="0" smtClean="0"/>
              <a:t>простоты - </a:t>
            </a:r>
            <a:r>
              <a:rPr lang="ru-RU" sz="2600" dirty="0"/>
              <a:t>расчёт выполнять </a:t>
            </a:r>
            <a:r>
              <a:rPr lang="ru-RU" sz="2600" b="1" dirty="0"/>
              <a:t>только</a:t>
            </a:r>
            <a:r>
              <a:rPr lang="ru-RU" sz="2600" dirty="0"/>
              <a:t> </a:t>
            </a:r>
            <a:r>
              <a:rPr lang="ru-RU" sz="2600" dirty="0" smtClean="0"/>
              <a:t>для </a:t>
            </a:r>
            <a:r>
              <a:rPr lang="ru-RU" sz="2600" dirty="0"/>
              <a:t>лиц не состоящих в </a:t>
            </a:r>
            <a:r>
              <a:rPr lang="ru-RU" sz="2600" dirty="0" smtClean="0"/>
              <a:t>браке</a:t>
            </a:r>
            <a:r>
              <a:rPr lang="en-US" sz="2600" dirty="0" smtClean="0"/>
              <a:t>: </a:t>
            </a:r>
            <a:r>
              <a:rPr lang="en-US" sz="2600" b="1" dirty="0" smtClean="0"/>
              <a:t>single</a:t>
            </a:r>
            <a:r>
              <a:rPr lang="ru-RU" sz="2600" dirty="0" smtClean="0"/>
              <a:t>.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14305" y="5362317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О прогрессивном налогообложении</a:t>
            </a:r>
            <a:r>
              <a:rPr lang="en-US" i="1" dirty="0" smtClean="0"/>
              <a:t> </a:t>
            </a:r>
            <a:r>
              <a:rPr lang="ru-RU" i="1" dirty="0" smtClean="0"/>
              <a:t>в целом, с примерами: 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allfi.biz/glossary/eng/P/progressive-taxation.php</a:t>
            </a:r>
            <a:r>
              <a:rPr lang="ru-RU" i="1" dirty="0" smtClean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93054" y="4802631"/>
            <a:ext cx="4915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https://www.debt.org/tax/brackets</a:t>
            </a:r>
            <a:r>
              <a:rPr lang="en-US" sz="2400" b="1" dirty="0" smtClean="0">
                <a:hlinkClick r:id="rId4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 забудьте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6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0212" y="4270103"/>
            <a:ext cx="355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GitHub </a:t>
            </a:r>
            <a:r>
              <a:rPr lang="en-US" sz="3600" b="1" dirty="0" smtClean="0"/>
              <a:t>Desktop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[WinX64, </a:t>
            </a:r>
            <a:r>
              <a:rPr lang="en-US" sz="2400" b="1" dirty="0" err="1" smtClean="0"/>
              <a:t>MacOS</a:t>
            </a:r>
            <a:r>
              <a:rPr lang="en-US" sz="2400" b="1" dirty="0" smtClean="0"/>
              <a:t>]</a:t>
            </a:r>
            <a:endParaRPr lang="ru-RU" sz="2400" b="1" dirty="0" smtClean="0"/>
          </a:p>
        </p:txBody>
      </p:sp>
      <p:pic>
        <p:nvPicPr>
          <p:cNvPr id="4098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2" y="1471944"/>
            <a:ext cx="3558378" cy="244638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21163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Git</a:t>
            </a:r>
            <a:r>
              <a:rPr lang="en-US" sz="4400" b="1" dirty="0" smtClean="0"/>
              <a:t> </a:t>
            </a:r>
            <a:r>
              <a:rPr lang="ru-RU" sz="4400" b="1" dirty="0" smtClean="0"/>
              <a:t>клиент (для работы с </a:t>
            </a:r>
            <a:r>
              <a:rPr lang="en-US" sz="4400" b="1" dirty="0" smtClean="0"/>
              <a:t>GitHub</a:t>
            </a:r>
            <a:r>
              <a:rPr lang="ru-RU" sz="4400" b="1" dirty="0" smtClean="0"/>
              <a:t>)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366" y="3553428"/>
            <a:ext cx="4214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4"/>
              </a:rPr>
              <a:t>https://git-scm.com</a:t>
            </a:r>
            <a:r>
              <a:rPr lang="ru-RU" sz="3600" b="1" dirty="0" smtClean="0">
                <a:hlinkClick r:id="rId4"/>
              </a:rPr>
              <a:t>/</a:t>
            </a:r>
            <a:endParaRPr lang="ru-RU" sz="3600" b="1" dirty="0"/>
          </a:p>
        </p:txBody>
      </p:sp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3" y="1857963"/>
            <a:ext cx="3117680" cy="1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16" y="2795622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ИЛИ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80579" y="5379613"/>
            <a:ext cx="449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6"/>
              </a:rPr>
              <a:t>https://desktop.github.com</a:t>
            </a:r>
            <a:r>
              <a:rPr lang="ru-RU" sz="2800" b="1" dirty="0" smtClean="0">
                <a:hlinkClick r:id="rId6"/>
              </a:rPr>
              <a:t>/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125" y="4425506"/>
            <a:ext cx="4705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Консольная версия</a:t>
            </a:r>
            <a:endParaRPr lang="en-US" sz="2800" b="1" dirty="0" smtClean="0"/>
          </a:p>
          <a:p>
            <a:pPr algn="ctr"/>
            <a:r>
              <a:rPr lang="ru-RU" sz="2800" b="1" dirty="0" smtClean="0"/>
              <a:t>(также используется </a:t>
            </a:r>
            <a:r>
              <a:rPr lang="en-US" sz="2800" b="1" dirty="0" err="1" smtClean="0"/>
              <a:t>VSCode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258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О чём курс?</a:t>
            </a:r>
            <a:endParaRPr lang="uk-UA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1740</Words>
  <Application>Microsoft Office PowerPoint</Application>
  <PresentationFormat>Широкоэкранный</PresentationFormat>
  <Paragraphs>257</Paragraphs>
  <Slides>67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 понадобятся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JavaScript – язык программирования</vt:lpstr>
      <vt:lpstr>JavaScript без полной разметки</vt:lpstr>
      <vt:lpstr>Служебные функции для ввода/вывода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числе с учётом погрешности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Boolean</vt:lpstr>
      <vt:lpstr>Откуда берётся boolean?</vt:lpstr>
      <vt:lpstr>Оператор if-else – основной «клиент» boolean</vt:lpstr>
      <vt:lpstr>Откуда берётся boolean?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«Многоэтажный» if-else-if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402</cp:revision>
  <dcterms:created xsi:type="dcterms:W3CDTF">2018-10-09T14:11:27Z</dcterms:created>
  <dcterms:modified xsi:type="dcterms:W3CDTF">2020-10-02T22:21:12Z</dcterms:modified>
</cp:coreProperties>
</file>