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sldIdLst>
    <p:sldId id="256" r:id="rId2"/>
    <p:sldId id="419" r:id="rId3"/>
    <p:sldId id="428" r:id="rId4"/>
    <p:sldId id="420" r:id="rId5"/>
    <p:sldId id="421" r:id="rId6"/>
    <p:sldId id="472" r:id="rId7"/>
    <p:sldId id="473" r:id="rId8"/>
    <p:sldId id="424" r:id="rId9"/>
    <p:sldId id="476" r:id="rId10"/>
    <p:sldId id="475" r:id="rId11"/>
    <p:sldId id="404" r:id="rId12"/>
    <p:sldId id="434" r:id="rId13"/>
    <p:sldId id="445" r:id="rId14"/>
    <p:sldId id="477" r:id="rId15"/>
    <p:sldId id="403" r:id="rId16"/>
    <p:sldId id="306" r:id="rId17"/>
    <p:sldId id="401" r:id="rId18"/>
    <p:sldId id="436" r:id="rId19"/>
    <p:sldId id="429" r:id="rId20"/>
    <p:sldId id="437" r:id="rId21"/>
    <p:sldId id="435" r:id="rId22"/>
    <p:sldId id="321" r:id="rId23"/>
    <p:sldId id="322" r:id="rId24"/>
    <p:sldId id="324" r:id="rId25"/>
    <p:sldId id="325" r:id="rId26"/>
    <p:sldId id="450" r:id="rId27"/>
    <p:sldId id="326" r:id="rId28"/>
    <p:sldId id="439" r:id="rId29"/>
    <p:sldId id="440" r:id="rId30"/>
    <p:sldId id="491" r:id="rId31"/>
    <p:sldId id="490" r:id="rId32"/>
    <p:sldId id="441" r:id="rId33"/>
    <p:sldId id="493" r:id="rId34"/>
    <p:sldId id="494" r:id="rId35"/>
    <p:sldId id="492" r:id="rId36"/>
    <p:sldId id="451" r:id="rId37"/>
    <p:sldId id="468" r:id="rId38"/>
    <p:sldId id="469" r:id="rId39"/>
    <p:sldId id="471" r:id="rId40"/>
    <p:sldId id="467" r:id="rId41"/>
    <p:sldId id="452" r:id="rId42"/>
    <p:sldId id="454" r:id="rId43"/>
    <p:sldId id="453" r:id="rId44"/>
    <p:sldId id="455" r:id="rId45"/>
    <p:sldId id="456" r:id="rId46"/>
    <p:sldId id="457" r:id="rId47"/>
    <p:sldId id="459" r:id="rId48"/>
    <p:sldId id="460" r:id="rId49"/>
    <p:sldId id="464" r:id="rId50"/>
    <p:sldId id="481" r:id="rId51"/>
    <p:sldId id="466" r:id="rId52"/>
    <p:sldId id="465" r:id="rId53"/>
    <p:sldId id="479" r:id="rId54"/>
    <p:sldId id="489" r:id="rId55"/>
    <p:sldId id="486" r:id="rId56"/>
    <p:sldId id="367" r:id="rId57"/>
    <p:sldId id="392" r:id="rId58"/>
    <p:sldId id="391" r:id="rId59"/>
    <p:sldId id="389" r:id="rId60"/>
    <p:sldId id="400" r:id="rId61"/>
    <p:sldId id="372" r:id="rId62"/>
    <p:sldId id="373" r:id="rId63"/>
    <p:sldId id="482" r:id="rId64"/>
    <p:sldId id="483" r:id="rId65"/>
    <p:sldId id="484" r:id="rId66"/>
    <p:sldId id="497" r:id="rId67"/>
    <p:sldId id="495" r:id="rId6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E36"/>
    <a:srgbClr val="2F6E1F"/>
    <a:srgbClr val="4B823E"/>
    <a:srgbClr val="157000"/>
    <a:srgbClr val="FCC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2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09D12-6674-4A6A-BECB-90B8820837C6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FB62-F861-4C36-8104-69607B85F51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20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242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655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0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11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442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098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924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010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832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71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651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85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588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794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204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091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variable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learn.javascript.ru/types-intr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operator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avascript.ru/math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EEE_754-2008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developer.mozilla.org/ru/docs/Web/JavaScript/Reference/Global_Objects/Number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EEE_754-2008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learn.javascript.ru/strin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learn.javascript.ru/strin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learn.javascript.ru/st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learn.javascript.ru/comparison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logical-ops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www.itmathrepetitor.ru/prog/zadachi-na-vychisleniya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hyperlink" Target="http://allfi.biz/glossary/eng/P/progressive-taxation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bt.org/tax/brackets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sktop.github.com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git-scm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8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a.ilovecoding.org/thumb/do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421" y="1304226"/>
            <a:ext cx="2713647" cy="1525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thisdavej.com/wp-content/uploads/2016/02/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216" y="1159583"/>
            <a:ext cx="1919088" cy="124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Результат пошуку зображень за запитом &quot;ТЗЬ дщпщ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727" y="2729371"/>
            <a:ext cx="2402387" cy="934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 flipH="1">
            <a:off x="5735960" y="1500822"/>
            <a:ext cx="8135" cy="511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s://encrypted-tbn0.gstatic.com/images?q=tbn:ANd9GcQWW25Ap5zGnrRDp1teuU5JtKiPQcI2pViMcQ-hadG1OEGSdzMyU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25" y="1850861"/>
            <a:ext cx="3982940" cy="398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Результат пошуку зображень за запитом &quot;javascript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73" y="4099910"/>
            <a:ext cx="2194790" cy="2194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0" y="30674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О</a:t>
            </a:r>
            <a:r>
              <a:rPr lang="ru-RU" sz="2800" b="1" dirty="0" smtClean="0"/>
              <a:t> программировании и веб-разработке с применением языка </a:t>
            </a:r>
            <a:r>
              <a:rPr lang="en-US" sz="2800" b="1" dirty="0" smtClean="0"/>
              <a:t>JavaScript</a:t>
            </a:r>
            <a:endParaRPr lang="uk-UA" sz="2800" b="1" dirty="0"/>
          </a:p>
        </p:txBody>
      </p:sp>
      <p:pic>
        <p:nvPicPr>
          <p:cNvPr id="16" name="Picture 4" descr="https://media.licdn.com/mpr/mpr/AAEAAQAAAAAAAAi6AAAAJDZmNGRjMDdhLTFiMTItNDFhZC05ZTdiLTE1ZWQ2ZmM4MmFhYw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463" y="3954725"/>
            <a:ext cx="3965919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Файл:Vu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48" y="4236560"/>
            <a:ext cx="2159360" cy="2159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Результат пошуку зображень за запитом &quot;AJAX js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375" y="3105856"/>
            <a:ext cx="2033191" cy="97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2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500" dirty="0" smtClean="0">
                <a:solidFill>
                  <a:schemeClr val="bg1"/>
                </a:solidFill>
              </a:rPr>
              <a:t>Поехали!</a:t>
            </a:r>
            <a:endParaRPr lang="uk-UA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C8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880/1*b5FTRQ8gJefhdFVIpE1xN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/>
          <a:stretch/>
        </p:blipFill>
        <p:spPr bwMode="auto">
          <a:xfrm>
            <a:off x="0" y="533400"/>
            <a:ext cx="1219200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vmasshtabe.ru/wp-content/uploads/2017/05/510895-vms-Snimo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0" t="21924" r="7298" b="22957"/>
          <a:stretch/>
        </p:blipFill>
        <p:spPr bwMode="auto">
          <a:xfrm>
            <a:off x="642620" y="1417088"/>
            <a:ext cx="4970780" cy="480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ьтат пошуку зображень за запитом renault duste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245" y="2403440"/>
            <a:ext cx="5080043" cy="262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0700" y="266700"/>
            <a:ext cx="3174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ECMAScript</a:t>
            </a:r>
            <a:endParaRPr lang="uk-UA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34026" y="266699"/>
            <a:ext cx="2732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JavaScript</a:t>
            </a:r>
            <a:endParaRPr lang="uk-U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34356" y="6174264"/>
            <a:ext cx="2686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Спецификация…</a:t>
            </a:r>
            <a:endParaRPr lang="uk-UA" sz="2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904" y="6174264"/>
            <a:ext cx="291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…и её реализация</a:t>
            </a:r>
            <a:endParaRPr lang="uk-UA" sz="2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/>
          <p:cNvSpPr txBox="1">
            <a:spLocks/>
          </p:cNvSpPr>
          <p:nvPr/>
        </p:nvSpPr>
        <p:spPr>
          <a:xfrm>
            <a:off x="0" y="1834748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7200" b="1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1.</a:t>
            </a:r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 </a:t>
            </a:r>
            <a:r>
              <a:rPr lang="ru-RU" sz="7200" b="1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Императивный</a:t>
            </a:r>
            <a:endParaRPr lang="uk-UA" sz="7200" b="1" dirty="0">
              <a:solidFill>
                <a:schemeClr val="accent2">
                  <a:lumMod val="7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0" y="430306"/>
            <a:ext cx="12192000" cy="90133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+mn-lt"/>
              </a:rPr>
              <a:t>JavaScript</a:t>
            </a:r>
            <a:r>
              <a:rPr lang="ru-RU" sz="5400" b="1" dirty="0" smtClean="0">
                <a:latin typeface="+mn-lt"/>
              </a:rPr>
              <a:t> – язык программирования</a:t>
            </a:r>
            <a:endParaRPr lang="uk-UA" sz="5400" b="1" dirty="0">
              <a:latin typeface="+mn-lt"/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0" y="5141537"/>
            <a:ext cx="12192000" cy="68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 smtClean="0">
                <a:solidFill>
                  <a:srgbClr val="0070C0"/>
                </a:solidFill>
                <a:ea typeface="+mj-ea"/>
                <a:cs typeface="+mj-cs"/>
              </a:rPr>
              <a:t>3</a:t>
            </a:r>
            <a:r>
              <a:rPr lang="en-US" sz="4000" b="1" dirty="0" smtClean="0">
                <a:solidFill>
                  <a:srgbClr val="0070C0"/>
                </a:solidFill>
                <a:ea typeface="+mj-ea"/>
                <a:cs typeface="+mj-cs"/>
              </a:rPr>
              <a:t>. </a:t>
            </a:r>
            <a:r>
              <a:rPr lang="ru-RU" sz="4000" b="1" dirty="0" smtClean="0">
                <a:solidFill>
                  <a:srgbClr val="0070C0"/>
                </a:solidFill>
                <a:ea typeface="+mj-ea"/>
                <a:cs typeface="+mj-cs"/>
              </a:rPr>
              <a:t>Не типизированный</a:t>
            </a:r>
            <a:endParaRPr lang="uk-UA" sz="4000" b="1" dirty="0">
              <a:solidFill>
                <a:srgbClr val="0070C0"/>
              </a:solidFill>
              <a:ea typeface="+mj-ea"/>
              <a:cs typeface="+mj-cs"/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48516" y="61611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3530365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800" b="1" dirty="0" smtClean="0">
                <a:solidFill>
                  <a:srgbClr val="00B050"/>
                </a:solidFill>
                <a:ea typeface="+mj-ea"/>
                <a:cs typeface="+mj-cs"/>
              </a:rPr>
              <a:t>2</a:t>
            </a:r>
            <a:r>
              <a:rPr lang="en-US" sz="4800" b="1" dirty="0" smtClean="0">
                <a:solidFill>
                  <a:srgbClr val="00B050"/>
                </a:solidFill>
                <a:ea typeface="+mj-ea"/>
                <a:cs typeface="+mj-cs"/>
              </a:rPr>
              <a:t>. </a:t>
            </a:r>
            <a:r>
              <a:rPr lang="ru-RU" sz="4800" b="1" dirty="0" smtClean="0">
                <a:solidFill>
                  <a:srgbClr val="00B050"/>
                </a:solidFill>
                <a:ea typeface="+mj-ea"/>
                <a:cs typeface="+mj-cs"/>
              </a:rPr>
              <a:t>Интерпретируемый</a:t>
            </a:r>
            <a:endParaRPr lang="uk-UA" sz="4800" b="1" dirty="0">
              <a:solidFill>
                <a:srgbClr val="00B05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330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290240"/>
            <a:ext cx="12192000" cy="70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3600" b="1" dirty="0" smtClean="0">
                <a:latin typeface="+mn-lt"/>
              </a:rPr>
              <a:t>JavaScript </a:t>
            </a:r>
            <a:r>
              <a:rPr lang="ru-RU" sz="3600" b="1" dirty="0" smtClean="0">
                <a:latin typeface="+mn-lt"/>
              </a:rPr>
              <a:t>без полной разметки</a:t>
            </a:r>
            <a:endParaRPr lang="uk-UA" sz="3600" b="1" dirty="0">
              <a:latin typeface="+mn-lt"/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62816" y="6110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13983" y="1485851"/>
            <a:ext cx="4830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Мы имеем возможность ограничиться </a:t>
            </a:r>
            <a:r>
              <a:rPr lang="ru-RU" sz="2800" dirty="0"/>
              <a:t>только тегами </a:t>
            </a:r>
            <a:r>
              <a:rPr lang="en-US" sz="2800" b="1" dirty="0">
                <a:solidFill>
                  <a:srgbClr val="00B0F0"/>
                </a:solidFill>
              </a:rPr>
              <a:t>&lt;script&gt;&lt;/script&gt; </a:t>
            </a:r>
            <a:r>
              <a:rPr lang="ru-RU" sz="2800" dirty="0"/>
              <a:t>для написания кода, и опускать полную разметку </a:t>
            </a:r>
            <a:r>
              <a:rPr lang="ru-RU" sz="2800" dirty="0" smtClean="0"/>
              <a:t>документа. </a:t>
            </a:r>
            <a:r>
              <a:rPr lang="ru-RU" sz="2800" b="1" dirty="0" smtClean="0">
                <a:solidFill>
                  <a:schemeClr val="accent2"/>
                </a:solidFill>
              </a:rPr>
              <a:t>НО! </a:t>
            </a:r>
            <a:r>
              <a:rPr lang="ru-RU" sz="2800" b="1" dirty="0">
                <a:solidFill>
                  <a:schemeClr val="accent2"/>
                </a:solidFill>
              </a:rPr>
              <a:t>чтобы корректно работал </a:t>
            </a:r>
            <a:r>
              <a:rPr lang="en-US" sz="2800" b="1" dirty="0" smtClean="0">
                <a:solidFill>
                  <a:srgbClr val="00B050"/>
                </a:solidFill>
              </a:rPr>
              <a:t>Live Server</a:t>
            </a:r>
            <a:r>
              <a:rPr lang="en-US" sz="2800" b="1" dirty="0" smtClean="0">
                <a:solidFill>
                  <a:schemeClr val="accent2"/>
                </a:solidFill>
              </a:rPr>
              <a:t> </a:t>
            </a:r>
            <a:r>
              <a:rPr lang="ru-RU" sz="2800" b="1" dirty="0" smtClean="0">
                <a:solidFill>
                  <a:schemeClr val="accent2"/>
                </a:solidFill>
              </a:rPr>
              <a:t>полная разметка таки нужна.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0018"/>
            <a:ext cx="6260123" cy="3011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5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28059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3600" b="1" dirty="0" smtClean="0">
                <a:latin typeface="+mn-lt"/>
              </a:rPr>
              <a:t>Служебные функции для ввода/вывода данных</a:t>
            </a:r>
            <a:endParaRPr lang="uk-UA" sz="3600" b="1" dirty="0">
              <a:latin typeface="+mn-lt"/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77054" y="604242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630" y="1623648"/>
            <a:ext cx="106288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B050"/>
                </a:solidFill>
              </a:rPr>
              <a:t>console.log(…); 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dirty="0"/>
              <a:t>- вывод </a:t>
            </a:r>
            <a:r>
              <a:rPr lang="ru-RU" sz="3600" dirty="0" smtClean="0"/>
              <a:t>в </a:t>
            </a:r>
            <a:r>
              <a:rPr lang="ru-RU" sz="3600" dirty="0"/>
              <a:t>консоль браузера</a:t>
            </a:r>
            <a:r>
              <a:rPr lang="ru-RU" sz="36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70C0"/>
                </a:solidFill>
              </a:rPr>
              <a:t>alert(…);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ru-RU" sz="3600" dirty="0"/>
              <a:t>- вывод </a:t>
            </a:r>
            <a:r>
              <a:rPr lang="ru-RU" sz="3600" dirty="0" smtClean="0"/>
              <a:t>во </a:t>
            </a:r>
            <a:r>
              <a:rPr lang="ru-RU" sz="3600" dirty="0"/>
              <a:t>всплывающем окне</a:t>
            </a:r>
            <a:r>
              <a:rPr lang="ru-RU" sz="36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70C0"/>
                </a:solidFill>
              </a:rPr>
              <a:t>prompt(…);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ru-RU" sz="3600" dirty="0"/>
              <a:t>- окно с запросом </a:t>
            </a:r>
            <a:r>
              <a:rPr lang="ru-RU" sz="3600" dirty="0" smtClean="0"/>
              <a:t>информации;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endParaRPr lang="ru-RU" sz="36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rgbClr val="0070C0"/>
                </a:solidFill>
              </a:rPr>
              <a:t>confirm</a:t>
            </a:r>
            <a:r>
              <a:rPr lang="en-US" sz="3600" b="1" dirty="0">
                <a:solidFill>
                  <a:srgbClr val="0070C0"/>
                </a:solidFill>
              </a:rPr>
              <a:t>(…);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ru-RU" sz="3600" dirty="0"/>
              <a:t>- окно для </a:t>
            </a:r>
            <a:r>
              <a:rPr lang="ru-RU" sz="3600" dirty="0" smtClean="0"/>
              <a:t>подтверждения;</a:t>
            </a:r>
          </a:p>
          <a:p>
            <a:pPr>
              <a:lnSpc>
                <a:spcPct val="150000"/>
              </a:lnSpc>
            </a:pPr>
            <a:r>
              <a:rPr lang="it-IT" sz="3600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it-IT" sz="3600" b="1" dirty="0" smtClean="0">
                <a:solidFill>
                  <a:schemeClr val="accent3">
                    <a:lumMod val="75000"/>
                  </a:schemeClr>
                </a:solidFill>
              </a:rPr>
              <a:t>ocument.write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ru-RU" sz="3600" dirty="0" smtClean="0"/>
              <a:t>– вывести данные в документ.</a:t>
            </a:r>
            <a:endParaRPr lang="ru-RU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512852" y="1223538"/>
            <a:ext cx="579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>* которые нам помогут прожить без разметки))</a:t>
            </a:r>
            <a:endParaRPr lang="uk-UA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9894" y="5828140"/>
            <a:ext cx="827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** кроме</a:t>
            </a:r>
            <a:r>
              <a:rPr lang="uk-UA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console.log() 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применение перечисленных методов считается плохой практикой в реальных задачах, но они могут нам помочь в процессе обучения. </a:t>
            </a:r>
            <a:endParaRPr lang="uk-UA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 smtClean="0"/>
              <a:t>Переменные и типы данных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4581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4523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Переменные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924800" y="1356816"/>
            <a:ext cx="3835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Переменные объявляются при помощи ключевых слов </a:t>
            </a:r>
            <a:r>
              <a:rPr lang="it-IT" sz="2400" b="1" dirty="0" smtClean="0"/>
              <a:t>var</a:t>
            </a:r>
            <a:r>
              <a:rPr lang="it-IT" sz="2400" dirty="0" smtClean="0"/>
              <a:t>, </a:t>
            </a:r>
            <a:r>
              <a:rPr lang="it-IT" sz="2400" b="1" dirty="0" smtClean="0"/>
              <a:t>let</a:t>
            </a:r>
            <a:r>
              <a:rPr lang="it-IT" sz="2400" dirty="0" smtClean="0"/>
              <a:t> </a:t>
            </a:r>
            <a:r>
              <a:rPr lang="ru-RU" sz="2400" dirty="0" smtClean="0"/>
              <a:t>и </a:t>
            </a:r>
            <a:r>
              <a:rPr lang="it-IT" sz="2400" b="1" dirty="0" smtClean="0"/>
              <a:t>const</a:t>
            </a:r>
            <a:r>
              <a:rPr lang="ru-RU" sz="2400" dirty="0" smtClean="0"/>
              <a:t>.  Первые два способа отличаются областью видимости переменной которая создаётся. Третий создаёт переменную у которой нельзя заменить значения после инициализации.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21060"/>
          <a:stretch/>
        </p:blipFill>
        <p:spPr>
          <a:xfrm>
            <a:off x="0" y="1387398"/>
            <a:ext cx="7537176" cy="4124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0" y="607396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https://learn.javascript.ru/variables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8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667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baseline="3000" dirty="0" smtClean="0"/>
              <a:t>Тип</a:t>
            </a:r>
            <a:r>
              <a:rPr lang="ru-RU" sz="6000" b="1" baseline="3000" dirty="0" smtClean="0"/>
              <a:t>ы данных в </a:t>
            </a:r>
            <a:r>
              <a:rPr lang="en-US" sz="6000" b="1" baseline="3000" dirty="0" smtClean="0"/>
              <a:t>JavaScript</a:t>
            </a:r>
            <a:endParaRPr lang="uk-UA" sz="6000" b="1" baseline="3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402720" y="1046690"/>
            <a:ext cx="42938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Переменные могут хранить значение одного из поддерживаемых типов данных. В ходе выполнения кода может меняться как содержимое переменной так и его тип.</a:t>
            </a:r>
          </a:p>
          <a:p>
            <a:r>
              <a:rPr lang="ru-RU" sz="2400" b="1" dirty="0" smtClean="0"/>
              <a:t>Тип влияет на то какие операции могут быть выполнены с переменной</a:t>
            </a:r>
            <a:r>
              <a:rPr lang="ru-RU" sz="2400" dirty="0" smtClean="0"/>
              <a:t>. Тип переменной можно получить при помощи оператора/функции </a:t>
            </a:r>
            <a:r>
              <a:rPr lang="en-US" sz="2400" b="1" dirty="0" err="1" smtClean="0"/>
              <a:t>typeof</a:t>
            </a:r>
            <a:r>
              <a:rPr lang="en-US" sz="2400" dirty="0" smtClean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18462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https://learn.javascript.ru/types-intro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5324"/>
            <a:ext cx="6882488" cy="4781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dirty="0" smtClean="0"/>
              <a:t>Первым делом</a:t>
            </a:r>
            <a:endParaRPr lang="uk-UA" sz="8800" dirty="0"/>
          </a:p>
        </p:txBody>
      </p:sp>
    </p:spTree>
    <p:extLst>
      <p:ext uri="{BB962C8B-B14F-4D97-AF65-F5344CB8AC3E}">
        <p14:creationId xmlns:p14="http://schemas.microsoft.com/office/powerpoint/2010/main" val="9927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667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baseline="3000" dirty="0" smtClean="0"/>
              <a:t>Преобразование типов</a:t>
            </a:r>
            <a:endParaRPr lang="uk-UA" sz="6000" b="1" baseline="3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19900" y="1579254"/>
            <a:ext cx="4927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Несмотря на наличие механизма автоматического приведения типов может возникать ситуации требующие принудительного преобразования типов (чаще всего </a:t>
            </a:r>
            <a:r>
              <a:rPr lang="en-US" sz="2800" b="1" dirty="0" smtClean="0"/>
              <a:t>string</a:t>
            </a:r>
            <a:r>
              <a:rPr lang="en-US" sz="2800" dirty="0" smtClean="0"/>
              <a:t> </a:t>
            </a:r>
            <a:r>
              <a:rPr lang="ru-RU" sz="2800" dirty="0"/>
              <a:t>к</a:t>
            </a:r>
            <a:r>
              <a:rPr lang="en-US" sz="2800" dirty="0" smtClean="0"/>
              <a:t> </a:t>
            </a:r>
            <a:r>
              <a:rPr lang="en-US" sz="2800" b="1" dirty="0" smtClean="0"/>
              <a:t>number</a:t>
            </a:r>
            <a:r>
              <a:rPr lang="ru-RU" sz="2800" dirty="0" smtClean="0"/>
              <a:t>), для этого есть ряд возможностей.</a:t>
            </a:r>
            <a:endParaRPr lang="uk-UA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490"/>
            <a:ext cx="6286500" cy="4675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615968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solidFill>
                  <a:srgbClr val="0070C0"/>
                </a:solidFill>
              </a:rPr>
              <a:t>https://learn.javascript.ru/types-conversion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 smtClean="0"/>
              <a:t>Операторы</a:t>
            </a:r>
            <a:r>
              <a:rPr lang="ru-RU" sz="6600" dirty="0"/>
              <a:t>,</a:t>
            </a:r>
            <a:r>
              <a:rPr lang="ru-RU" sz="6600" dirty="0" smtClean="0"/>
              <a:t> </a:t>
            </a:r>
            <a:br>
              <a:rPr lang="ru-RU" sz="6600" dirty="0" smtClean="0"/>
            </a:br>
            <a:r>
              <a:rPr lang="ru-RU" sz="6600" dirty="0" smtClean="0"/>
              <a:t>операнды </a:t>
            </a:r>
            <a:r>
              <a:rPr lang="ru-RU" sz="6600" dirty="0"/>
              <a:t>и операции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1491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4716" y="6110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154733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Оператор присвоения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34828" y="904404"/>
            <a:ext cx="8496944" cy="89255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Чтобы сказать компьютеру, что именно нужно записать в перемененную используется оператор присвоения </a:t>
            </a:r>
            <a:r>
              <a:rPr lang="ru-RU" sz="2800" b="1" dirty="0"/>
              <a:t>=</a:t>
            </a:r>
            <a:endParaRPr lang="ru-RU" sz="2400" b="1" dirty="0"/>
          </a:p>
        </p:txBody>
      </p:sp>
      <p:grpSp>
        <p:nvGrpSpPr>
          <p:cNvPr id="2" name="Группа 11"/>
          <p:cNvGrpSpPr/>
          <p:nvPr/>
        </p:nvGrpSpPr>
        <p:grpSpPr>
          <a:xfrm>
            <a:off x="3370863" y="3187292"/>
            <a:ext cx="1512168" cy="1800200"/>
            <a:chOff x="6012160" y="2060848"/>
            <a:chExt cx="2088232" cy="2088232"/>
          </a:xfrm>
        </p:grpSpPr>
        <p:pic>
          <p:nvPicPr>
            <p:cNvPr id="8195" name="Picture 3" descr="http://s1.iconbird.com/ico/2013/8/411/w256h2561375539639Box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12160" y="2060848"/>
              <a:ext cx="2088232" cy="2088232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6444208" y="3140968"/>
              <a:ext cx="1238538" cy="392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a</a:t>
              </a:r>
              <a:endParaRPr lang="ru-RU" sz="1600" b="1" dirty="0"/>
            </a:p>
          </p:txBody>
        </p:sp>
      </p:grpSp>
      <p:pic>
        <p:nvPicPr>
          <p:cNvPr id="1026" name="Picture 2" descr="http://vignette1.wikia.nocookie.net/sqmegapolis/images/a/a2/Resbuilding_Nuclear_Power_Plant.png/revision/latest?cb=201304062155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7762" y="3283832"/>
            <a:ext cx="1552575" cy="1514475"/>
          </a:xfrm>
          <a:prstGeom prst="rect">
            <a:avLst/>
          </a:prstGeom>
          <a:noFill/>
        </p:spPr>
      </p:pic>
      <p:grpSp>
        <p:nvGrpSpPr>
          <p:cNvPr id="3" name="Группа 30"/>
          <p:cNvGrpSpPr/>
          <p:nvPr/>
        </p:nvGrpSpPr>
        <p:grpSpPr>
          <a:xfrm>
            <a:off x="5823768" y="3669594"/>
            <a:ext cx="864096" cy="767519"/>
            <a:chOff x="3546060" y="3861048"/>
            <a:chExt cx="864096" cy="767519"/>
          </a:xfrm>
        </p:grpSpPr>
        <p:pic>
          <p:nvPicPr>
            <p:cNvPr id="1030" name="Picture 6" descr="http://s1.iconbird.com/ico/2013/9/452/w512h4161380477127truc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546060" y="3885617"/>
              <a:ext cx="864096" cy="742950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3962028" y="386104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=</a:t>
              </a:r>
              <a:endParaRPr lang="ru-RU" sz="2800" b="1" dirty="0"/>
            </a:p>
          </p:txBody>
        </p:sp>
      </p:grpSp>
      <p:sp>
        <p:nvSpPr>
          <p:cNvPr id="29" name="Стрелка вправо 28"/>
          <p:cNvSpPr/>
          <p:nvPr/>
        </p:nvSpPr>
        <p:spPr>
          <a:xfrm rot="10800000">
            <a:off x="6947792" y="3861048"/>
            <a:ext cx="360040" cy="360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29"/>
          <p:cNvSpPr/>
          <p:nvPr/>
        </p:nvSpPr>
        <p:spPr>
          <a:xfrm rot="10800000">
            <a:off x="5203800" y="3861048"/>
            <a:ext cx="360040" cy="360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2423592" y="5013177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Оператор присвоения берёт то что справа от него и записывает в переменную имя которой расположено слева от него.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13847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 + 3 * 5; </a:t>
            </a:r>
            <a:endParaRPr lang="uk-UA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1663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Операторы, операнды и операции…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4851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9700" y="2144446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Унарный оператор </a:t>
            </a:r>
            <a:r>
              <a:rPr lang="ru-RU" dirty="0"/>
              <a:t>– тот который взаимодействует только с одной переменной</a:t>
            </a:r>
            <a:r>
              <a:rPr lang="en-US" dirty="0"/>
              <a:t> (</a:t>
            </a:r>
            <a:r>
              <a:rPr lang="ru-RU" dirty="0"/>
              <a:t>операндом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19109" y="2114854"/>
            <a:ext cx="4934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Бинарный оператор </a:t>
            </a:r>
            <a:r>
              <a:rPr lang="ru-RU" dirty="0"/>
              <a:t>– тот который взаимодействует с двумя переменными</a:t>
            </a:r>
            <a:r>
              <a:rPr lang="en-US" dirty="0"/>
              <a:t> (</a:t>
            </a:r>
            <a:r>
              <a:rPr lang="ru-RU" dirty="0"/>
              <a:t>операндами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6200127" y="2141836"/>
            <a:ext cx="555" cy="165142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486769" y="5435811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«Скобками программу не испортишь» (с)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09700" y="4064182"/>
            <a:ext cx="988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операторов есть приоритеты, какой приоритет выше, какой ниже запомнить непросто. Поэтому в случае сомнений какая операция будет первой а какая второй – смело используйте скобки. Принцип их применения такой же как и в математике – скобки повышают приоритет операции в них записанной.  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1409700" y="1979346"/>
            <a:ext cx="98806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849289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выполнения действий (</a:t>
            </a:r>
            <a:r>
              <a:rPr lang="ru-RU" sz="2000" b="1" dirty="0"/>
              <a:t>операций</a:t>
            </a:r>
            <a:r>
              <a:rPr lang="ru-RU" sz="2000" dirty="0"/>
              <a:t>) над переменными </a:t>
            </a:r>
            <a:r>
              <a:rPr lang="ru-RU" sz="2000" dirty="0" smtClean="0"/>
              <a:t>или значениями</a:t>
            </a:r>
            <a:r>
              <a:rPr lang="en-US" sz="2000" dirty="0" smtClean="0"/>
              <a:t> (</a:t>
            </a:r>
            <a:r>
              <a:rPr lang="ru-RU" sz="2000" dirty="0" smtClean="0"/>
              <a:t>операндами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используются </a:t>
            </a:r>
            <a:r>
              <a:rPr lang="ru-RU" sz="2000" b="1" dirty="0"/>
              <a:t>операторы</a:t>
            </a:r>
            <a:r>
              <a:rPr lang="ru-RU" sz="2000" dirty="0"/>
              <a:t>, операторов существует много.  С некоторыми из них все знакомы, например с арифметические операторами. </a:t>
            </a: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1409700" y="3920356"/>
            <a:ext cx="98806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70968" y="3064390"/>
            <a:ext cx="354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uk-U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3180" y="3249055"/>
            <a:ext cx="354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b**2 + 4*a*c;</a:t>
            </a:r>
            <a:endParaRPr lang="uk-U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60587" y="5436093"/>
            <a:ext cx="354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(2+2)*2;</a:t>
            </a:r>
            <a:endParaRPr lang="uk-U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0" y="609480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learn.javascript.ru/operators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23116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23592" y="311366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Операторы, операнды и операции…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61216" y="61357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1704" y="908335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Что получится?</a:t>
            </a:r>
            <a:endParaRPr lang="ru-RU" sz="4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906" y="1751525"/>
            <a:ext cx="6990195" cy="4122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кругленный прямоугольник 8"/>
          <p:cNvSpPr/>
          <p:nvPr/>
        </p:nvSpPr>
        <p:spPr>
          <a:xfrm>
            <a:off x="10142748" y="3416850"/>
            <a:ext cx="936104" cy="7920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9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4716" y="61611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2282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Выражения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47528" y="1466058"/>
            <a:ext cx="8496944" cy="3108543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ru-RU" sz="2800" dirty="0"/>
              <a:t>По правую сторону от оператора присвоения может быть </a:t>
            </a:r>
            <a:r>
              <a:rPr lang="ru-RU" sz="2800" dirty="0" smtClean="0"/>
              <a:t>конкретное значение или же </a:t>
            </a:r>
            <a:r>
              <a:rPr lang="ru-RU" sz="2800" b="1" dirty="0" smtClean="0"/>
              <a:t>выражение</a:t>
            </a:r>
            <a:r>
              <a:rPr lang="ru-RU" sz="2800" dirty="0" smtClean="0"/>
              <a:t>, одна или несколько операций, результат выполнения которых будет </a:t>
            </a:r>
            <a:r>
              <a:rPr lang="ru-RU" sz="2800" dirty="0"/>
              <a:t>записан в переменную имя которой стоит слева от знака присвоения. В выражении могут участвовать как и конкретные значения так и другие переменные.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502" y="459444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b**2 + 4*a*c;</a:t>
            </a:r>
            <a:endParaRPr lang="uk-UA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4716" y="61611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2282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NaN</a:t>
            </a:r>
            <a:r>
              <a:rPr lang="en-US" sz="4400" b="1" dirty="0" smtClean="0"/>
              <a:t> – Not a Number</a:t>
            </a:r>
            <a:endParaRPr lang="ru-RU" sz="4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47528" y="1957670"/>
            <a:ext cx="8496944" cy="378565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ru-RU" sz="4000" b="1" dirty="0" smtClean="0"/>
              <a:t>Значение </a:t>
            </a:r>
            <a:r>
              <a:rPr lang="it-IT" sz="4000" b="1" dirty="0" smtClean="0">
                <a:solidFill>
                  <a:srgbClr val="FF0000"/>
                </a:solidFill>
              </a:rPr>
              <a:t>NaN</a:t>
            </a:r>
            <a:r>
              <a:rPr lang="it-IT" sz="4000" b="1" dirty="0" smtClean="0"/>
              <a:t> (</a:t>
            </a:r>
            <a:r>
              <a:rPr lang="it-IT" sz="4000" b="1" dirty="0" smtClean="0">
                <a:solidFill>
                  <a:srgbClr val="0070C0"/>
                </a:solidFill>
              </a:rPr>
              <a:t>typeof</a:t>
            </a:r>
            <a:r>
              <a:rPr lang="it-IT" sz="4000" b="1" dirty="0" smtClean="0"/>
              <a:t>:</a:t>
            </a:r>
            <a:r>
              <a:rPr lang="it-IT" sz="4000" b="1" dirty="0" smtClean="0">
                <a:solidFill>
                  <a:srgbClr val="00B050"/>
                </a:solidFill>
              </a:rPr>
              <a:t>number</a:t>
            </a:r>
            <a:r>
              <a:rPr lang="it-IT" sz="4000" b="1" dirty="0" smtClean="0"/>
              <a:t>) </a:t>
            </a:r>
            <a:r>
              <a:rPr lang="en-US" sz="4000" b="1" dirty="0" smtClean="0"/>
              <a:t>– </a:t>
            </a:r>
            <a:r>
              <a:rPr lang="ru-RU" sz="4000" b="1" dirty="0" smtClean="0"/>
              <a:t>в результате выполнения операции(й) означает, что среди операндов есть тот кто не являются </a:t>
            </a:r>
            <a:r>
              <a:rPr lang="it-IT" sz="4000" b="1" dirty="0" smtClean="0">
                <a:solidFill>
                  <a:srgbClr val="00B050"/>
                </a:solidFill>
              </a:rPr>
              <a:t>number</a:t>
            </a:r>
            <a:r>
              <a:rPr lang="it-IT" sz="4000" b="1" dirty="0" smtClean="0"/>
              <a:t>’</a:t>
            </a:r>
            <a:r>
              <a:rPr lang="ru-RU" sz="4000" b="1" dirty="0" smtClean="0"/>
              <a:t>ом или не может быть приведено к типу </a:t>
            </a:r>
            <a:r>
              <a:rPr lang="it-IT" sz="4000" b="1" dirty="0" smtClean="0">
                <a:solidFill>
                  <a:srgbClr val="00B050"/>
                </a:solidFill>
              </a:rPr>
              <a:t>number</a:t>
            </a:r>
            <a:r>
              <a:rPr lang="ru-RU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21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Математические функции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4310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baseline="3000" dirty="0" smtClean="0"/>
              <a:t>Объект </a:t>
            </a:r>
            <a:r>
              <a:rPr lang="en-US" sz="6000" b="1" baseline="3000" dirty="0" smtClean="0"/>
              <a:t>Math</a:t>
            </a:r>
            <a:endParaRPr lang="uk-UA" sz="6000" b="1" baseline="3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200900" y="1410510"/>
            <a:ext cx="44859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Math</a:t>
            </a:r>
            <a:r>
              <a:rPr lang="ru-RU" sz="3200" dirty="0"/>
              <a:t> - это встроенный объект с полями и методами для реализации математических постоянных и </a:t>
            </a:r>
            <a:r>
              <a:rPr lang="ru-RU" sz="3200" dirty="0" smtClean="0"/>
              <a:t>функций</a:t>
            </a:r>
            <a:r>
              <a:rPr lang="en-US" sz="3200" dirty="0" smtClean="0"/>
              <a:t> (</a:t>
            </a:r>
            <a:r>
              <a:rPr lang="ru-RU" sz="3200" i="1" dirty="0" smtClean="0"/>
              <a:t>в частности функции округления чисел</a:t>
            </a:r>
            <a:r>
              <a:rPr lang="ru-RU" sz="3200" dirty="0" smtClean="0"/>
              <a:t>).</a:t>
            </a:r>
            <a:endParaRPr lang="uk-UA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86560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Подробнее: </a:t>
            </a:r>
            <a:r>
              <a:rPr lang="en-US" sz="3200" b="1" dirty="0">
                <a:hlinkClick r:id="rId2"/>
              </a:rPr>
              <a:t>https://javascript.ru/math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9323"/>
            <a:ext cx="6623718" cy="2781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3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Округление чисел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0567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0779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00B050"/>
                </a:solidFill>
              </a:rPr>
              <a:t>js10</a:t>
            </a:r>
            <a:r>
              <a:rPr lang="en-US" sz="7200" b="1" dirty="0" smtClean="0">
                <a:solidFill>
                  <a:srgbClr val="002060"/>
                </a:solidFill>
              </a:rPr>
              <a:t>.</a:t>
            </a:r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</a:rPr>
              <a:t>ortdnipro</a:t>
            </a:r>
            <a:r>
              <a:rPr lang="en-US" sz="7200" b="1" dirty="0" smtClean="0">
                <a:solidFill>
                  <a:srgbClr val="002060"/>
                </a:solidFill>
              </a:rPr>
              <a:t>.</a:t>
            </a:r>
            <a:r>
              <a:rPr lang="en-US" sz="7200" b="1" dirty="0" smtClean="0">
                <a:solidFill>
                  <a:srgbClr val="0070C0"/>
                </a:solidFill>
              </a:rPr>
              <a:t>org</a:t>
            </a:r>
            <a:endParaRPr lang="ru-RU" sz="72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79061"/>
            <a:ext cx="12192000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/>
              <a:t>Наша группа</a:t>
            </a:r>
            <a:r>
              <a:rPr lang="en-US" sz="7200" b="1" dirty="0"/>
              <a:t>:</a:t>
            </a:r>
            <a:r>
              <a:rPr lang="ru-RU" sz="7200" b="1" dirty="0"/>
              <a:t> </a:t>
            </a:r>
            <a:r>
              <a:rPr lang="en-US" sz="7200" b="1" dirty="0" smtClean="0">
                <a:solidFill>
                  <a:srgbClr val="00B050"/>
                </a:solidFill>
              </a:rPr>
              <a:t>JS10</a:t>
            </a:r>
            <a:endParaRPr lang="ru-RU" sz="7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144"/>
            <a:ext cx="10560496" cy="6902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Заголовок 4"/>
          <p:cNvSpPr txBox="1">
            <a:spLocks/>
          </p:cNvSpPr>
          <p:nvPr/>
        </p:nvSpPr>
        <p:spPr>
          <a:xfrm>
            <a:off x="7620000" y="188640"/>
            <a:ext cx="4110254" cy="649560"/>
          </a:xfrm>
          <a:prstGeom prst="rect">
            <a:avLst/>
          </a:prstGeom>
          <a:solidFill>
            <a:schemeClr val="bg1"/>
          </a:solidFill>
          <a:ln w="19050">
            <a:noFill/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+mn-lt"/>
              </a:rPr>
              <a:t>Округление чисел в </a:t>
            </a:r>
            <a:r>
              <a:rPr lang="en-US" sz="2800" b="1" dirty="0" smtClean="0">
                <a:latin typeface="+mn-lt"/>
              </a:rPr>
              <a:t>JS</a:t>
            </a:r>
            <a:endParaRPr lang="ru-RU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3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IEEE 754 </a:t>
            </a:r>
            <a:r>
              <a:rPr lang="en-US" sz="8000" dirty="0" smtClean="0"/>
              <a:t>/ </a:t>
            </a:r>
            <a:r>
              <a:rPr lang="en-US" sz="8000" b="1" dirty="0" smtClean="0">
                <a:solidFill>
                  <a:schemeClr val="accent4"/>
                </a:solidFill>
              </a:rPr>
              <a:t>float</a:t>
            </a:r>
            <a:endParaRPr lang="uk-UA" sz="8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Стандарт хранения вещественных чисел </a:t>
            </a:r>
            <a:r>
              <a:rPr lang="en-US" sz="3600" b="1" dirty="0" smtClean="0"/>
              <a:t>IEEE 754 </a:t>
            </a:r>
            <a:endParaRPr lang="uk-UA" sz="3600" b="1" baseline="3000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 descr="IEEE Standard 754 Floating Point Numbers - GeeksforGee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22"/>
          <a:stretch/>
        </p:blipFill>
        <p:spPr bwMode="auto">
          <a:xfrm>
            <a:off x="-1" y="1436687"/>
            <a:ext cx="12192000" cy="17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51584" y="6093296"/>
            <a:ext cx="7612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Подробнее: </a:t>
            </a:r>
            <a:r>
              <a:rPr lang="en-US" sz="2400" b="1" dirty="0">
                <a:hlinkClick r:id="rId3"/>
              </a:rPr>
              <a:t>https://ru.wikipedia.org/wiki/IEEE_754-2008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18027" y="3790052"/>
                <a:ext cx="6955943" cy="1148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sup>
                          </m:sSup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−1023</m:t>
                          </m:r>
                        </m:sup>
                      </m:sSup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027" y="3790052"/>
                <a:ext cx="6955943" cy="11484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3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Полезные методы и свойства</a:t>
            </a:r>
            <a:endParaRPr lang="en-US" sz="6000" dirty="0" smtClean="0"/>
          </a:p>
          <a:p>
            <a:pPr algn="ctr"/>
            <a:r>
              <a:rPr lang="ru-RU" sz="6000" dirty="0" smtClean="0"/>
              <a:t>объекта </a:t>
            </a:r>
            <a:r>
              <a:rPr lang="en-US" sz="6000" dirty="0" smtClean="0"/>
              <a:t>Number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7260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Методы объекта </a:t>
            </a:r>
            <a:r>
              <a:rPr lang="it-IT" sz="3600" b="1" dirty="0" smtClean="0">
                <a:solidFill>
                  <a:srgbClr val="0070C0"/>
                </a:solidFill>
              </a:rPr>
              <a:t>Number</a:t>
            </a:r>
            <a:r>
              <a:rPr lang="it-IT" sz="3600" b="1" dirty="0" smtClean="0"/>
              <a:t> </a:t>
            </a:r>
            <a:r>
              <a:rPr lang="ru-RU" sz="3600" b="1" dirty="0" smtClean="0"/>
              <a:t>и переменных типа </a:t>
            </a:r>
            <a:r>
              <a:rPr lang="it-IT" sz="3600" b="1" dirty="0" smtClean="0">
                <a:solidFill>
                  <a:srgbClr val="00B050"/>
                </a:solidFill>
              </a:rPr>
              <a:t>number</a:t>
            </a:r>
            <a:endParaRPr lang="uk-UA" sz="3600" b="1" baseline="3000" dirty="0" smtClean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1" y="583661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Подробнее: </a:t>
            </a:r>
            <a:r>
              <a:rPr lang="en-US" b="1" dirty="0" smtClean="0">
                <a:hlinkClick r:id="rId2"/>
              </a:rPr>
              <a:t>https://developer.mozilla.org/ru/docs/Web/JavaScript/Reference/Global_Objects/Number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4312"/>
          <a:stretch/>
        </p:blipFill>
        <p:spPr>
          <a:xfrm>
            <a:off x="2557808" y="1467704"/>
            <a:ext cx="7076382" cy="35016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64818" y="4723684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…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29412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82" y="1196752"/>
            <a:ext cx="7920880" cy="4455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351584" y="6093296"/>
            <a:ext cx="7612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Подробнее: </a:t>
            </a:r>
            <a:r>
              <a:rPr lang="en-US" sz="2400" b="1" dirty="0">
                <a:hlinkClick r:id="rId3"/>
              </a:rPr>
              <a:t>https://ru.wikipedia.org/wiki/IEEE_754-2008</a:t>
            </a:r>
            <a:endParaRPr lang="ru-RU" sz="2400" b="1" dirty="0"/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0" y="174064"/>
            <a:ext cx="12192000" cy="878672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 smtClean="0">
                <a:latin typeface="+mn-lt"/>
              </a:rPr>
              <a:t>Сравнение числе с учётом погрешности</a:t>
            </a:r>
            <a:endParaRPr lang="ru-RU" sz="3400" b="1" dirty="0">
              <a:latin typeface="+mn-lt"/>
            </a:endParaRPr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String</a:t>
            </a:r>
            <a:endParaRPr lang="uk-UA" sz="9600" dirty="0"/>
          </a:p>
        </p:txBody>
      </p:sp>
    </p:spTree>
    <p:extLst>
      <p:ext uri="{BB962C8B-B14F-4D97-AF65-F5344CB8AC3E}">
        <p14:creationId xmlns:p14="http://schemas.microsoft.com/office/powerpoint/2010/main" val="4645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Строки – текстовый тип данных</a:t>
            </a:r>
            <a:endParaRPr lang="uk-UA" sz="3600" b="1" baseline="3000" dirty="0" smtClean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15319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Подробнее:</a:t>
            </a:r>
            <a:r>
              <a:rPr lang="en-US" b="1" dirty="0" smtClean="0">
                <a:hlinkClick r:id="rId2"/>
              </a:rPr>
              <a:t> https://learn.javascript.ru/string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248"/>
            <a:ext cx="8020050" cy="2657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5222" y="4462795"/>
            <a:ext cx="623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Строки могут быть заданы при помощи одинарных и двойных кавычек. А с помощью обратных («косых») кавычек можно создать строку с подстановкой в неё значений переменных или выражений - т.н. шаблонные строки.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25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Строки – текстовый тип данных</a:t>
            </a:r>
            <a:endParaRPr lang="uk-UA" sz="3600" b="1" baseline="3000" dirty="0" smtClean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15319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Подробнее:</a:t>
            </a:r>
            <a:r>
              <a:rPr lang="en-US" b="1" dirty="0" smtClean="0">
                <a:hlinkClick r:id="rId2"/>
              </a:rPr>
              <a:t> https://learn.javascript.ru/string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5222" y="4564965"/>
            <a:ext cx="623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У строк есть понятие длинны (количества символов), узнать которую можно при помощи свойства </a:t>
            </a:r>
            <a:r>
              <a:rPr lang="en-US" b="1" dirty="0" smtClean="0"/>
              <a:t>.length</a:t>
            </a:r>
            <a:r>
              <a:rPr lang="en-US" dirty="0" smtClean="0"/>
              <a:t>, </a:t>
            </a:r>
            <a:r>
              <a:rPr lang="ru-RU" dirty="0" smtClean="0"/>
              <a:t>также есть возможность обращаться к конкретному символу по его номеру</a:t>
            </a:r>
            <a:r>
              <a:rPr lang="en-US" dirty="0" smtClean="0"/>
              <a:t> (</a:t>
            </a:r>
            <a:r>
              <a:rPr lang="ru-RU" dirty="0" smtClean="0"/>
              <a:t>индексу</a:t>
            </a:r>
            <a:r>
              <a:rPr lang="en-US" dirty="0" smtClean="0"/>
              <a:t>)</a:t>
            </a:r>
            <a:r>
              <a:rPr lang="ru-RU" dirty="0" smtClean="0"/>
              <a:t>, при помощи оператора </a:t>
            </a:r>
            <a:r>
              <a:rPr lang="en-US" b="1" dirty="0" smtClean="0"/>
              <a:t>[]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9694"/>
            <a:ext cx="7006589" cy="2899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75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Преобразование к строке</a:t>
            </a:r>
            <a:endParaRPr lang="uk-UA" sz="3600" b="1" baseline="3000" dirty="0" smtClean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15319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Подробнее:</a:t>
            </a:r>
            <a:r>
              <a:rPr lang="en-US" b="1" dirty="0" smtClean="0">
                <a:hlinkClick r:id="rId2"/>
              </a:rPr>
              <a:t> https://learn.javascript.ru/string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6984" y="2395006"/>
            <a:ext cx="4767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Любые типы можно привести к строке, для этих целей можно вызвать метод </a:t>
            </a:r>
            <a:r>
              <a:rPr lang="ru-RU" sz="2400" b="1" dirty="0" smtClean="0"/>
              <a:t>.</a:t>
            </a:r>
            <a:r>
              <a:rPr lang="en-US" sz="2400" b="1" dirty="0" err="1" smtClean="0"/>
              <a:t>toString</a:t>
            </a:r>
            <a:r>
              <a:rPr lang="en-US" sz="2400" b="1" dirty="0" smtClean="0"/>
              <a:t>() </a:t>
            </a:r>
            <a:r>
              <a:rPr lang="ru-RU" sz="2400" dirty="0" smtClean="0"/>
              <a:t>или воспользоваться</a:t>
            </a:r>
            <a:r>
              <a:rPr lang="en-US" sz="2400" dirty="0" smtClean="0"/>
              <a:t> </a:t>
            </a:r>
            <a:r>
              <a:rPr lang="ru-RU" sz="2400" dirty="0" smtClean="0"/>
              <a:t>функцией </a:t>
            </a:r>
            <a:r>
              <a:rPr lang="en-US" sz="2400" b="1" dirty="0" smtClean="0"/>
              <a:t>String()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9624"/>
            <a:ext cx="5981700" cy="340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1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ÑÐ°Ñ Ð¿Ð¾ÑÑÐºÑ Ð·Ð¾Ð±ÑÐ°Ð¶ÐµÐ½Ñ Ð·Ð° Ð·Ð°Ð¿Ð¸ÑÐ¾Ð¼ &quot;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84" y="3164375"/>
            <a:ext cx="3501091" cy="350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781210" y="1567912"/>
            <a:ext cx="47259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Общение при </a:t>
            </a:r>
            <a:r>
              <a:rPr lang="ru-RU" sz="3600" dirty="0" smtClean="0"/>
              <a:t>помощи мессенджера </a:t>
            </a:r>
            <a:r>
              <a:rPr lang="en-US" sz="3600" b="1" dirty="0" smtClean="0">
                <a:solidFill>
                  <a:srgbClr val="00B050"/>
                </a:solidFill>
              </a:rPr>
              <a:t>Telegram</a:t>
            </a:r>
            <a:r>
              <a:rPr lang="ru-RU" sz="3600" dirty="0" smtClean="0"/>
              <a:t>, </a:t>
            </a:r>
            <a:r>
              <a:rPr lang="ru-RU" sz="3600" dirty="0"/>
              <a:t>а </a:t>
            </a:r>
            <a:r>
              <a:rPr lang="ru-RU" sz="3600" dirty="0" smtClean="0"/>
              <a:t>для обмена материалами и домашних заданий будем использовать </a:t>
            </a:r>
            <a:r>
              <a:rPr lang="en-US" sz="3600" b="1" dirty="0" smtClean="0">
                <a:solidFill>
                  <a:srgbClr val="0070C0"/>
                </a:solidFill>
              </a:rPr>
              <a:t>GitHub</a:t>
            </a:r>
            <a:endParaRPr lang="ru-RU" sz="3600" dirty="0"/>
          </a:p>
        </p:txBody>
      </p:sp>
      <p:pic>
        <p:nvPicPr>
          <p:cNvPr id="2" name="Picture 2" descr="File:Telegram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19" y="281716"/>
            <a:ext cx="2780022" cy="27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3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Т</a:t>
            </a:r>
            <a:r>
              <a:rPr lang="ru-RU" sz="6000" dirty="0" smtClean="0"/>
              <a:t>ип </a:t>
            </a:r>
            <a:r>
              <a:rPr lang="en-US" sz="6000" dirty="0" err="1" smtClean="0"/>
              <a:t>boolean</a:t>
            </a:r>
            <a:endParaRPr lang="ru-RU" sz="6000" dirty="0" smtClean="0"/>
          </a:p>
          <a:p>
            <a:pPr algn="ctr"/>
            <a:r>
              <a:rPr lang="ru-RU" sz="6000" dirty="0" smtClean="0"/>
              <a:t>и условные </a:t>
            </a:r>
            <a:r>
              <a:rPr lang="ru-RU" sz="6000" dirty="0"/>
              <a:t>операторы 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4081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5590" y="62274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86148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Тип </a:t>
            </a:r>
            <a:r>
              <a:rPr lang="en-US" sz="4000" b="1" dirty="0">
                <a:latin typeface="+mn-lt"/>
              </a:rPr>
              <a:t>Boolean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1134" y="4583752"/>
            <a:ext cx="54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Переменная типа </a:t>
            </a:r>
            <a:r>
              <a:rPr lang="en-US" sz="2400" b="1" dirty="0" err="1"/>
              <a:t>boolean</a:t>
            </a:r>
            <a:r>
              <a:rPr lang="en-US" sz="2400" dirty="0"/>
              <a:t> </a:t>
            </a:r>
            <a:r>
              <a:rPr lang="ru-RU" sz="2400" dirty="0"/>
              <a:t>содержит </a:t>
            </a:r>
            <a:r>
              <a:rPr lang="ru-RU" sz="2400" dirty="0" smtClean="0"/>
              <a:t>одно из двух возможных значений: </a:t>
            </a:r>
            <a:r>
              <a:rPr lang="ru-RU" sz="2400" dirty="0"/>
              <a:t>истина (</a:t>
            </a:r>
            <a:r>
              <a:rPr lang="en-US" sz="2400" b="1" dirty="0"/>
              <a:t>true</a:t>
            </a:r>
            <a:r>
              <a:rPr lang="ru-RU" sz="2400" dirty="0"/>
              <a:t>) или ложь (</a:t>
            </a:r>
            <a:r>
              <a:rPr lang="en-US" sz="2400" b="1" dirty="0"/>
              <a:t>false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228"/>
            <a:ext cx="7596554" cy="3137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5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6764" y="61488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7258202" y="1004541"/>
            <a:ext cx="4933798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Откуда берётся </a:t>
            </a:r>
            <a:r>
              <a:rPr lang="en-US" sz="3200" b="1" dirty="0" err="1">
                <a:solidFill>
                  <a:srgbClr val="0070C0"/>
                </a:solidFill>
                <a:latin typeface="+mn-lt"/>
              </a:rPr>
              <a:t>boolean</a:t>
            </a:r>
            <a:r>
              <a:rPr lang="en-US" sz="3200" b="1" dirty="0">
                <a:latin typeface="+mn-lt"/>
              </a:rPr>
              <a:t>?</a:t>
            </a:r>
            <a:endParaRPr lang="ru-RU" sz="32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0748" y="2614409"/>
            <a:ext cx="41000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 преобразования </a:t>
            </a:r>
            <a:r>
              <a:rPr lang="ru-RU" sz="2800" dirty="0" smtClean="0"/>
              <a:t>типов</a:t>
            </a:r>
            <a:r>
              <a:rPr lang="en-US" sz="2800" dirty="0" smtClean="0"/>
              <a:t>, </a:t>
            </a:r>
            <a:r>
              <a:rPr lang="ru-RU" sz="2800" dirty="0" smtClean="0"/>
              <a:t>явного</a:t>
            </a:r>
            <a:r>
              <a:rPr lang="en-US" sz="2800" dirty="0" smtClean="0"/>
              <a:t> (</a:t>
            </a:r>
            <a:r>
              <a:rPr lang="ru-RU" sz="2800" dirty="0" smtClean="0"/>
              <a:t>при помощи </a:t>
            </a:r>
            <a:r>
              <a:rPr lang="en-US" sz="2800" b="1" dirty="0" smtClean="0">
                <a:solidFill>
                  <a:srgbClr val="00B050"/>
                </a:solidFill>
              </a:rPr>
              <a:t>Boolean()</a:t>
            </a:r>
            <a:r>
              <a:rPr lang="ru-RU" sz="2800" b="1" dirty="0" smtClean="0">
                <a:solidFill>
                  <a:srgbClr val="00B050"/>
                </a:solidFill>
              </a:rPr>
              <a:t> </a:t>
            </a:r>
            <a:r>
              <a:rPr lang="ru-RU" sz="2800" dirty="0" smtClean="0"/>
              <a:t>или </a:t>
            </a:r>
            <a:r>
              <a:rPr lang="en-US" sz="2800" b="1" dirty="0" smtClean="0">
                <a:solidFill>
                  <a:srgbClr val="00B050"/>
                </a:solidFill>
              </a:rPr>
              <a:t>!!</a:t>
            </a:r>
            <a:r>
              <a:rPr lang="en-US" sz="2800" dirty="0" smtClean="0"/>
              <a:t>)</a:t>
            </a:r>
            <a:r>
              <a:rPr lang="ru-RU" sz="2800" dirty="0" smtClean="0"/>
              <a:t> или неявного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в условных операторах, циклах…</a:t>
            </a:r>
            <a:r>
              <a:rPr lang="en-US" sz="2800" dirty="0" smtClean="0"/>
              <a:t>)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8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581025"/>
            <a:ext cx="12192000" cy="70718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Оператор </a:t>
            </a:r>
            <a:r>
              <a:rPr lang="en-US" sz="4000" b="1" dirty="0" smtClean="0">
                <a:latin typeface="+mn-lt"/>
              </a:rPr>
              <a:t>if-else</a:t>
            </a:r>
            <a:r>
              <a:rPr lang="uk-UA" sz="4000" b="1" dirty="0" smtClean="0">
                <a:latin typeface="+mn-lt"/>
              </a:rPr>
              <a:t> – </a:t>
            </a:r>
            <a:r>
              <a:rPr lang="uk-UA" sz="4000" b="1" dirty="0" err="1" smtClean="0">
                <a:latin typeface="+mn-lt"/>
              </a:rPr>
              <a:t>основной</a:t>
            </a:r>
            <a:r>
              <a:rPr lang="uk-UA" sz="4000" b="1" dirty="0" smtClean="0">
                <a:latin typeface="+mn-lt"/>
              </a:rPr>
              <a:t> </a:t>
            </a:r>
            <a:r>
              <a:rPr lang="ru-RU" sz="4000" b="1" dirty="0" smtClean="0">
                <a:latin typeface="+mn-lt"/>
              </a:rPr>
              <a:t>«</a:t>
            </a:r>
            <a:r>
              <a:rPr lang="uk-UA" sz="4000" b="1" dirty="0" err="1" smtClean="0">
                <a:latin typeface="+mn-lt"/>
              </a:rPr>
              <a:t>клиент</a:t>
            </a:r>
            <a:r>
              <a:rPr lang="uk-UA" sz="4000" b="1" dirty="0" smtClean="0">
                <a:latin typeface="+mn-lt"/>
              </a:rPr>
              <a:t>» </a:t>
            </a:r>
            <a:r>
              <a:rPr lang="en-US" sz="4000" b="1" dirty="0" err="1" smtClean="0">
                <a:latin typeface="+mn-lt"/>
              </a:rPr>
              <a:t>boolean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8122" y="1525103"/>
            <a:ext cx="462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Оператор </a:t>
            </a:r>
            <a:r>
              <a:rPr lang="en-US" sz="2400" b="1" dirty="0"/>
              <a:t>if-else</a:t>
            </a:r>
            <a:r>
              <a:rPr lang="en-US" sz="2400" dirty="0"/>
              <a:t> </a:t>
            </a:r>
            <a:r>
              <a:rPr lang="ru-RU" sz="2400" dirty="0"/>
              <a:t>в зависимости от переданного (</a:t>
            </a:r>
            <a:r>
              <a:rPr lang="en-US" sz="2400" b="1" dirty="0"/>
              <a:t>true</a:t>
            </a:r>
            <a:r>
              <a:rPr lang="en-US" sz="2400" dirty="0"/>
              <a:t> </a:t>
            </a:r>
            <a:r>
              <a:rPr lang="ru-RU" sz="2400" dirty="0"/>
              <a:t>или</a:t>
            </a:r>
            <a:r>
              <a:rPr lang="en-US" sz="2400" dirty="0"/>
              <a:t> </a:t>
            </a:r>
            <a:r>
              <a:rPr lang="en-US" sz="2400" b="1" dirty="0"/>
              <a:t>false</a:t>
            </a:r>
            <a:r>
              <a:rPr lang="ru-RU" sz="2400" dirty="0"/>
              <a:t>) значения выполняет один из двух блоков кода (</a:t>
            </a:r>
            <a:r>
              <a:rPr lang="ru-RU" sz="2400" b="1" dirty="0"/>
              <a:t>первый</a:t>
            </a:r>
            <a:r>
              <a:rPr lang="ru-RU" sz="2400" dirty="0"/>
              <a:t> или </a:t>
            </a:r>
            <a:r>
              <a:rPr lang="ru-RU" sz="2400" b="1" dirty="0"/>
              <a:t>второй</a:t>
            </a:r>
            <a:r>
              <a:rPr lang="ru-RU" sz="2400" dirty="0"/>
              <a:t>, соответственно), другой блок при этом не выполняется</a:t>
            </a:r>
            <a:r>
              <a:rPr lang="ru-RU" sz="2400" dirty="0" smtClean="0"/>
              <a:t>. Если значение переданное оператору </a:t>
            </a:r>
            <a:r>
              <a:rPr lang="en-US" sz="2400" b="1" dirty="0" smtClean="0"/>
              <a:t>if</a:t>
            </a:r>
            <a:r>
              <a:rPr lang="ru-RU" sz="2400" b="1" dirty="0" smtClean="0"/>
              <a:t> </a:t>
            </a:r>
            <a:r>
              <a:rPr lang="ru-RU" sz="2400" dirty="0" smtClean="0"/>
              <a:t>не является </a:t>
            </a:r>
            <a:r>
              <a:rPr lang="en-US" sz="2400" b="1" dirty="0" err="1" smtClean="0"/>
              <a:t>boolean</a:t>
            </a:r>
            <a:r>
              <a:rPr lang="en-US" sz="2400" dirty="0" smtClean="0"/>
              <a:t>’</a:t>
            </a:r>
            <a:r>
              <a:rPr lang="ru-RU" sz="2400" dirty="0" smtClean="0"/>
              <a:t>ом</a:t>
            </a:r>
            <a:r>
              <a:rPr lang="en-US" sz="2400" dirty="0" smtClean="0"/>
              <a:t> </a:t>
            </a:r>
            <a:r>
              <a:rPr lang="ru-RU" sz="2400" dirty="0" smtClean="0"/>
              <a:t>будет выполнено</a:t>
            </a:r>
            <a:r>
              <a:rPr lang="it-IT" sz="2400" dirty="0" smtClean="0"/>
              <a:t> </a:t>
            </a:r>
            <a:r>
              <a:rPr lang="ru-RU" sz="2400" dirty="0" smtClean="0"/>
              <a:t>неявное преобразование</a:t>
            </a:r>
            <a:r>
              <a:rPr lang="it-IT" sz="2400" dirty="0" smtClean="0"/>
              <a:t>.</a:t>
            </a:r>
            <a:r>
              <a:rPr lang="ru-RU" sz="2400" dirty="0" smtClean="0"/>
              <a:t> Ветка </a:t>
            </a:r>
            <a:r>
              <a:rPr lang="it-IT" sz="2400" b="1" dirty="0" smtClean="0"/>
              <a:t>else</a:t>
            </a:r>
            <a:r>
              <a:rPr lang="uk-UA" sz="2400" dirty="0" smtClean="0"/>
              <a:t> не </a:t>
            </a:r>
            <a:r>
              <a:rPr lang="ru-RU" sz="2400" dirty="0" smtClean="0"/>
              <a:t>является</a:t>
            </a:r>
            <a:r>
              <a:rPr lang="uk-UA" sz="2400" dirty="0" smtClean="0"/>
              <a:t> </a:t>
            </a:r>
            <a:r>
              <a:rPr lang="ru-RU" sz="2400" dirty="0" smtClean="0"/>
              <a:t>обязательной</a:t>
            </a:r>
            <a:r>
              <a:rPr lang="uk-UA" sz="2400" dirty="0" smtClean="0"/>
              <a:t>.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959"/>
            <a:ext cx="6962775" cy="27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0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2355" y="61142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26375"/>
            <a:ext cx="12192000" cy="105192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Откуда берётся </a:t>
            </a:r>
            <a:r>
              <a:rPr lang="en-US" sz="4000" b="1" dirty="0" err="1">
                <a:latin typeface="+mn-lt"/>
              </a:rPr>
              <a:t>boolean</a:t>
            </a:r>
            <a:r>
              <a:rPr lang="en-US" sz="4000" b="1" dirty="0">
                <a:latin typeface="+mn-lt"/>
              </a:rPr>
              <a:t>?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0684" y="1135254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Операторы сравнения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22909" y="599167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</a:t>
            </a:r>
            <a:r>
              <a:rPr lang="en-US" sz="2400" b="1" dirty="0" smtClean="0">
                <a:hlinkClick r:id="rId2"/>
              </a:rPr>
              <a:t>learn.javascript.ru/comparison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194" y="3062307"/>
            <a:ext cx="5255611" cy="2594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22614"/>
              </p:ext>
            </p:extLst>
          </p:nvPr>
        </p:nvGraphicFramePr>
        <p:xfrm>
          <a:off x="3098635" y="2055277"/>
          <a:ext cx="599472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5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55978" y="613257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258888" y="-8299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Откуда берётся </a:t>
            </a:r>
            <a:r>
              <a:rPr lang="en-US" sz="4000" b="1" dirty="0" err="1">
                <a:latin typeface="+mn-lt"/>
              </a:rPr>
              <a:t>boolean</a:t>
            </a:r>
            <a:r>
              <a:rPr lang="en-US" sz="4000" b="1" dirty="0">
                <a:latin typeface="+mn-lt"/>
              </a:rPr>
              <a:t>?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0496" y="2531634"/>
            <a:ext cx="3803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Есть нюансы с типами…</a:t>
            </a:r>
            <a:r>
              <a:rPr lang="en-US" sz="3200" dirty="0" smtClean="0"/>
              <a:t> </a:t>
            </a:r>
            <a:r>
              <a:rPr lang="ru-RU" sz="3200" dirty="0" smtClean="0"/>
              <a:t>При сравнении разных типов происходит их преобразование к </a:t>
            </a:r>
            <a:r>
              <a:rPr lang="en-US" sz="3200" b="1" dirty="0" smtClean="0">
                <a:solidFill>
                  <a:srgbClr val="00B050"/>
                </a:solidFill>
              </a:rPr>
              <a:t>number</a:t>
            </a:r>
            <a:endParaRPr lang="ru-RU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99377"/>
              </p:ext>
            </p:extLst>
          </p:nvPr>
        </p:nvGraphicFramePr>
        <p:xfrm>
          <a:off x="3376324" y="1042385"/>
          <a:ext cx="599472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2" y="1977684"/>
            <a:ext cx="5064369" cy="4154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73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9600" y="608784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258888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Откуда берётся </a:t>
            </a:r>
            <a:r>
              <a:rPr lang="en-US" sz="4000" b="1" dirty="0" err="1">
                <a:latin typeface="+mn-lt"/>
              </a:rPr>
              <a:t>boolean</a:t>
            </a:r>
            <a:r>
              <a:rPr lang="en-US" sz="4000" b="1" dirty="0">
                <a:latin typeface="+mn-lt"/>
              </a:rPr>
              <a:t>?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3743" y="2954890"/>
            <a:ext cx="3546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Сравнение строк осуществляется посимвольно. </a:t>
            </a:r>
            <a:br>
              <a:rPr lang="ru-RU" sz="2800" dirty="0" smtClean="0"/>
            </a:br>
            <a:r>
              <a:rPr lang="ru-RU" sz="2800" dirty="0" smtClean="0"/>
              <a:t>Выполняется сравнение кодов символов.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4" y="2629359"/>
            <a:ext cx="5835927" cy="3328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523358"/>
              </p:ext>
            </p:extLst>
          </p:nvPr>
        </p:nvGraphicFramePr>
        <p:xfrm>
          <a:off x="3233685" y="1270985"/>
          <a:ext cx="599472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5143" y="62206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57942"/>
            <a:ext cx="12192000" cy="74728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+mn-lt"/>
              </a:rPr>
              <a:t>Логические операторы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343531"/>
              </p:ext>
            </p:extLst>
          </p:nvPr>
        </p:nvGraphicFramePr>
        <p:xfrm>
          <a:off x="4971989" y="1454432"/>
          <a:ext cx="224802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42471" y="801614"/>
            <a:ext cx="4707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Когда нужны «сложные» условия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19" y="2320033"/>
            <a:ext cx="5519454" cy="3526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-22909" y="6149932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3"/>
              </a:rPr>
              <a:t>https://</a:t>
            </a:r>
            <a:r>
              <a:rPr lang="en-US" sz="2400" b="1" dirty="0" smtClean="0">
                <a:hlinkClick r:id="rId3"/>
              </a:rPr>
              <a:t>learn.javascript.ru/logical-ops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1147" y="618742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991544" y="-29913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Логические операторы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639616" y="1916833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&amp;&amp;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5159896" y="1916833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||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656512" y="1916832"/>
          <a:ext cx="2183904" cy="121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!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08571" y="981482"/>
            <a:ext cx="3395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Таблицы истинности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22106" y="3931227"/>
            <a:ext cx="8873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Операторы логическое И (</a:t>
            </a:r>
            <a:r>
              <a:rPr lang="en-US" sz="2000" b="1" dirty="0"/>
              <a:t>&amp;&amp;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логическое ИЛИ (</a:t>
            </a:r>
            <a:r>
              <a:rPr lang="en-US" sz="2000" b="1" dirty="0"/>
              <a:t>||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работают по такой схеме: </a:t>
            </a:r>
            <a:r>
              <a:rPr lang="ru-RU" sz="2000" dirty="0" smtClean="0"/>
              <a:t>Приводят </a:t>
            </a:r>
            <a:r>
              <a:rPr lang="ru-RU" sz="2000" dirty="0"/>
              <a:t>левый операнд к </a:t>
            </a:r>
            <a:r>
              <a:rPr lang="en-US" sz="2000" b="1" dirty="0" err="1"/>
              <a:t>b</a:t>
            </a:r>
            <a:r>
              <a:rPr lang="en-US" sz="2000" b="1" dirty="0" err="1" smtClean="0"/>
              <a:t>oolean</a:t>
            </a:r>
            <a:r>
              <a:rPr lang="en-US" sz="2000" dirty="0" smtClean="0"/>
              <a:t>. </a:t>
            </a:r>
            <a:r>
              <a:rPr lang="ru-RU" sz="2000" dirty="0" smtClean="0"/>
              <a:t>Если </a:t>
            </a:r>
            <a:r>
              <a:rPr lang="ru-RU" sz="2000" dirty="0"/>
              <a:t>по нему можно сделать </a:t>
            </a:r>
            <a:r>
              <a:rPr lang="ru-RU" sz="2000" dirty="0" smtClean="0"/>
              <a:t>выводы</a:t>
            </a:r>
            <a:r>
              <a:rPr lang="en-US" sz="2000" dirty="0" smtClean="0"/>
              <a:t> (</a:t>
            </a:r>
            <a:r>
              <a:rPr lang="ru-RU" sz="2000" dirty="0" smtClean="0"/>
              <a:t>будет выражение, в целом, верным или ложным</a:t>
            </a:r>
            <a:r>
              <a:rPr lang="en-US" sz="2000" dirty="0" smtClean="0"/>
              <a:t>)</a:t>
            </a:r>
            <a:r>
              <a:rPr lang="ru-RU" sz="2000" dirty="0" smtClean="0"/>
              <a:t>, </a:t>
            </a:r>
            <a:r>
              <a:rPr lang="ru-RU" sz="2000" dirty="0"/>
              <a:t>то возвращают левый операнд (в том типе в котором он и был</a:t>
            </a:r>
            <a:r>
              <a:rPr lang="ru-RU" sz="2000" dirty="0" smtClean="0"/>
              <a:t>)</a:t>
            </a:r>
            <a:r>
              <a:rPr lang="en-US" sz="2000" dirty="0" smtClean="0"/>
              <a:t>. </a:t>
            </a:r>
            <a:r>
              <a:rPr lang="ru-RU" sz="2000" dirty="0" smtClean="0"/>
              <a:t>Если нет, то возвращают правый операнд (в том типе в котором он и был).</a:t>
            </a:r>
            <a:r>
              <a:rPr lang="en-US" sz="2000" dirty="0" smtClean="0"/>
              <a:t> </a:t>
            </a:r>
            <a:r>
              <a:rPr lang="ru-RU" sz="2000" dirty="0" smtClean="0"/>
              <a:t>Логические операторы </a:t>
            </a:r>
            <a:r>
              <a:rPr lang="en-US" sz="2000" b="1" dirty="0" smtClean="0"/>
              <a:t>&amp;&amp;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smtClean="0"/>
              <a:t>||</a:t>
            </a:r>
            <a:r>
              <a:rPr lang="en-US" sz="2000" dirty="0" smtClean="0"/>
              <a:t> </a:t>
            </a:r>
            <a:r>
              <a:rPr lang="ru-RU" sz="2000" dirty="0" smtClean="0"/>
              <a:t>могут не проверять правый операнд, если значение левого операнда уже достаточно для итогового результата выражения (</a:t>
            </a:r>
            <a:r>
              <a:rPr lang="ru-RU" sz="2000" i="1" dirty="0" smtClean="0"/>
              <a:t>это важно если правый операнд - вызов функции).</a:t>
            </a:r>
            <a:r>
              <a:rPr lang="ru-RU" sz="2000" i="1" dirty="0" smtClean="0">
                <a:solidFill>
                  <a:srgbClr val="00B050"/>
                </a:solidFill>
              </a:rPr>
              <a:t> </a:t>
            </a:r>
            <a:endParaRPr lang="ru-RU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47185" y="622390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228603"/>
            <a:ext cx="12192000" cy="65674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+mn-lt"/>
              </a:rPr>
              <a:t>«Многоэтажный» </a:t>
            </a:r>
            <a:r>
              <a:rPr lang="en-US" sz="4000" b="1" dirty="0" smtClean="0">
                <a:latin typeface="+mn-lt"/>
              </a:rPr>
              <a:t>if-else-if</a:t>
            </a:r>
            <a:r>
              <a:rPr lang="ru-RU" sz="4000" b="1" dirty="0" smtClean="0">
                <a:latin typeface="+mn-lt"/>
              </a:rPr>
              <a:t> </a:t>
            </a:r>
            <a:endParaRPr lang="ru-RU" sz="40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62611" y="1964593"/>
            <a:ext cx="3699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Многоэтажных </a:t>
            </a:r>
            <a:r>
              <a:rPr lang="en-US" sz="2400" b="1" dirty="0" smtClean="0"/>
              <a:t>if-else</a:t>
            </a:r>
            <a:r>
              <a:rPr lang="ru-RU" sz="2400" b="1" dirty="0" smtClean="0"/>
              <a:t>-</a:t>
            </a:r>
            <a:r>
              <a:rPr lang="it-IT" sz="2400" b="1" dirty="0" smtClean="0"/>
              <a:t>if</a:t>
            </a:r>
            <a:r>
              <a:rPr lang="it-IT" sz="2400" dirty="0" smtClean="0"/>
              <a:t>... </a:t>
            </a:r>
            <a:r>
              <a:rPr lang="ru-RU" sz="2400" dirty="0" smtClean="0"/>
              <a:t>Хорош для задач в которых больше чем два вариант развития событий, или когда значения нужно распределить по диапазонам.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066"/>
            <a:ext cx="6712529" cy="4753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0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 smtClean="0"/>
              <a:t>Что нам понадобится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736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 </a:t>
            </a:r>
            <a:r>
              <a:rPr lang="en-US" sz="6000" dirty="0" smtClean="0"/>
              <a:t>#</a:t>
            </a:r>
            <a:r>
              <a:rPr lang="ru-RU" sz="6000" dirty="0" smtClean="0"/>
              <a:t>1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12630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22588" y="614059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51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89358" y="2323504"/>
            <a:ext cx="101165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b="1" i="1" dirty="0"/>
              <a:t>Задача</a:t>
            </a:r>
            <a:r>
              <a:rPr lang="ru-RU" sz="3600" i="1" dirty="0"/>
              <a:t>: Мы знаем день, месяц и год рождения человека. Мы также знаем сегодняшний день месяц и год, необходимо </a:t>
            </a:r>
            <a:r>
              <a:rPr lang="ru-RU" sz="3600" i="1" dirty="0" smtClean="0"/>
              <a:t>рассчитать </a:t>
            </a:r>
            <a:r>
              <a:rPr lang="ru-RU" sz="3600" i="1" dirty="0"/>
              <a:t>сколько человеку полных лет</a:t>
            </a:r>
            <a:r>
              <a:rPr lang="en-US" sz="3600" i="1" dirty="0"/>
              <a:t> </a:t>
            </a:r>
            <a:r>
              <a:rPr lang="ru-RU" sz="3600" i="1" dirty="0"/>
              <a:t>на сегодняшний </a:t>
            </a:r>
            <a:r>
              <a:rPr lang="ru-RU" sz="3600" i="1" dirty="0" smtClean="0"/>
              <a:t>день.</a:t>
            </a:r>
            <a:endParaRPr lang="ru-RU" sz="3600" i="1" dirty="0"/>
          </a:p>
        </p:txBody>
      </p:sp>
    </p:spTree>
    <p:extLst>
      <p:ext uri="{BB962C8B-B14F-4D97-AF65-F5344CB8AC3E}">
        <p14:creationId xmlns:p14="http://schemas.microsoft.com/office/powerpoint/2010/main" val="9549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 </a:t>
            </a:r>
            <a:r>
              <a:rPr lang="en-US" sz="6000" dirty="0" smtClean="0"/>
              <a:t>#</a:t>
            </a:r>
            <a:r>
              <a:rPr lang="ru-RU" sz="6000" dirty="0" smtClean="0"/>
              <a:t>2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39756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7280" y="617081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6388" y="600455"/>
            <a:ext cx="88832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«Задача банкомата» </a:t>
            </a:r>
            <a:r>
              <a:rPr lang="ru-RU" sz="2800" dirty="0" smtClean="0"/>
              <a:t>Программа спрашивает </a:t>
            </a:r>
            <a:r>
              <a:rPr lang="ru-RU" sz="2800" dirty="0"/>
              <a:t>у пользователя сумму, а в ответ сообщает купюры каких </a:t>
            </a:r>
            <a:r>
              <a:rPr lang="ru-RU" sz="2800" dirty="0" smtClean="0"/>
              <a:t>номиналов, </a:t>
            </a:r>
            <a:r>
              <a:rPr lang="ru-RU" sz="2800" dirty="0"/>
              <a:t>и в каком количестве необходимо </a:t>
            </a:r>
            <a:r>
              <a:rPr lang="ru-RU" sz="2800" dirty="0" smtClean="0"/>
              <a:t>выдать. </a:t>
            </a:r>
            <a:r>
              <a:rPr lang="ru-RU" sz="2800" dirty="0"/>
              <a:t>При этом </a:t>
            </a:r>
            <a:r>
              <a:rPr lang="ru-RU" sz="2800" i="1" dirty="0"/>
              <a:t>суммарное </a:t>
            </a:r>
            <a:r>
              <a:rPr lang="ru-RU" sz="2800" b="1" i="1" dirty="0"/>
              <a:t>количество купюр </a:t>
            </a:r>
            <a:r>
              <a:rPr lang="ru-RU" sz="2800" b="1" i="1" dirty="0" smtClean="0"/>
              <a:t>должно быть </a:t>
            </a:r>
            <a:r>
              <a:rPr lang="ru-RU" sz="2800" b="1" i="1" dirty="0"/>
              <a:t>минимально</a:t>
            </a:r>
            <a:r>
              <a:rPr lang="ru-RU" sz="2800" i="1" dirty="0"/>
              <a:t> возможным</a:t>
            </a:r>
            <a:r>
              <a:rPr lang="ru-RU" sz="2800" dirty="0"/>
              <a:t>. </a:t>
            </a:r>
            <a:r>
              <a:rPr lang="ru-RU" sz="2800" dirty="0" smtClean="0"/>
              <a:t>Для простоты будем считать, что в банкомате есть только купюры по </a:t>
            </a:r>
            <a:r>
              <a:rPr lang="ru-RU" sz="2800" b="1" dirty="0"/>
              <a:t>1, </a:t>
            </a:r>
            <a:r>
              <a:rPr lang="ru-RU" sz="2800" b="1" dirty="0" smtClean="0"/>
              <a:t>5,</a:t>
            </a:r>
            <a:r>
              <a:rPr lang="en-US" sz="2800" b="1" dirty="0" smtClean="0"/>
              <a:t> 20,</a:t>
            </a:r>
            <a:r>
              <a:rPr lang="ru-RU" sz="2800" b="1" dirty="0" smtClean="0"/>
              <a:t> 50 </a:t>
            </a:r>
            <a:r>
              <a:rPr lang="ru-RU" sz="2800" dirty="0" smtClean="0"/>
              <a:t>гривен</a:t>
            </a:r>
            <a:r>
              <a:rPr lang="en-US" sz="2800" dirty="0" smtClean="0"/>
              <a:t> (</a:t>
            </a:r>
            <a:r>
              <a:rPr lang="ru-RU" sz="2800" dirty="0" smtClean="0"/>
              <a:t>при этом из количество не ограничено</a:t>
            </a:r>
            <a:r>
              <a:rPr lang="en-US" sz="2800" dirty="0" smtClean="0"/>
              <a:t>)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26388" y="4126232"/>
            <a:ext cx="5235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Например:</a:t>
            </a:r>
            <a:r>
              <a:rPr lang="en-US" b="1" i="1" dirty="0" smtClean="0"/>
              <a:t> </a:t>
            </a:r>
            <a:r>
              <a:rPr lang="ru-RU" i="1" dirty="0" smtClean="0"/>
              <a:t>Пользователь </a:t>
            </a:r>
            <a:r>
              <a:rPr lang="ru-RU" i="1" dirty="0"/>
              <a:t>вводит сумму: </a:t>
            </a:r>
            <a:r>
              <a:rPr lang="ru-RU" b="1" i="1" dirty="0" smtClean="0"/>
              <a:t>552 </a:t>
            </a:r>
            <a:r>
              <a:rPr lang="ru-RU" b="1" i="1" dirty="0"/>
              <a:t>грн</a:t>
            </a:r>
            <a:r>
              <a:rPr lang="ru-RU" i="1" dirty="0"/>
              <a:t>. </a:t>
            </a:r>
            <a:endParaRPr lang="en-US" i="1" dirty="0" smtClean="0"/>
          </a:p>
          <a:p>
            <a:r>
              <a:rPr lang="ru-RU" i="1" dirty="0" smtClean="0"/>
              <a:t>В </a:t>
            </a:r>
            <a:r>
              <a:rPr lang="ru-RU" i="1" dirty="0"/>
              <a:t>ответ программа выдаёт: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36337"/>
              </p:ext>
            </p:extLst>
          </p:nvPr>
        </p:nvGraphicFramePr>
        <p:xfrm>
          <a:off x="1726388" y="4749591"/>
          <a:ext cx="6096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469869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4270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dirty="0" smtClean="0"/>
                        <a:t>50 грн. х 11;</a:t>
                      </a:r>
                      <a:endParaRPr lang="en-US" sz="1800" b="1" dirty="0" smtClean="0"/>
                    </a:p>
                    <a:p>
                      <a:r>
                        <a:rPr lang="en-US" sz="1800" b="1" dirty="0" smtClean="0"/>
                        <a:t>20 </a:t>
                      </a:r>
                      <a:r>
                        <a:rPr lang="ru-RU" sz="1800" b="1" dirty="0" smtClean="0"/>
                        <a:t>грн.</a:t>
                      </a:r>
                      <a:r>
                        <a:rPr lang="ru-RU" sz="1800" b="1" baseline="0" dirty="0" smtClean="0"/>
                        <a:t> 0;</a:t>
                      </a:r>
                      <a:endParaRPr lang="ru-RU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/>
                        <a:t>5 грн. х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/>
                        <a:t>1 грн. х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2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61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 </a:t>
            </a:r>
            <a:r>
              <a:rPr lang="en-US" sz="6000" dirty="0" smtClean="0"/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24288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0726" y="1772816"/>
            <a:ext cx="9577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Задача: </a:t>
            </a:r>
            <a:r>
              <a:rPr lang="ru-RU" sz="3200" dirty="0" smtClean="0"/>
              <a:t>Тарифы банка за перевод средств с карты на карту: 1% за счёт личных средств и 4% в счёт кредитного лимита. Скрипт должен рассчитывать сумму комиссии за перевод (который хочет выполнить пользователь), и определять возможно ли выполнить перевод.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43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7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dirty="0" smtClean="0"/>
              <a:t>«Источник</a:t>
            </a:r>
            <a:r>
              <a:rPr lang="ru-RU" sz="8000" dirty="0"/>
              <a:t>и</a:t>
            </a:r>
            <a:r>
              <a:rPr lang="ru-RU" sz="8000" dirty="0" smtClean="0"/>
              <a:t> знаний»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4187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96765" y="1351508"/>
            <a:ext cx="63526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Flanagan </a:t>
            </a:r>
            <a:r>
              <a:rPr lang="en-US" sz="4000" b="1" dirty="0" smtClean="0">
                <a:solidFill>
                  <a:srgbClr val="0070C0"/>
                </a:solidFill>
              </a:rPr>
              <a:t>David</a:t>
            </a:r>
            <a:br>
              <a:rPr lang="en-US" sz="4000" b="1" dirty="0" smtClean="0">
                <a:solidFill>
                  <a:srgbClr val="0070C0"/>
                </a:solidFill>
              </a:rPr>
            </a:br>
            <a:endParaRPr lang="en-US" sz="4000" b="1" dirty="0" smtClean="0">
              <a:solidFill>
                <a:srgbClr val="0070C0"/>
              </a:solidFill>
            </a:endParaRPr>
          </a:p>
          <a:p>
            <a:r>
              <a:rPr lang="en-US" sz="4000" b="1" dirty="0" smtClean="0"/>
              <a:t>JavaScript</a:t>
            </a:r>
            <a:r>
              <a:rPr lang="en-US" sz="4000" b="1" dirty="0"/>
              <a:t>: The Definitive Guide: Master the World's Most-Used Programming Language</a:t>
            </a:r>
            <a:r>
              <a:rPr lang="en-US" sz="4000" b="1" dirty="0" smtClean="0"/>
              <a:t>. </a:t>
            </a:r>
            <a:r>
              <a:rPr lang="en-US" sz="4000" b="1" dirty="0">
                <a:solidFill>
                  <a:schemeClr val="accent2"/>
                </a:solidFill>
              </a:rPr>
              <a:t>7th</a:t>
            </a:r>
            <a:r>
              <a:rPr lang="en-US" sz="4000" b="1" dirty="0"/>
              <a:t> </a:t>
            </a:r>
            <a:r>
              <a:rPr lang="en-US" sz="4000" b="1" dirty="0" smtClean="0">
                <a:solidFill>
                  <a:schemeClr val="accent2"/>
                </a:solidFill>
              </a:rPr>
              <a:t>edition, 2020.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https://images.ua.prom.st/2440373205_w640_h640_244037320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" b="1472"/>
          <a:stretch/>
        </p:blipFill>
        <p:spPr bwMode="auto">
          <a:xfrm>
            <a:off x="0" y="0"/>
            <a:ext cx="5082639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8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944517" y="4876458"/>
            <a:ext cx="63082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hlinkClick r:id="rId2"/>
              </a:rPr>
              <a:t>http://learn.javascript.ru/</a:t>
            </a:r>
            <a:endParaRPr lang="ru-RU" sz="4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38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К следующему занятию будет полезно почитать о…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2405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7137"/>
            <a:ext cx="12192000" cy="99712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+mn-lt"/>
              </a:rPr>
              <a:t>На понадобятся</a:t>
            </a:r>
            <a:endParaRPr lang="uk-UA" sz="4000" b="1" dirty="0">
              <a:latin typeface="+mn-lt"/>
            </a:endParaRPr>
          </a:p>
        </p:txBody>
      </p:sp>
      <p:sp>
        <p:nvSpPr>
          <p:cNvPr id="5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774687" y="1731233"/>
            <a:ext cx="6738934" cy="1498856"/>
            <a:chOff x="3669451" y="1199181"/>
            <a:chExt cx="5710042" cy="1271862"/>
          </a:xfrm>
        </p:grpSpPr>
        <p:sp>
          <p:nvSpPr>
            <p:cNvPr id="8" name="TextBox 7"/>
            <p:cNvSpPr txBox="1"/>
            <p:nvPr/>
          </p:nvSpPr>
          <p:spPr>
            <a:xfrm>
              <a:off x="6519675" y="1481169"/>
              <a:ext cx="2859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/>
                <a:t>Браузер</a:t>
              </a:r>
              <a:r>
                <a:rPr lang="ru-RU" sz="4000" b="1" dirty="0" smtClean="0">
                  <a:solidFill>
                    <a:srgbClr val="0070C0"/>
                  </a:solidFill>
                </a:rPr>
                <a:t>(ы)</a:t>
              </a:r>
              <a:endParaRPr lang="ru-RU" sz="40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3669451" y="1199181"/>
              <a:ext cx="2424664" cy="1271862"/>
              <a:chOff x="1415479" y="1220886"/>
              <a:chExt cx="2424664" cy="1271862"/>
            </a:xfrm>
          </p:grpSpPr>
          <p:pic>
            <p:nvPicPr>
              <p:cNvPr id="14" name="Picture 6" descr="https://lh3.ggpht.com/O0aW5qsyCkR2i7Bu-jUU1b5BWA_NygJ6ui4MgaAvL7gfqvVWqkOBscDaq4pn-vkwByUx=w3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415479" y="1250491"/>
                <a:ext cx="1242257" cy="1242257"/>
              </a:xfrm>
              <a:prstGeom prst="rect">
                <a:avLst/>
              </a:prstGeom>
              <a:noFill/>
            </p:spPr>
          </p:pic>
          <p:pic>
            <p:nvPicPr>
              <p:cNvPr id="15" name="Picture 6" descr="https://upload.wikimedia.org/wikipedia/commons/thumb/a/a0/Firefox_logo%2C_2019.svg/1200px-Firefox_logo%2C_2019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556" y="1220886"/>
                <a:ext cx="1318359" cy="1242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https://upload.wikimedia.org/wikipedia/ru/thumb/9/98/Microsoft_Edge_logo_%282019%29.svg/1200px-Microsoft_Edge_logo_%282019%29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70" y="1252365"/>
                <a:ext cx="1209073" cy="1209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Группа 8"/>
          <p:cNvGrpSpPr/>
          <p:nvPr/>
        </p:nvGrpSpPr>
        <p:grpSpPr>
          <a:xfrm>
            <a:off x="4313811" y="3888580"/>
            <a:ext cx="7388450" cy="1603602"/>
            <a:chOff x="3084879" y="3875910"/>
            <a:chExt cx="7388450" cy="1603602"/>
          </a:xfrm>
        </p:grpSpPr>
        <p:sp>
          <p:nvSpPr>
            <p:cNvPr id="10" name="TextBox 9"/>
            <p:cNvSpPr txBox="1"/>
            <p:nvPr/>
          </p:nvSpPr>
          <p:spPr>
            <a:xfrm>
              <a:off x="4911708" y="3875910"/>
              <a:ext cx="4608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Visual Studio Code</a:t>
              </a:r>
              <a:endParaRPr lang="ru-RU" sz="40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84697" y="4509120"/>
              <a:ext cx="568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i="1" dirty="0" smtClean="0"/>
                <a:t>Или любой другой текстовый редактор</a:t>
              </a:r>
              <a:endParaRPr lang="uk-UA" sz="2400" i="1" dirty="0"/>
            </a:p>
          </p:txBody>
        </p:sp>
        <p:pic>
          <p:nvPicPr>
            <p:cNvPr id="13" name="Picture 2" descr="Visual Studio Code — Википеди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879" y="4000387"/>
              <a:ext cx="1479125" cy="14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4911708" y="4941168"/>
              <a:ext cx="4821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hlinkClick r:id="rId6"/>
                </a:rPr>
                <a:t>https://code.visualstudio.com/</a:t>
              </a:r>
              <a:endParaRPr lang="ru-RU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18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1664" y="1770611"/>
            <a:ext cx="108127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 smtClean="0"/>
              <a:t>Коллекции в </a:t>
            </a:r>
            <a:r>
              <a:rPr lang="en-US" sz="3200" dirty="0" smtClean="0"/>
              <a:t>JavaScript: </a:t>
            </a:r>
            <a:r>
              <a:rPr lang="ru-RU" sz="3200" i="1" dirty="0" smtClean="0"/>
              <a:t>Массивы</a:t>
            </a:r>
            <a:r>
              <a:rPr lang="ru-RU" sz="3200" dirty="0" smtClean="0"/>
              <a:t> (</a:t>
            </a:r>
            <a:r>
              <a:rPr lang="en-US" sz="3200" b="1" dirty="0" smtClean="0"/>
              <a:t>Array</a:t>
            </a:r>
            <a:r>
              <a:rPr lang="ru-RU" sz="3200" dirty="0" smtClean="0"/>
              <a:t>)</a:t>
            </a:r>
            <a:r>
              <a:rPr lang="en-US" sz="3200" dirty="0" smtClean="0"/>
              <a:t>, </a:t>
            </a:r>
            <a:r>
              <a:rPr lang="ru-RU" sz="3200" i="1" dirty="0" smtClean="0"/>
              <a:t>Ассоциативные массивы</a:t>
            </a:r>
            <a:r>
              <a:rPr lang="ru-RU" sz="3200" dirty="0" smtClean="0"/>
              <a:t> (</a:t>
            </a:r>
            <a:r>
              <a:rPr lang="en-US" sz="3200" b="1" dirty="0" smtClean="0"/>
              <a:t>Object</a:t>
            </a:r>
            <a:r>
              <a:rPr lang="en-US" sz="3200" dirty="0" smtClean="0"/>
              <a:t>, </a:t>
            </a:r>
            <a:r>
              <a:rPr lang="en-US" sz="3200" b="1" dirty="0" smtClean="0"/>
              <a:t>Map</a:t>
            </a:r>
            <a:r>
              <a:rPr lang="ru-RU" sz="3200" dirty="0" smtClean="0"/>
              <a:t>)</a:t>
            </a:r>
            <a:r>
              <a:rPr lang="en-US" sz="3200" dirty="0" smtClean="0"/>
              <a:t>, </a:t>
            </a:r>
            <a:r>
              <a:rPr lang="ru-RU" sz="3200" i="1" dirty="0" smtClean="0"/>
              <a:t>Множества</a:t>
            </a:r>
            <a:r>
              <a:rPr lang="ru-RU" sz="3200" dirty="0" smtClean="0"/>
              <a:t> (</a:t>
            </a:r>
            <a:r>
              <a:rPr lang="en-US" sz="3200" b="1" dirty="0" smtClean="0"/>
              <a:t>Set</a:t>
            </a:r>
            <a:r>
              <a:rPr lang="ru-RU" sz="3200" dirty="0" smtClean="0"/>
              <a:t>);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ru-RU" sz="3200" dirty="0" smtClean="0"/>
          </a:p>
          <a:p>
            <a:pPr marL="514350" indent="-514350">
              <a:buAutoNum type="arabicPeriod"/>
            </a:pPr>
            <a:r>
              <a:rPr lang="en-US" sz="3200" dirty="0" smtClean="0"/>
              <a:t>Spread </a:t>
            </a:r>
            <a:r>
              <a:rPr lang="ru-RU" sz="3200" dirty="0" smtClean="0"/>
              <a:t>оператор (</a:t>
            </a:r>
            <a:r>
              <a:rPr lang="ru-RU" sz="4800" b="1" dirty="0" smtClean="0">
                <a:solidFill>
                  <a:srgbClr val="0070C0"/>
                </a:solidFill>
              </a:rPr>
              <a:t>…</a:t>
            </a:r>
            <a:r>
              <a:rPr lang="ru-RU" sz="3200" dirty="0" smtClean="0"/>
              <a:t>) – он же оператор «три точки», он же оператор </a:t>
            </a:r>
            <a:r>
              <a:rPr lang="ru-RU" sz="3200" b="1" dirty="0" smtClean="0"/>
              <a:t>деструктуризации</a:t>
            </a:r>
            <a:r>
              <a:rPr lang="ru-RU" sz="3200" dirty="0" smtClean="0"/>
              <a:t>;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AutoNum type="arabicPeriod"/>
            </a:pPr>
            <a:r>
              <a:rPr lang="ru-RU" sz="3200" dirty="0" smtClean="0"/>
              <a:t>Методы </a:t>
            </a:r>
            <a:r>
              <a:rPr lang="uk-UA" sz="3200" dirty="0" err="1" smtClean="0"/>
              <a:t>массива</a:t>
            </a:r>
            <a:r>
              <a:rPr lang="uk-UA" sz="3200" dirty="0" smtClean="0"/>
              <a:t> (</a:t>
            </a:r>
            <a:r>
              <a:rPr lang="en-US" sz="3200" b="1" dirty="0" smtClean="0"/>
              <a:t>Array</a:t>
            </a:r>
            <a:r>
              <a:rPr lang="en-US" sz="3200" dirty="0" smtClean="0"/>
              <a:t>) 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.splice()</a:t>
            </a:r>
            <a:r>
              <a:rPr lang="en-US" sz="3200" dirty="0" smtClean="0"/>
              <a:t>,</a:t>
            </a:r>
            <a:r>
              <a:rPr lang="ru-RU" sz="32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slice()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 .join()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 .includes()</a:t>
            </a:r>
            <a:r>
              <a:rPr lang="en-US" sz="3200" dirty="0" smtClean="0"/>
              <a:t>,</a:t>
            </a:r>
            <a:r>
              <a:rPr lang="en-US" sz="3200" i="1" dirty="0" smtClean="0"/>
              <a:t> </a:t>
            </a:r>
            <a:r>
              <a:rPr lang="en-US" sz="3200" i="1" dirty="0" err="1" smtClean="0">
                <a:solidFill>
                  <a:schemeClr val="accent5">
                    <a:lumMod val="75000"/>
                  </a:schemeClr>
                </a:solidFill>
              </a:rPr>
              <a:t>indexOf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 .</a:t>
            </a:r>
            <a:r>
              <a:rPr lang="en-US" sz="3200" i="1" dirty="0" err="1" smtClean="0">
                <a:solidFill>
                  <a:schemeClr val="accent5">
                    <a:lumMod val="75000"/>
                  </a:schemeClr>
                </a:solidFill>
              </a:rPr>
              <a:t>lastIndexOf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 .reverse()</a:t>
            </a:r>
            <a:r>
              <a:rPr lang="en-US" sz="3200" dirty="0" smtClean="0"/>
              <a:t>.</a:t>
            </a:r>
            <a:endParaRPr lang="ru-RU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8473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К следующему занятию…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4272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Скучное но </a:t>
            </a:r>
            <a:r>
              <a:rPr lang="ru-RU" sz="6000" b="1" dirty="0" smtClean="0"/>
              <a:t>необходимое</a:t>
            </a:r>
            <a:r>
              <a:rPr lang="ru-RU" sz="6000" dirty="0" smtClean="0"/>
              <a:t> </a:t>
            </a:r>
            <a:br>
              <a:rPr lang="ru-RU" sz="6000" dirty="0" smtClean="0"/>
            </a:br>
            <a:r>
              <a:rPr lang="ru-RU" sz="6000" dirty="0" smtClean="0"/>
              <a:t>домашнее задание</a:t>
            </a:r>
            <a:r>
              <a:rPr lang="en-US" sz="6000" dirty="0" smtClean="0"/>
              <a:t> 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smtClean="0"/>
              <a:t>для тренировки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1041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600775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http://www.itmathrepetitor.ru/prog/zadachi-na-vychisleniya/</a:t>
            </a:r>
            <a:endParaRPr lang="uk-UA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85828" y="998986"/>
            <a:ext cx="60182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Первым делом необходимо </a:t>
            </a:r>
            <a:r>
              <a:rPr lang="ru-RU" sz="2200" b="1" dirty="0" smtClean="0">
                <a:solidFill>
                  <a:schemeClr val="accent2"/>
                </a:solidFill>
              </a:rPr>
              <a:t>натренироваться применять базовые конструкции</a:t>
            </a:r>
            <a:r>
              <a:rPr lang="ru-RU" sz="2200" dirty="0" smtClean="0"/>
              <a:t>. Поэтому </a:t>
            </a:r>
            <a:r>
              <a:rPr lang="ru-RU" sz="2200" dirty="0"/>
              <a:t>н</a:t>
            </a:r>
            <a:r>
              <a:rPr lang="ru-RU" sz="2200" dirty="0" smtClean="0"/>
              <a:t>апишите код который решит задачи (№7-№74) из раздела </a:t>
            </a:r>
            <a:r>
              <a:rPr lang="ru-RU" sz="2200" b="1" dirty="0" smtClean="0"/>
              <a:t>«Простейшая</a:t>
            </a:r>
            <a:r>
              <a:rPr lang="uk-UA" sz="2200" b="1" dirty="0" smtClean="0"/>
              <a:t> </a:t>
            </a:r>
            <a:r>
              <a:rPr lang="uk-UA" sz="2200" b="1" dirty="0"/>
              <a:t>арифметика</a:t>
            </a:r>
            <a:r>
              <a:rPr lang="ru-RU" sz="2200" b="1" dirty="0" smtClean="0"/>
              <a:t>» </a:t>
            </a:r>
            <a:r>
              <a:rPr lang="ru-RU" sz="2200" dirty="0" smtClean="0"/>
              <a:t>и </a:t>
            </a:r>
            <a:r>
              <a:rPr lang="ru-RU" sz="2200" b="1" dirty="0" smtClean="0"/>
              <a:t>«</a:t>
            </a:r>
            <a:r>
              <a:rPr lang="ru-RU" sz="2200" b="1" dirty="0"/>
              <a:t>Условный оператор и арифметика</a:t>
            </a:r>
            <a:r>
              <a:rPr lang="ru-RU" sz="2200" b="1" dirty="0" smtClean="0"/>
              <a:t>»</a:t>
            </a:r>
            <a:r>
              <a:rPr lang="ru-RU" sz="2200" dirty="0" smtClean="0"/>
              <a:t>.</a:t>
            </a:r>
          </a:p>
          <a:p>
            <a:endParaRPr lang="ru-RU" sz="2200" b="1" dirty="0" smtClean="0"/>
          </a:p>
          <a:p>
            <a:r>
              <a:rPr lang="ru-RU" sz="2200" dirty="0" smtClean="0"/>
              <a:t>Решения </a:t>
            </a:r>
            <a:r>
              <a:rPr lang="ru-RU" sz="2200" b="1" dirty="0" smtClean="0"/>
              <a:t>этих</a:t>
            </a:r>
            <a:r>
              <a:rPr lang="ru-RU" sz="2200" dirty="0" smtClean="0"/>
              <a:t> задач </a:t>
            </a:r>
            <a:r>
              <a:rPr lang="ru-RU" sz="2200" b="1" dirty="0" smtClean="0"/>
              <a:t>загружать на </a:t>
            </a:r>
            <a:r>
              <a:rPr lang="en-US" sz="2200" b="1" dirty="0" smtClean="0"/>
              <a:t>GitHub </a:t>
            </a:r>
            <a:r>
              <a:rPr lang="ru-RU" sz="2200" b="1" dirty="0" smtClean="0">
                <a:solidFill>
                  <a:srgbClr val="00B050"/>
                </a:solidFill>
              </a:rPr>
              <a:t>не нужно</a:t>
            </a:r>
            <a:r>
              <a:rPr lang="ru-RU" sz="2200" b="1" dirty="0" smtClean="0"/>
              <a:t> </a:t>
            </a:r>
            <a:r>
              <a:rPr lang="ru-RU" sz="2200" dirty="0" smtClean="0"/>
              <a:t>(правильность их работы можно легко проверить с ответами, или калькулятором). Но если возникнут проблемы, не </a:t>
            </a:r>
            <a:r>
              <a:rPr lang="ru-RU" sz="2200" dirty="0"/>
              <a:t>стесняйтесь задавать вопросы</a:t>
            </a:r>
            <a:r>
              <a:rPr lang="ru-RU" sz="2200" dirty="0" smtClean="0"/>
              <a:t>. Для этого </a:t>
            </a:r>
            <a:r>
              <a:rPr lang="ru-RU" sz="2200" b="1" dirty="0" smtClean="0">
                <a:solidFill>
                  <a:srgbClr val="FF0000"/>
                </a:solidFill>
              </a:rPr>
              <a:t>загрузите ваш код </a:t>
            </a:r>
            <a:r>
              <a:rPr lang="ru-RU" sz="2200" dirty="0" smtClean="0"/>
              <a:t>(в котором возникли проблемы) </a:t>
            </a:r>
            <a:r>
              <a:rPr lang="ru-RU" sz="2200" b="1" dirty="0" smtClean="0">
                <a:solidFill>
                  <a:srgbClr val="FF0000"/>
                </a:solidFill>
              </a:rPr>
              <a:t>на </a:t>
            </a:r>
            <a:r>
              <a:rPr lang="en-US" sz="2200" b="1" dirty="0" smtClean="0">
                <a:solidFill>
                  <a:srgbClr val="FF0000"/>
                </a:solidFill>
              </a:rPr>
              <a:t>GitHub</a:t>
            </a:r>
            <a:r>
              <a:rPr lang="ru-RU" sz="2200" dirty="0" smtClean="0"/>
              <a:t>,</a:t>
            </a:r>
            <a:r>
              <a:rPr lang="en-US" sz="2200" dirty="0" smtClean="0"/>
              <a:t> </a:t>
            </a:r>
            <a:r>
              <a:rPr lang="ru-RU" sz="2200" dirty="0" smtClean="0"/>
              <a:t>и ссылку на него </a:t>
            </a:r>
            <a:r>
              <a:rPr lang="ru-RU" sz="2200" b="1" dirty="0" smtClean="0">
                <a:solidFill>
                  <a:srgbClr val="FF0000"/>
                </a:solidFill>
              </a:rPr>
              <a:t>с описанием проблемы </a:t>
            </a:r>
            <a:r>
              <a:rPr lang="ru-RU" sz="2200" dirty="0" smtClean="0"/>
              <a:t>сбросьте в</a:t>
            </a:r>
            <a:r>
              <a:rPr lang="uk-UA" sz="2200" dirty="0" smtClean="0"/>
              <a:t> </a:t>
            </a:r>
            <a:r>
              <a:rPr lang="uk-UA" sz="2200" dirty="0" err="1" smtClean="0"/>
              <a:t>группу</a:t>
            </a:r>
            <a:r>
              <a:rPr lang="uk-UA" sz="2200" dirty="0" smtClean="0"/>
              <a:t>.</a:t>
            </a:r>
            <a:endParaRPr lang="uk-UA" sz="2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4137"/>
          <a:stretch/>
        </p:blipFill>
        <p:spPr>
          <a:xfrm>
            <a:off x="1185672" y="1596383"/>
            <a:ext cx="3708972" cy="3804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17598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задание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1732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 </a:t>
            </a:r>
          </a:p>
          <a:p>
            <a:pPr algn="ctr"/>
            <a:r>
              <a:rPr lang="ru-RU" sz="6000" dirty="0" smtClean="0"/>
              <a:t>/сделать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3030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364375" y="150053"/>
            <a:ext cx="11662756" cy="181997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latin typeface="+mn-lt"/>
              </a:rPr>
              <a:t>Каждое домашнее задание оформляйте в виде отдельного </a:t>
            </a:r>
            <a:r>
              <a:rPr lang="ru-RU" sz="3200" b="1" dirty="0" err="1" smtClean="0">
                <a:latin typeface="+mn-lt"/>
              </a:rPr>
              <a:t>репозитория</a:t>
            </a:r>
            <a:r>
              <a:rPr lang="ru-RU" sz="3200" b="1" dirty="0" smtClean="0">
                <a:latin typeface="+mn-lt"/>
              </a:rPr>
              <a:t> на </a:t>
            </a:r>
            <a:r>
              <a:rPr lang="en-US" sz="3200" b="1" dirty="0" smtClean="0">
                <a:latin typeface="+mn-lt"/>
              </a:rPr>
              <a:t>GitHub</a:t>
            </a:r>
            <a:r>
              <a:rPr lang="ru-RU" sz="3200" b="1" dirty="0" smtClean="0">
                <a:latin typeface="+mn-lt"/>
              </a:rPr>
              <a:t>, в названии которого </a:t>
            </a:r>
            <a:r>
              <a:rPr lang="ru-RU" sz="3200" b="1" dirty="0" smtClean="0">
                <a:solidFill>
                  <a:schemeClr val="accent2"/>
                </a:solidFill>
                <a:latin typeface="+mn-lt"/>
              </a:rPr>
              <a:t>укажите код задания</a:t>
            </a:r>
            <a:r>
              <a:rPr lang="ru-RU" sz="3200" b="1" dirty="0" smtClean="0">
                <a:latin typeface="+mn-lt"/>
              </a:rPr>
              <a:t> (например:</a:t>
            </a:r>
            <a:r>
              <a:rPr lang="en-US" sz="3200" b="1" dirty="0" smtClean="0">
                <a:latin typeface="+mn-lt"/>
              </a:rPr>
              <a:t> </a:t>
            </a:r>
            <a:r>
              <a:rPr lang="ru-RU" sz="3200" b="1" dirty="0" smtClean="0">
                <a:latin typeface="+mn-lt"/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  <a:latin typeface="+mn-lt"/>
              </a:rPr>
              <a:t>A1 Federal Tax</a:t>
            </a:r>
            <a:r>
              <a:rPr lang="ru-RU" sz="3200" b="1" dirty="0" smtClean="0">
                <a:latin typeface="+mn-lt"/>
              </a:rPr>
              <a:t>)</a:t>
            </a:r>
            <a:endParaRPr lang="uk-UA" sz="3200" b="1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10959" y="5315657"/>
            <a:ext cx="8071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Если есть проблемы, вопросы, трудности, делаем тоже самое – код с проблемой заливаем на </a:t>
            </a:r>
            <a:r>
              <a:rPr lang="en-US" sz="2800" b="1" dirty="0" smtClean="0"/>
              <a:t>GitHub</a:t>
            </a:r>
            <a:r>
              <a:rPr lang="en-US" sz="2800" dirty="0" smtClean="0"/>
              <a:t> </a:t>
            </a:r>
            <a:r>
              <a:rPr lang="ru-RU" sz="2800" dirty="0" smtClean="0"/>
              <a:t>и ссылку на него, с описанием вопроса в </a:t>
            </a:r>
            <a:r>
              <a:rPr lang="ru-RU" sz="2800" b="1" dirty="0" smtClean="0"/>
              <a:t>группу</a:t>
            </a:r>
            <a:r>
              <a:rPr lang="ru-RU" sz="2800" dirty="0" smtClean="0"/>
              <a:t>.</a:t>
            </a:r>
            <a:endParaRPr lang="uk-UA" sz="2800" b="1" dirty="0">
              <a:solidFill>
                <a:srgbClr val="7030A0"/>
              </a:solidFill>
            </a:endParaRPr>
          </a:p>
        </p:txBody>
      </p:sp>
      <p:pic>
        <p:nvPicPr>
          <p:cNvPr id="6148" name="Picture 4" descr="https://asanablog-wpengine.netdna-ssl.com/wp-content/post-images/code-review-image-1024x520@2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1" y="2792656"/>
            <a:ext cx="3516284" cy="1785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Ð ÐµÐ·ÑÐ»ÑÑÐ°Ñ Ð¿Ð¾ÑÑÐºÑ Ð·Ð¾Ð±ÑÐ°Ð¶ÐµÐ½Ñ Ð·Ð° Ð·Ð°Ð¿Ð¸ÑÐ¾Ð¼ &quot;github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19" y="2544067"/>
            <a:ext cx="2282787" cy="22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 вправо 9"/>
          <p:cNvSpPr/>
          <p:nvPr/>
        </p:nvSpPr>
        <p:spPr>
          <a:xfrm>
            <a:off x="4759515" y="3099414"/>
            <a:ext cx="851019" cy="1172095"/>
          </a:xfrm>
          <a:prstGeom prst="rightArrow">
            <a:avLst/>
          </a:prstGeom>
          <a:noFill/>
          <a:ln w="5715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2" name="Picture 2" descr="File:Telegram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08" y="2803834"/>
            <a:ext cx="1774435" cy="1774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Стрелка вправо 13"/>
          <p:cNvSpPr/>
          <p:nvPr/>
        </p:nvSpPr>
        <p:spPr>
          <a:xfrm>
            <a:off x="8010606" y="3099414"/>
            <a:ext cx="851019" cy="1172095"/>
          </a:xfrm>
          <a:prstGeom prst="rightArrow">
            <a:avLst/>
          </a:prstGeom>
          <a:noFill/>
          <a:ln w="5715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15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14029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0" y="451263"/>
            <a:ext cx="12192000" cy="720816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+mn-lt"/>
              </a:rPr>
              <a:t>Домашнее </a:t>
            </a:r>
            <a:r>
              <a:rPr lang="ru-RU" sz="4000" b="1" dirty="0" smtClean="0">
                <a:latin typeface="+mn-lt"/>
              </a:rPr>
              <a:t>задание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b="1" dirty="0" smtClean="0">
                <a:solidFill>
                  <a:srgbClr val="00B050"/>
                </a:solidFill>
                <a:latin typeface="+mn-lt"/>
              </a:rPr>
              <a:t>#</a:t>
            </a:r>
            <a:r>
              <a:rPr lang="en-US" sz="4000" b="1" dirty="0">
                <a:solidFill>
                  <a:srgbClr val="00B050"/>
                </a:solidFill>
                <a:latin typeface="+mn-lt"/>
              </a:rPr>
              <a:t>A</a:t>
            </a:r>
            <a:r>
              <a:rPr lang="en-US" sz="4000" b="1" dirty="0" smtClean="0">
                <a:solidFill>
                  <a:srgbClr val="00B050"/>
                </a:solidFill>
                <a:latin typeface="+mn-lt"/>
              </a:rPr>
              <a:t>.1</a:t>
            </a:r>
            <a:endParaRPr lang="uk-UA" sz="4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14305" y="1388487"/>
            <a:ext cx="747314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Есть в США такой вид налога как </a:t>
            </a:r>
            <a:r>
              <a:rPr lang="en-US" sz="2600" b="1" dirty="0"/>
              <a:t>Federal Income Tax</a:t>
            </a:r>
            <a:r>
              <a:rPr lang="ru-RU" sz="2600" dirty="0"/>
              <a:t>, ваша задача написать налоговый калькулятор, который будет рассчитывать сумму налогов в зависимости от годового дохода человека. За основу взять ставки налога </a:t>
            </a:r>
            <a:r>
              <a:rPr lang="ru-RU" sz="2600" dirty="0" smtClean="0"/>
              <a:t>для доходов полученных за </a:t>
            </a:r>
            <a:r>
              <a:rPr lang="ru-RU" sz="2600" b="1" dirty="0" smtClean="0"/>
              <a:t>2020 </a:t>
            </a:r>
            <a:r>
              <a:rPr lang="ru-RU" sz="2600" dirty="0" smtClean="0"/>
              <a:t>г. (и оплата в 2021 году), </a:t>
            </a:r>
            <a:r>
              <a:rPr lang="ru-RU" sz="2600" dirty="0"/>
              <a:t>и для </a:t>
            </a:r>
            <a:r>
              <a:rPr lang="ru-RU" sz="2600" dirty="0" smtClean="0"/>
              <a:t>простоты - </a:t>
            </a:r>
            <a:r>
              <a:rPr lang="ru-RU" sz="2600" dirty="0"/>
              <a:t>расчёт выполнять </a:t>
            </a:r>
            <a:r>
              <a:rPr lang="ru-RU" sz="2600" b="1" dirty="0"/>
              <a:t>только</a:t>
            </a:r>
            <a:r>
              <a:rPr lang="ru-RU" sz="2600" dirty="0"/>
              <a:t> </a:t>
            </a:r>
            <a:r>
              <a:rPr lang="ru-RU" sz="2600" dirty="0" smtClean="0"/>
              <a:t>для </a:t>
            </a:r>
            <a:r>
              <a:rPr lang="ru-RU" sz="2600" dirty="0"/>
              <a:t>лиц не состоящих в </a:t>
            </a:r>
            <a:r>
              <a:rPr lang="ru-RU" sz="2600" dirty="0" smtClean="0"/>
              <a:t>браке</a:t>
            </a:r>
            <a:r>
              <a:rPr lang="en-US" sz="2600" dirty="0" smtClean="0"/>
              <a:t>: </a:t>
            </a:r>
            <a:r>
              <a:rPr lang="en-US" sz="2600" b="1" dirty="0" smtClean="0"/>
              <a:t>single</a:t>
            </a:r>
            <a:r>
              <a:rPr lang="ru-RU" sz="2600" dirty="0" smtClean="0"/>
              <a:t>.</a:t>
            </a:r>
            <a:endParaRPr lang="en-US" sz="2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314305" y="5362317"/>
            <a:ext cx="722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 smtClean="0"/>
              <a:t>О прогрессивном налогообложении</a:t>
            </a:r>
            <a:r>
              <a:rPr lang="en-US" i="1" dirty="0" smtClean="0"/>
              <a:t> </a:t>
            </a:r>
            <a:r>
              <a:rPr lang="ru-RU" i="1" dirty="0" smtClean="0"/>
              <a:t>в целом, с примерами: </a:t>
            </a:r>
            <a:r>
              <a:rPr lang="en-US" i="1" dirty="0">
                <a:hlinkClick r:id="rId2"/>
              </a:rPr>
              <a:t>http://</a:t>
            </a:r>
            <a:r>
              <a:rPr lang="en-US" i="1" dirty="0" smtClean="0">
                <a:hlinkClick r:id="rId2"/>
              </a:rPr>
              <a:t>allfi.biz/glossary/eng/P/progressive-taxation.php</a:t>
            </a:r>
            <a:r>
              <a:rPr lang="ru-RU" i="1" dirty="0" smtClean="0"/>
              <a:t>  </a:t>
            </a:r>
            <a:endParaRPr lang="uk-UA" i="1" dirty="0"/>
          </a:p>
        </p:txBody>
      </p:sp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"/>
          <a:stretch/>
        </p:blipFill>
        <p:spPr bwMode="auto">
          <a:xfrm>
            <a:off x="0" y="1628800"/>
            <a:ext cx="404344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593054" y="4802631"/>
            <a:ext cx="4915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4"/>
              </a:rPr>
              <a:t>https://www.debt.org/tax/brackets</a:t>
            </a:r>
            <a:r>
              <a:rPr lang="en-US" sz="2400" b="1" dirty="0" smtClean="0">
                <a:hlinkClick r:id="rId4"/>
              </a:rPr>
              <a:t>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2340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 забудьте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5476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0779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00B050"/>
                </a:solidFill>
              </a:rPr>
              <a:t>js10</a:t>
            </a:r>
            <a:r>
              <a:rPr lang="en-US" sz="7200" b="1" dirty="0" smtClean="0">
                <a:solidFill>
                  <a:srgbClr val="002060"/>
                </a:solidFill>
              </a:rPr>
              <a:t>.</a:t>
            </a:r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</a:rPr>
              <a:t>ortdnipro</a:t>
            </a:r>
            <a:r>
              <a:rPr lang="en-US" sz="7200" b="1" dirty="0" smtClean="0">
                <a:solidFill>
                  <a:srgbClr val="002060"/>
                </a:solidFill>
              </a:rPr>
              <a:t>.</a:t>
            </a:r>
            <a:r>
              <a:rPr lang="en-US" sz="7200" b="1" dirty="0" smtClean="0">
                <a:solidFill>
                  <a:srgbClr val="0070C0"/>
                </a:solidFill>
              </a:rPr>
              <a:t>org</a:t>
            </a:r>
            <a:endParaRPr lang="ru-RU" sz="72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79061"/>
            <a:ext cx="12192000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/>
              <a:t>Наша группа</a:t>
            </a:r>
            <a:r>
              <a:rPr lang="en-US" sz="7200" b="1" dirty="0"/>
              <a:t>:</a:t>
            </a:r>
            <a:r>
              <a:rPr lang="ru-RU" sz="7200" b="1" dirty="0"/>
              <a:t> </a:t>
            </a:r>
            <a:r>
              <a:rPr lang="en-US" sz="7200" b="1" dirty="0" smtClean="0">
                <a:solidFill>
                  <a:srgbClr val="00B050"/>
                </a:solidFill>
              </a:rPr>
              <a:t>JS10</a:t>
            </a:r>
            <a:endParaRPr lang="ru-RU" sz="7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77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Live Server</a:t>
            </a:r>
            <a:endParaRPr lang="uk-UA" sz="48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71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Live Server – </a:t>
            </a:r>
            <a:r>
              <a:rPr lang="ru-RU" sz="2400" dirty="0" smtClean="0"/>
              <a:t>расширение</a:t>
            </a:r>
            <a:r>
              <a:rPr lang="uk-UA" sz="2400" dirty="0" smtClean="0"/>
              <a:t> к </a:t>
            </a:r>
            <a:r>
              <a:rPr lang="en-US" sz="2400" b="1" dirty="0" smtClean="0"/>
              <a:t>Visual Studio Code </a:t>
            </a:r>
            <a:r>
              <a:rPr lang="ru-RU" sz="2400" dirty="0" smtClean="0"/>
              <a:t>позволяющая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запускать локальный</a:t>
            </a:r>
            <a:r>
              <a:rPr lang="ru-RU" sz="2400" b="1" dirty="0" smtClean="0"/>
              <a:t> веб-сервер</a:t>
            </a:r>
            <a:r>
              <a:rPr lang="ru-RU" sz="2400" dirty="0" smtClean="0"/>
              <a:t> с целью отладки и тестирования</a:t>
            </a:r>
            <a:endParaRPr lang="uk-UA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https://marketplace.visualstudio.com/items?itemName=ritwickdey.LiveServer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65395"/>
          <a:stretch/>
        </p:blipFill>
        <p:spPr>
          <a:xfrm>
            <a:off x="0" y="1803417"/>
            <a:ext cx="12201996" cy="2057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962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50212" y="4270103"/>
            <a:ext cx="3558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GitHub </a:t>
            </a:r>
            <a:r>
              <a:rPr lang="en-US" sz="3600" b="1" dirty="0" smtClean="0"/>
              <a:t>Desktop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[WinX64, </a:t>
            </a:r>
            <a:r>
              <a:rPr lang="en-US" sz="2400" b="1" dirty="0" err="1" smtClean="0"/>
              <a:t>MacOS</a:t>
            </a:r>
            <a:r>
              <a:rPr lang="en-US" sz="2400" b="1" dirty="0" smtClean="0"/>
              <a:t>]</a:t>
            </a:r>
            <a:endParaRPr lang="ru-RU" sz="2400" b="1" dirty="0" smtClean="0"/>
          </a:p>
        </p:txBody>
      </p:sp>
      <p:pic>
        <p:nvPicPr>
          <p:cNvPr id="4098" name="Picture 2" descr="Screenshot of GitHub Desktop running on Windo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212" y="1471944"/>
            <a:ext cx="3558378" cy="2446385"/>
          </a:xfrm>
          <a:prstGeom prst="rect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21163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/>
              <a:t>Git</a:t>
            </a:r>
            <a:r>
              <a:rPr lang="en-US" sz="4400" b="1" dirty="0" smtClean="0"/>
              <a:t> </a:t>
            </a:r>
            <a:r>
              <a:rPr lang="ru-RU" sz="4400" b="1" dirty="0" smtClean="0"/>
              <a:t>клиент (для работы с </a:t>
            </a:r>
            <a:r>
              <a:rPr lang="en-US" sz="4400" b="1" dirty="0" smtClean="0"/>
              <a:t>GitHub</a:t>
            </a:r>
            <a:r>
              <a:rPr lang="ru-RU" sz="4400" b="1" dirty="0" smtClean="0"/>
              <a:t>)</a:t>
            </a:r>
            <a:endParaRPr lang="ru-RU" sz="4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4366" y="3553428"/>
            <a:ext cx="42143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hlinkClick r:id="rId4"/>
              </a:rPr>
              <a:t>https://git-scm.com</a:t>
            </a:r>
            <a:r>
              <a:rPr lang="ru-RU" sz="3600" b="1" dirty="0" smtClean="0">
                <a:hlinkClick r:id="rId4"/>
              </a:rPr>
              <a:t>/</a:t>
            </a:r>
            <a:endParaRPr lang="ru-RU" sz="3600" b="1" dirty="0"/>
          </a:p>
        </p:txBody>
      </p:sp>
      <p:pic>
        <p:nvPicPr>
          <p:cNvPr id="2050" name="Picture 2" descr="G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13" y="1857963"/>
            <a:ext cx="3117680" cy="130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47916" y="2795622"/>
            <a:ext cx="1273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ИЛИ</a:t>
            </a:r>
            <a:endParaRPr lang="ru-RU" sz="4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380579" y="5379613"/>
            <a:ext cx="4497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6"/>
              </a:rPr>
              <a:t>https://desktop.github.com</a:t>
            </a:r>
            <a:r>
              <a:rPr lang="ru-RU" sz="2800" b="1" dirty="0" smtClean="0">
                <a:hlinkClick r:id="rId6"/>
              </a:rPr>
              <a:t>/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5125" y="4425506"/>
            <a:ext cx="47054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smtClean="0"/>
              <a:t>Консольная версия</a:t>
            </a:r>
            <a:endParaRPr lang="en-US" sz="2800" b="1" dirty="0" smtClean="0"/>
          </a:p>
          <a:p>
            <a:pPr algn="ctr"/>
            <a:r>
              <a:rPr lang="ru-RU" sz="2800" b="1" dirty="0" smtClean="0"/>
              <a:t>(также используется </a:t>
            </a:r>
            <a:r>
              <a:rPr lang="en-US" sz="2800" b="1" dirty="0" err="1" smtClean="0"/>
              <a:t>VSCode</a:t>
            </a:r>
            <a:r>
              <a:rPr lang="ru-RU" sz="2800" b="1" dirty="0" smtClean="0"/>
              <a:t>)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4258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О чём курс?</a:t>
            </a:r>
            <a:endParaRPr lang="uk-UA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1734</Words>
  <Application>Microsoft Office PowerPoint</Application>
  <PresentationFormat>Широкоэкранный</PresentationFormat>
  <Paragraphs>255</Paragraphs>
  <Slides>67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 понадобятся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JavaScript – язык программирования</vt:lpstr>
      <vt:lpstr>JavaScript без полной разметки</vt:lpstr>
      <vt:lpstr>Служебные функции для ввода/вывода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Сравнение числе с учётом погрешности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 Boolean</vt:lpstr>
      <vt:lpstr>Откуда берётся boolean?</vt:lpstr>
      <vt:lpstr>Оператор if-else – основной «клиент» boolean</vt:lpstr>
      <vt:lpstr>Откуда берётся boolean?</vt:lpstr>
      <vt:lpstr>Откуда берётся boolean?</vt:lpstr>
      <vt:lpstr>Откуда берётся boolean?</vt:lpstr>
      <vt:lpstr>Логические операторы</vt:lpstr>
      <vt:lpstr>Логические операторы</vt:lpstr>
      <vt:lpstr>«Многоэтажный» if-else-if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Каждое домашнее задание оформляйте в виде отдельного репозитория на GitHub, в названии которого укажите код задания (например:  A1 Federal Tax)</vt:lpstr>
      <vt:lpstr>Домашнее задание #A.1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Анатолий Кигель</dc:creator>
  <cp:lastModifiedBy>Anatoliy Kigel</cp:lastModifiedBy>
  <cp:revision>399</cp:revision>
  <dcterms:created xsi:type="dcterms:W3CDTF">2018-10-09T14:11:27Z</dcterms:created>
  <dcterms:modified xsi:type="dcterms:W3CDTF">2020-10-02T21:21:33Z</dcterms:modified>
</cp:coreProperties>
</file>