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423" r:id="rId2"/>
    <p:sldId id="336" r:id="rId3"/>
    <p:sldId id="411" r:id="rId4"/>
    <p:sldId id="412" r:id="rId5"/>
    <p:sldId id="413" r:id="rId6"/>
    <p:sldId id="414" r:id="rId7"/>
    <p:sldId id="384" r:id="rId8"/>
    <p:sldId id="385" r:id="rId9"/>
    <p:sldId id="418" r:id="rId10"/>
    <p:sldId id="421" r:id="rId11"/>
    <p:sldId id="424" r:id="rId12"/>
    <p:sldId id="362" r:id="rId13"/>
    <p:sldId id="425" r:id="rId14"/>
    <p:sldId id="408" r:id="rId15"/>
    <p:sldId id="422" r:id="rId16"/>
    <p:sldId id="427" r:id="rId17"/>
    <p:sldId id="410" r:id="rId18"/>
    <p:sldId id="433" r:id="rId19"/>
    <p:sldId id="434" r:id="rId20"/>
    <p:sldId id="435" r:id="rId21"/>
    <p:sldId id="436" r:id="rId22"/>
    <p:sldId id="415" r:id="rId23"/>
    <p:sldId id="416" r:id="rId24"/>
    <p:sldId id="417" r:id="rId25"/>
    <p:sldId id="429" r:id="rId26"/>
    <p:sldId id="430" r:id="rId27"/>
    <p:sldId id="432" r:id="rId28"/>
    <p:sldId id="399" r:id="rId29"/>
    <p:sldId id="437" r:id="rId3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>
      <p:cViewPr varScale="1">
        <p:scale>
          <a:sx n="109" d="100"/>
          <a:sy n="109" d="100"/>
        </p:scale>
        <p:origin x="654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16.10.2020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8483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16.10.2020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16.10.2020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16.10.2020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16.10.2020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16.10.2020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16.10.2020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16.10.2020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16.10.2020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16.10.2020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16.10.2020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16.10.2020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16.10.2020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k.wikipedia.org/wiki/&#1040;&#1083;&#1075;&#1086;&#1088;&#1080;&#1090;&#1084;_&#1051;&#1091;&#1085;&#1072;" TargetMode="Externa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getcreditcardinfo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ahabr.ru/post/204600/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bank.gov.ua/ua/open-data/api-dev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444594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ZRdOb4yR0kk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8cV4ZvHXQL4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fin-calc.org.ua/ru/credit/calculate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while-for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learn.javascript.ru/while-fo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learn.javascript.ru/while-fo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jsraccoon.ru/es6-for-of-loo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while-for#metki-dlya-break-continu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dirty="0" smtClean="0">
                <a:solidFill>
                  <a:schemeClr val="bg1"/>
                </a:solidFill>
                <a:latin typeface="+mj-lt"/>
              </a:rPr>
              <a:t>Циклы в </a:t>
            </a:r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JavaScript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10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44572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7488" y="3140968"/>
            <a:ext cx="95050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 Дан массив с данными о средних температурах за 90 дней зимы. Скрипт должен определить максимальную продолжительность заморозков (сколько дней подряд максимум были заморозки).</a:t>
            </a:r>
          </a:p>
        </p:txBody>
      </p:sp>
      <p:sp>
        <p:nvSpPr>
          <p:cNvPr id="7" name="Заголовок 4"/>
          <p:cNvSpPr>
            <a:spLocks noGrp="1"/>
          </p:cNvSpPr>
          <p:nvPr>
            <p:ph type="title"/>
          </p:nvPr>
        </p:nvSpPr>
        <p:spPr>
          <a:xfrm>
            <a:off x="0" y="197768"/>
            <a:ext cx="12192000" cy="710952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«З</a:t>
            </a:r>
            <a:r>
              <a:rPr lang="en-US" sz="3200" b="1" dirty="0"/>
              <a:t>á</a:t>
            </a:r>
            <a:r>
              <a:rPr lang="ru-RU" sz="3200" b="1" dirty="0" err="1" smtClean="0"/>
              <a:t>морозки</a:t>
            </a:r>
            <a:r>
              <a:rPr lang="ru-RU" sz="3200" b="1" dirty="0" smtClean="0"/>
              <a:t>»</a:t>
            </a:r>
            <a:endParaRPr lang="ru-RU" sz="32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0" y="5559623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/>
              <a:t>В </a:t>
            </a:r>
            <a:r>
              <a:rPr lang="ru-RU" sz="2800" b="1" dirty="0" err="1" smtClean="0"/>
              <a:t>репозитории</a:t>
            </a:r>
            <a:r>
              <a:rPr lang="ru-RU" sz="2800" b="1" dirty="0"/>
              <a:t> </a:t>
            </a:r>
            <a:r>
              <a:rPr lang="en-US" sz="2800" b="1" dirty="0" smtClean="0">
                <a:solidFill>
                  <a:srgbClr val="00B050"/>
                </a:solidFill>
              </a:rPr>
              <a:t>./</a:t>
            </a:r>
            <a:r>
              <a:rPr lang="en-US" sz="2800" b="1" dirty="0" err="1" smtClean="0">
                <a:solidFill>
                  <a:srgbClr val="00B050"/>
                </a:solidFill>
              </a:rPr>
              <a:t>src</a:t>
            </a:r>
            <a:r>
              <a:rPr lang="en-US" sz="2800" b="1" dirty="0" smtClean="0">
                <a:solidFill>
                  <a:srgbClr val="00B050"/>
                </a:solidFill>
              </a:rPr>
              <a:t>/template_1</a:t>
            </a:r>
            <a:r>
              <a:rPr lang="ru-RU" sz="2800" b="1" dirty="0" smtClean="0">
                <a:solidFill>
                  <a:srgbClr val="00B050"/>
                </a:solidFill>
              </a:rPr>
              <a:t>/</a:t>
            </a:r>
            <a:endParaRPr lang="en-US" sz="2800" b="1" dirty="0">
              <a:solidFill>
                <a:srgbClr val="00B05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1300633"/>
            <a:ext cx="9505056" cy="14872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350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Немного </a:t>
            </a:r>
            <a:r>
              <a:rPr lang="ru-RU" sz="6000" b="1" dirty="0" smtClean="0"/>
              <a:t>практики</a:t>
            </a:r>
            <a:r>
              <a:rPr lang="en-US" sz="6000" b="1" dirty="0" smtClean="0"/>
              <a:t> #</a:t>
            </a:r>
            <a:r>
              <a:rPr lang="ru-RU" sz="6000" b="1" dirty="0"/>
              <a:t>2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10492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-1" y="704895"/>
            <a:ext cx="12173671" cy="778098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Кредитный</a:t>
            </a:r>
            <a:r>
              <a:rPr lang="ru-RU" sz="3600" b="1" dirty="0"/>
              <a:t> калькулятор </a:t>
            </a:r>
            <a:r>
              <a:rPr lang="en-US" sz="3600" b="1" dirty="0"/>
              <a:t>v.1</a:t>
            </a:r>
            <a:endParaRPr lang="ru-RU" sz="3600" b="1" dirty="0"/>
          </a:p>
        </p:txBody>
      </p:sp>
      <p:sp>
        <p:nvSpPr>
          <p:cNvPr id="15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59496" y="1916832"/>
            <a:ext cx="943304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Заданы: </a:t>
            </a:r>
            <a:r>
              <a:rPr lang="ru-RU" sz="2800" dirty="0"/>
              <a:t>Есть сумма кредита, годовая процентная ставка, и срок кредитования в месяцах.  </a:t>
            </a:r>
            <a:r>
              <a:rPr lang="ru-RU" sz="2800" b="1" dirty="0"/>
              <a:t>Рассчитать</a:t>
            </a:r>
            <a:r>
              <a:rPr lang="ru-RU" sz="2800" dirty="0"/>
              <a:t> ежемесячные платежи (сколько в каждом месяце будет платить заёмщик, указав сколько из суммы ежемесячного платежа идёт на погашение тела кредита, а сколько на погашение </a:t>
            </a:r>
            <a:r>
              <a:rPr lang="ru-RU" sz="2800" dirty="0" smtClean="0"/>
              <a:t>процентов, а также, сколько остаётся долга по телу кредита) </a:t>
            </a:r>
            <a:r>
              <a:rPr lang="ru-RU" sz="2800" dirty="0"/>
              <a:t>по </a:t>
            </a:r>
            <a:r>
              <a:rPr lang="ru-RU" sz="2800" b="1" dirty="0"/>
              <a:t>классической</a:t>
            </a:r>
            <a:r>
              <a:rPr lang="ru-RU" sz="2800" dirty="0"/>
              <a:t> схеме.</a:t>
            </a:r>
          </a:p>
        </p:txBody>
      </p:sp>
    </p:spTree>
    <p:extLst>
      <p:ext uri="{BB962C8B-B14F-4D97-AF65-F5344CB8AC3E}">
        <p14:creationId xmlns:p14="http://schemas.microsoft.com/office/powerpoint/2010/main" val="102377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Немного </a:t>
            </a:r>
            <a:r>
              <a:rPr lang="ru-RU" sz="6000" b="1" dirty="0" smtClean="0"/>
              <a:t>практики</a:t>
            </a:r>
            <a:r>
              <a:rPr lang="en-US" sz="6000" b="1" dirty="0" smtClean="0"/>
              <a:t> #</a:t>
            </a:r>
            <a:r>
              <a:rPr lang="ru-RU" sz="6000" b="1" dirty="0"/>
              <a:t>3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3600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2186880" y="44624"/>
            <a:ext cx="8229600" cy="1008112"/>
          </a:xfrm>
        </p:spPr>
        <p:txBody>
          <a:bodyPr>
            <a:normAutofit/>
          </a:bodyPr>
          <a:lstStyle/>
          <a:p>
            <a:r>
              <a:rPr lang="ru-RU" sz="3600" b="1" dirty="0"/>
              <a:t>Алгоритм Луна</a:t>
            </a:r>
            <a:endParaRPr lang="uk-UA" sz="36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9085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http://rewards.mastercard.ua/uploads/picture/pK4EUgwiN3yd5GnL6qp8_1678/master_bl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24" y="934560"/>
            <a:ext cx="3936132" cy="253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16368" y="3573016"/>
            <a:ext cx="81436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Алгоритм Луна проверяет контрольную сумму числа, широко применяется для проверки корректности номера банковских карт.</a:t>
            </a:r>
          </a:p>
          <a:p>
            <a:pPr algn="just"/>
            <a:endParaRPr lang="en-US" sz="2400" i="1" dirty="0"/>
          </a:p>
          <a:p>
            <a:pPr algn="just"/>
            <a:r>
              <a:rPr lang="ru-RU" sz="2400" b="1" dirty="0"/>
              <a:t>Задача: </a:t>
            </a:r>
            <a:r>
              <a:rPr lang="ru-RU" sz="2400" dirty="0"/>
              <a:t>пользователь вводит номер банковской карты, необходимо проверить не ошибся ли он.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792416" y="132356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3600" i="1" dirty="0" smtClean="0"/>
              <a:t>4916 5526 5398 1949</a:t>
            </a:r>
          </a:p>
          <a:p>
            <a:endParaRPr lang="pt-BR" sz="3600" i="1" dirty="0"/>
          </a:p>
          <a:p>
            <a:r>
              <a:rPr lang="pt-BR" sz="3600" i="1" dirty="0" smtClean="0"/>
              <a:t>5357 6872 3409 1447</a:t>
            </a:r>
            <a:endParaRPr lang="pt-BR" sz="3600" i="1" dirty="0"/>
          </a:p>
        </p:txBody>
      </p:sp>
      <p:pic>
        <p:nvPicPr>
          <p:cNvPr id="5" name="Picture 2" descr="Ð ÐµÐ·ÑÐ»ÑÑÐ°Ñ Ð¿Ð¾ÑÑÐºÑ Ð·Ð¾Ð±ÑÐ°Ð¶ÐµÐ½Ñ Ð·Ð° Ð·Ð°Ð¿Ð¸ÑÐ¾Ð¼ &quot;visa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912" y="1423118"/>
            <a:ext cx="1292895" cy="42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912" y="2279650"/>
            <a:ext cx="1389083" cy="100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0" y="602128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Подробнее:</a:t>
            </a:r>
            <a:r>
              <a:rPr lang="en-US" sz="2400" b="1" dirty="0" smtClean="0"/>
              <a:t> </a:t>
            </a:r>
            <a:r>
              <a:rPr lang="en-US" sz="2400" b="1" dirty="0">
                <a:hlinkClick r:id="rId5"/>
              </a:rPr>
              <a:t>https://uk.wikipedia.org/wiki/</a:t>
            </a:r>
            <a:r>
              <a:rPr lang="ru-RU" sz="2400" b="1" dirty="0" err="1" smtClean="0">
                <a:hlinkClick r:id="rId5"/>
              </a:rPr>
              <a:t>Алгоритм_Луна</a:t>
            </a:r>
            <a:endParaRPr lang="ru-RU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5924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0" y="260648"/>
            <a:ext cx="12192000" cy="1008112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Генератор номера карты</a:t>
            </a:r>
            <a:endParaRPr lang="uk-UA" sz="36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9085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703512" y="5373216"/>
            <a:ext cx="9001000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i="1" dirty="0" smtClean="0"/>
              <a:t>В помощь: генератор номеров банковских карт: </a:t>
            </a:r>
            <a:r>
              <a:rPr lang="ru-RU" sz="2400" b="1" dirty="0" smtClean="0">
                <a:hlinkClick r:id="rId2"/>
              </a:rPr>
              <a:t>https://www.getcreditcardinfo.com</a:t>
            </a:r>
            <a:r>
              <a:rPr lang="ru-RU" sz="2400" i="1" dirty="0" smtClean="0">
                <a:hlinkClick r:id="rId2"/>
              </a:rPr>
              <a:t>/</a:t>
            </a:r>
            <a:endParaRPr lang="uk-UA" sz="2400" i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8800"/>
            <a:ext cx="12192000" cy="2592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618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Немного </a:t>
            </a:r>
            <a:r>
              <a:rPr lang="ru-RU" sz="6000" b="1" dirty="0" smtClean="0"/>
              <a:t>практики</a:t>
            </a:r>
            <a:r>
              <a:rPr lang="en-US" sz="6000" b="1" dirty="0" smtClean="0"/>
              <a:t> #</a:t>
            </a:r>
            <a:r>
              <a:rPr lang="ru-RU" sz="6000" b="1" dirty="0" smtClean="0"/>
              <a:t>4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09029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Сортировка </a:t>
            </a:r>
            <a:r>
              <a:rPr lang="ru-RU" sz="3600" b="1" dirty="0" smtClean="0"/>
              <a:t>данных (массивов)</a:t>
            </a:r>
            <a:endParaRPr lang="ru-RU" sz="36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847528" y="1053897"/>
            <a:ext cx="9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/>
            <a:r>
              <a:rPr lang="ru-RU" sz="2200" dirty="0"/>
              <a:t>Когда необходимо внести изменения в существующий набор данных.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844304" y="5373216"/>
            <a:ext cx="678008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/>
            <a:r>
              <a:rPr lang="ru-RU" sz="2200" dirty="0" smtClean="0"/>
              <a:t>Классический </a:t>
            </a:r>
            <a:r>
              <a:rPr lang="ru-RU" sz="2200" dirty="0"/>
              <a:t>алгоритм «</a:t>
            </a:r>
            <a:r>
              <a:rPr lang="ru-RU" sz="2200" b="1" dirty="0"/>
              <a:t>пузырьковой</a:t>
            </a:r>
            <a:r>
              <a:rPr lang="ru-RU" sz="2200" dirty="0"/>
              <a:t>» сортировки.</a:t>
            </a:r>
          </a:p>
        </p:txBody>
      </p:sp>
      <p:pic>
        <p:nvPicPr>
          <p:cNvPr id="1026" name="Picture 2" descr="http://dl4.joxi.net/drive/2018/03/08/0018/1034/1209354/54/4dabb3a1b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304" y="1700809"/>
            <a:ext cx="6780089" cy="3469051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606367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Подробнее о алгоритмах сортировки: </a:t>
            </a:r>
            <a:r>
              <a:rPr lang="ru-RU" sz="2400" b="1" dirty="0" smtClean="0">
                <a:hlinkClick r:id="rId3"/>
              </a:rPr>
              <a:t>https</a:t>
            </a:r>
            <a:r>
              <a:rPr lang="ru-RU" sz="2400" b="1" dirty="0">
                <a:hlinkClick r:id="rId3"/>
              </a:rPr>
              <a:t>://habrahabr.ru/post/204600</a:t>
            </a:r>
            <a:r>
              <a:rPr lang="ru-RU" sz="2400" b="1" dirty="0" smtClean="0">
                <a:hlinkClick r:id="rId3"/>
              </a:rPr>
              <a:t>/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02326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Немного </a:t>
            </a:r>
            <a:r>
              <a:rPr lang="ru-RU" sz="6000" b="1" dirty="0" smtClean="0"/>
              <a:t>практики</a:t>
            </a:r>
            <a:r>
              <a:rPr lang="en-US" sz="6000" b="1" dirty="0" smtClean="0"/>
              <a:t> #</a:t>
            </a:r>
            <a:r>
              <a:rPr lang="en-US" sz="6000" b="1" dirty="0"/>
              <a:t>5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63511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11242750" y="622048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701824"/>
            <a:ext cx="12192000" cy="710952"/>
          </a:xfrm>
        </p:spPr>
        <p:txBody>
          <a:bodyPr>
            <a:normAutofit/>
          </a:bodyPr>
          <a:lstStyle/>
          <a:p>
            <a:r>
              <a:rPr lang="ru-RU" sz="4000" b="1" dirty="0" smtClean="0"/>
              <a:t>Узнаем размер госдолга</a:t>
            </a:r>
            <a:endParaRPr lang="ru-RU" sz="4000" b="1" dirty="0">
              <a:solidFill>
                <a:srgbClr val="00B050"/>
              </a:solidFill>
            </a:endParaRP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287689" y="5247293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4633972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hlinkClick r:id="rId2"/>
              </a:rPr>
              <a:t>https://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hlinkClick r:id="rId2"/>
              </a:rPr>
              <a:t>bank.gov.ua/ua/open-data/api-dev</a:t>
            </a:r>
            <a:endParaRPr lang="uk-UA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 descr="https://bank.gov.ua/frontend/content/logo.png?v=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895" y="1893965"/>
            <a:ext cx="6302210" cy="168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5517232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/>
              <a:t>В </a:t>
            </a:r>
            <a:r>
              <a:rPr lang="ru-RU" sz="2800" b="1" dirty="0" err="1" smtClean="0"/>
              <a:t>репозитории</a:t>
            </a:r>
            <a:r>
              <a:rPr lang="ru-RU" sz="2800" b="1" dirty="0"/>
              <a:t> </a:t>
            </a:r>
            <a:r>
              <a:rPr lang="en-US" sz="2800" b="1" dirty="0" smtClean="0">
                <a:solidFill>
                  <a:srgbClr val="00B050"/>
                </a:solidFill>
              </a:rPr>
              <a:t>./</a:t>
            </a:r>
            <a:r>
              <a:rPr lang="en-US" sz="2800" b="1" dirty="0" err="1" smtClean="0">
                <a:solidFill>
                  <a:srgbClr val="00B050"/>
                </a:solidFill>
              </a:rPr>
              <a:t>src</a:t>
            </a:r>
            <a:r>
              <a:rPr lang="en-US" sz="2800" b="1" dirty="0" smtClean="0">
                <a:solidFill>
                  <a:srgbClr val="00B050"/>
                </a:solidFill>
              </a:rPr>
              <a:t>/template_</a:t>
            </a:r>
            <a:r>
              <a:rPr lang="ru-RU" sz="2800" b="1" dirty="0" smtClean="0">
                <a:solidFill>
                  <a:srgbClr val="00B050"/>
                </a:solidFill>
              </a:rPr>
              <a:t>5/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73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56241" y="332656"/>
            <a:ext cx="3935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Циклы в </a:t>
            </a:r>
            <a:r>
              <a:rPr lang="en-US" sz="2800" b="1" dirty="0" smtClean="0"/>
              <a:t>JavaScript</a:t>
            </a:r>
            <a:r>
              <a:rPr lang="ru-RU" sz="2800" b="1" dirty="0" smtClean="0"/>
              <a:t> </a:t>
            </a:r>
            <a:endParaRPr lang="ru-RU" sz="2800" b="1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8256240" cy="68667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8544272" y="1305541"/>
            <a:ext cx="33843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JavaScrip</a:t>
            </a:r>
            <a:r>
              <a:rPr lang="en-US" sz="2000" dirty="0" smtClean="0"/>
              <a:t>t </a:t>
            </a:r>
            <a:r>
              <a:rPr lang="ru-RU" sz="2000" dirty="0" smtClean="0"/>
              <a:t>содержит большой набор из 5 циклов (в классическом понимании цикла как средства повторения фрагмента кода) и десяток «цикло-подобных» конструкций. Циклы в </a:t>
            </a:r>
            <a:r>
              <a:rPr lang="en-US" sz="2000" dirty="0" smtClean="0"/>
              <a:t>JavaScript </a:t>
            </a:r>
            <a:r>
              <a:rPr lang="ru-RU" sz="2000" dirty="0" err="1" smtClean="0"/>
              <a:t>ориентированны</a:t>
            </a:r>
            <a:r>
              <a:rPr lang="ru-RU" sz="2000" dirty="0" smtClean="0"/>
              <a:t> на широкий спектр задач: циклы по условию (на входе и на выходе), цикл со счётчиком, циклы для перебора ключей и значений в структурах данных.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7974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Немного </a:t>
            </a:r>
            <a:r>
              <a:rPr lang="ru-RU" sz="6000" b="1" dirty="0" smtClean="0"/>
              <a:t>практики</a:t>
            </a:r>
            <a:r>
              <a:rPr lang="en-US" sz="6000" b="1" dirty="0" smtClean="0"/>
              <a:t> #</a:t>
            </a:r>
            <a:r>
              <a:rPr lang="ru-RU" sz="6000" b="1" dirty="0"/>
              <a:t>6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83405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332656"/>
            <a:ext cx="12192000" cy="782960"/>
          </a:xfrm>
        </p:spPr>
        <p:txBody>
          <a:bodyPr>
            <a:normAutofit/>
          </a:bodyPr>
          <a:lstStyle/>
          <a:p>
            <a:r>
              <a:rPr lang="uk-UA" sz="3200" b="1" dirty="0" err="1" smtClean="0"/>
              <a:t>Цена</a:t>
            </a:r>
            <a:r>
              <a:rPr lang="uk-UA" sz="3200" b="1" dirty="0" smtClean="0"/>
              <a:t> </a:t>
            </a:r>
            <a:r>
              <a:rPr lang="uk-UA" sz="3200" b="1" dirty="0" err="1" smtClean="0"/>
              <a:t>биткоин</a:t>
            </a:r>
            <a:r>
              <a:rPr lang="en-US" sz="3200" b="1" dirty="0"/>
              <a:t> </a:t>
            </a:r>
            <a:r>
              <a:rPr lang="en-US" sz="3200" b="1" dirty="0" smtClean="0"/>
              <a:t>| </a:t>
            </a:r>
            <a:r>
              <a:rPr lang="ru-RU" sz="3200" b="1" dirty="0" smtClean="0">
                <a:solidFill>
                  <a:schemeClr val="bg1">
                    <a:lumMod val="75000"/>
                  </a:schemeClr>
                </a:solidFill>
              </a:rPr>
              <a:t>Чтобы вспомнить…</a:t>
            </a:r>
            <a:endParaRPr lang="uk-UA" sz="4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3564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64046" y="4005064"/>
            <a:ext cx="86079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Задача: </a:t>
            </a:r>
            <a:r>
              <a:rPr lang="ru-RU" sz="2000" dirty="0"/>
              <a:t>в массиве содержаться данные о ежедневной цене </a:t>
            </a:r>
            <a:r>
              <a:rPr lang="ru-RU" sz="2000" dirty="0" err="1"/>
              <a:t>биткоина</a:t>
            </a:r>
            <a:r>
              <a:rPr lang="ru-RU" sz="2000" dirty="0"/>
              <a:t>, за какое-то количество дней (длинна массива может быть разной). Скрипт должен </a:t>
            </a:r>
            <a:r>
              <a:rPr lang="ru-RU" sz="2000" b="1" dirty="0">
                <a:solidFill>
                  <a:srgbClr val="00B050"/>
                </a:solidFill>
              </a:rPr>
              <a:t>рассчитать какую максимальную прибыль </a:t>
            </a:r>
            <a:r>
              <a:rPr lang="ru-RU" sz="2000" dirty="0"/>
              <a:t>(и сообщить её пользователю) можно получить если сначала купить </a:t>
            </a:r>
            <a:r>
              <a:rPr lang="ru-RU" sz="2000" dirty="0" err="1"/>
              <a:t>биткоин</a:t>
            </a:r>
            <a:r>
              <a:rPr lang="ru-RU" sz="2000" dirty="0"/>
              <a:t>, а затем продать его (именно в такой последовательности, продать раньше чем купить нельзя). Можно совершить только одну покупку и одну продажу. </a:t>
            </a:r>
            <a:r>
              <a:rPr lang="ru-RU" sz="2000" b="1" dirty="0"/>
              <a:t>Цикл внутри цикла </a:t>
            </a:r>
            <a:r>
              <a:rPr lang="ru-RU" sz="2000" dirty="0"/>
              <a:t>поможем справится с этой задачей.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71634" y="2215898"/>
            <a:ext cx="7064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[</a:t>
            </a:r>
            <a:r>
              <a:rPr lang="ru-RU" sz="3600" dirty="0"/>
              <a:t>10, 1</a:t>
            </a:r>
            <a:r>
              <a:rPr lang="en-US" sz="3600" dirty="0"/>
              <a:t>8, </a:t>
            </a:r>
            <a:r>
              <a:rPr lang="ru-RU" sz="3600" dirty="0"/>
              <a:t>33</a:t>
            </a:r>
            <a:r>
              <a:rPr lang="en-US" sz="3600" dirty="0"/>
              <a:t>, 7,</a:t>
            </a:r>
            <a:r>
              <a:rPr lang="ru-RU" sz="3600" dirty="0"/>
              <a:t> 31, </a:t>
            </a:r>
            <a:r>
              <a:rPr lang="ru-RU" sz="3600" b="1" dirty="0">
                <a:solidFill>
                  <a:srgbClr val="0070C0"/>
                </a:solidFill>
              </a:rPr>
              <a:t>3</a:t>
            </a:r>
            <a:r>
              <a:rPr lang="ru-RU" sz="3600" dirty="0"/>
              <a:t>, 8, 22, </a:t>
            </a:r>
            <a:r>
              <a:rPr lang="ru-RU" sz="3600" b="1" dirty="0">
                <a:solidFill>
                  <a:srgbClr val="00B050"/>
                </a:solidFill>
              </a:rPr>
              <a:t>29</a:t>
            </a:r>
            <a:r>
              <a:rPr lang="ru-RU" sz="3600" dirty="0"/>
              <a:t>, 7, 8 …</a:t>
            </a:r>
            <a:r>
              <a:rPr lang="en-US" sz="3600" dirty="0"/>
              <a:t>]</a:t>
            </a:r>
            <a:endParaRPr lang="uk-UA" sz="3600" dirty="0"/>
          </a:p>
        </p:txBody>
      </p:sp>
      <p:sp>
        <p:nvSpPr>
          <p:cNvPr id="3" name="Стрелка вниз 2"/>
          <p:cNvSpPr/>
          <p:nvPr/>
        </p:nvSpPr>
        <p:spPr>
          <a:xfrm>
            <a:off x="5951984" y="1729588"/>
            <a:ext cx="432048" cy="484569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5586631" y="1268760"/>
            <a:ext cx="116275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ru-RU" dirty="0"/>
              <a:t>Покупаем</a:t>
            </a:r>
            <a:endParaRPr lang="uk-UA" dirty="0"/>
          </a:p>
        </p:txBody>
      </p:sp>
      <p:sp>
        <p:nvSpPr>
          <p:cNvPr id="12" name="Стрелка вниз 11"/>
          <p:cNvSpPr/>
          <p:nvPr/>
        </p:nvSpPr>
        <p:spPr>
          <a:xfrm rot="10800000">
            <a:off x="7680176" y="2862229"/>
            <a:ext cx="432048" cy="484569"/>
          </a:xfrm>
          <a:prstGeom prst="down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TextBox 12"/>
          <p:cNvSpPr txBox="1"/>
          <p:nvPr/>
        </p:nvSpPr>
        <p:spPr>
          <a:xfrm>
            <a:off x="7358905" y="3440033"/>
            <a:ext cx="107459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ru-RU" dirty="0"/>
              <a:t>Продаём</a:t>
            </a:r>
            <a:endParaRPr lang="uk-UA" dirty="0"/>
          </a:p>
        </p:txBody>
      </p:sp>
      <p:sp>
        <p:nvSpPr>
          <p:cNvPr id="6" name="TextBox 5"/>
          <p:cNvSpPr txBox="1"/>
          <p:nvPr/>
        </p:nvSpPr>
        <p:spPr>
          <a:xfrm>
            <a:off x="2725430" y="3286726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Прибыль: 26</a:t>
            </a:r>
            <a:r>
              <a:rPr lang="en-US" sz="2400" b="1" dirty="0"/>
              <a:t>$</a:t>
            </a:r>
            <a:endParaRPr lang="uk-UA" sz="2400" b="1" dirty="0"/>
          </a:p>
        </p:txBody>
      </p:sp>
    </p:spTree>
    <p:extLst>
      <p:ext uri="{BB962C8B-B14F-4D97-AF65-F5344CB8AC3E}">
        <p14:creationId xmlns:p14="http://schemas.microsoft.com/office/powerpoint/2010/main" val="424031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/>
              <a:t>Сложность алгоритма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19064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6" r="17242"/>
          <a:stretch/>
        </p:blipFill>
        <p:spPr>
          <a:xfrm>
            <a:off x="191344" y="0"/>
            <a:ext cx="6912768" cy="671207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032104" y="1968672"/>
            <a:ext cx="40797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Зависимость времени выполнения (а по сути </a:t>
            </a:r>
            <a:r>
              <a:rPr lang="ru-RU" sz="2800" b="1" dirty="0" smtClean="0"/>
              <a:t>количества операций</a:t>
            </a:r>
            <a:r>
              <a:rPr lang="ru-RU" sz="2800" dirty="0" smtClean="0"/>
              <a:t>) от количества обрабатываемых данных</a:t>
            </a:r>
            <a:endParaRPr lang="ru-RU" sz="28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7032104" y="764704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 b="1" dirty="0"/>
              <a:t>Оценка сложности алгоритма </a:t>
            </a:r>
          </a:p>
          <a:p>
            <a:r>
              <a:rPr lang="ru-RU" sz="2800" b="1" dirty="0"/>
              <a:t>(концепция </a:t>
            </a:r>
            <a:r>
              <a:rPr lang="ru-RU" sz="2800" b="1" dirty="0" err="1">
                <a:solidFill>
                  <a:schemeClr val="accent6">
                    <a:lumMod val="75000"/>
                  </a:schemeClr>
                </a:solidFill>
              </a:rPr>
              <a:t>Big</a:t>
            </a:r>
            <a:r>
              <a:rPr lang="ru-RU" sz="2800" b="1" dirty="0">
                <a:solidFill>
                  <a:schemeClr val="accent6">
                    <a:lumMod val="75000"/>
                  </a:schemeClr>
                </a:solidFill>
              </a:rPr>
              <a:t> O</a:t>
            </a:r>
            <a:r>
              <a:rPr lang="ru-RU" sz="2800" b="1" dirty="0"/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28792" y="4941168"/>
            <a:ext cx="49438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Подробнее:</a:t>
            </a:r>
            <a:r>
              <a:rPr lang="en-US" sz="2400" b="1" dirty="0" smtClean="0"/>
              <a:t> </a:t>
            </a:r>
            <a:r>
              <a:rPr lang="en-US" sz="2400" b="1" dirty="0" smtClean="0">
                <a:hlinkClick r:id="rId3"/>
              </a:rPr>
              <a:t>https://habr.com/ru/post/444594/</a:t>
            </a:r>
            <a:endParaRPr lang="ru-RU" sz="2400" b="1" dirty="0" smtClean="0"/>
          </a:p>
          <a:p>
            <a:r>
              <a:rPr lang="en-US" sz="1600" b="1" dirty="0">
                <a:hlinkClick r:id="rId4"/>
              </a:rPr>
              <a:t>https://www.youtube.com/watch?v=ZRdOb4yR0kk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90212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08568" y="605680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898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Замеры времени выполнения кода</a:t>
            </a:r>
            <a:endParaRPr lang="ru-RU" sz="36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0" y="1013827"/>
            <a:ext cx="1219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/>
            <a:r>
              <a:rPr lang="en-US" sz="48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performance.now</a:t>
            </a:r>
            <a:r>
              <a:rPr lang="en-US" sz="48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sz="4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711624" y="5257163"/>
            <a:ext cx="74527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Метод </a:t>
            </a:r>
            <a:r>
              <a:rPr lang="ru-RU" sz="2000" b="1" dirty="0" err="1"/>
              <a:t>perfromance.now</a:t>
            </a:r>
            <a:r>
              <a:rPr lang="ru-RU" sz="2000" b="1" dirty="0"/>
              <a:t>() </a:t>
            </a:r>
            <a:r>
              <a:rPr lang="ru-RU" sz="2000" dirty="0"/>
              <a:t>возвращает в </a:t>
            </a:r>
            <a:r>
              <a:rPr lang="ru-RU" sz="2000" dirty="0" smtClean="0"/>
              <a:t>миллисекундах </a:t>
            </a:r>
            <a:r>
              <a:rPr lang="ru-RU" sz="2000" dirty="0"/>
              <a:t>временную метку. При сравнении двух и более временных меток можно определить время прошедшее между их получением.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4" y="1943331"/>
            <a:ext cx="7020719" cy="2987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708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К следующему занятию будет полезно почитать о…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59773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7408" y="1412776"/>
            <a:ext cx="111030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ru-RU" sz="3200" dirty="0" smtClean="0"/>
              <a:t> </a:t>
            </a:r>
            <a:r>
              <a:rPr lang="ru-RU" sz="3200" b="1" dirty="0" smtClean="0"/>
              <a:t>Функции в </a:t>
            </a:r>
            <a:r>
              <a:rPr lang="en-US" sz="3200" b="1" dirty="0" smtClean="0"/>
              <a:t>JavaScript, </a:t>
            </a:r>
            <a:r>
              <a:rPr lang="ru-RU" sz="3200" b="1" dirty="0" smtClean="0"/>
              <a:t>стрелочные (лямбда) функции</a:t>
            </a:r>
            <a:r>
              <a:rPr lang="ru-RU" sz="3200" dirty="0" smtClean="0"/>
              <a:t>;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ru-RU" sz="3200" dirty="0" smtClean="0"/>
          </a:p>
          <a:p>
            <a:pPr marL="514350" indent="-514350">
              <a:buAutoNum type="arabicPeriod"/>
            </a:pPr>
            <a:r>
              <a:rPr lang="ru-RU" sz="3200" dirty="0" smtClean="0"/>
              <a:t>Функции </a:t>
            </a:r>
            <a:r>
              <a:rPr lang="en-US" sz="3200" dirty="0" err="1" smtClean="0"/>
              <a:t>setTimeout</a:t>
            </a:r>
            <a:r>
              <a:rPr lang="en-US" sz="3200" dirty="0" smtClean="0"/>
              <a:t>(), </a:t>
            </a:r>
            <a:r>
              <a:rPr lang="en-US" sz="3200" dirty="0" err="1" smtClean="0"/>
              <a:t>setInterval</a:t>
            </a:r>
            <a:r>
              <a:rPr lang="en-US" sz="3200" dirty="0" smtClean="0"/>
              <a:t>();</a:t>
            </a:r>
            <a:br>
              <a:rPr lang="en-US" sz="3200" dirty="0" smtClean="0"/>
            </a:br>
            <a:endParaRPr lang="en-US" sz="3200" dirty="0" smtClean="0"/>
          </a:p>
          <a:p>
            <a:pPr marL="514350" indent="-514350">
              <a:buAutoNum type="arabicPeriod"/>
            </a:pPr>
            <a:r>
              <a:rPr lang="ru-RU" sz="3200" dirty="0" smtClean="0"/>
              <a:t>Узнать о методах</a:t>
            </a:r>
            <a:r>
              <a:rPr lang="en-US" sz="3200" dirty="0" smtClean="0"/>
              <a:t> </a:t>
            </a:r>
            <a:r>
              <a:rPr lang="ru-RU" sz="3200" dirty="0" smtClean="0"/>
              <a:t>массивов (</a:t>
            </a:r>
            <a:r>
              <a:rPr lang="en-US" sz="3200" dirty="0" smtClean="0"/>
              <a:t>Array</a:t>
            </a:r>
            <a:r>
              <a:rPr lang="ru-RU" sz="3200" dirty="0" smtClean="0"/>
              <a:t>) </a:t>
            </a:r>
            <a:r>
              <a:rPr lang="en-US" sz="3200" dirty="0" smtClean="0"/>
              <a:t>.map(), .filter(), .reduce(), .sort(), .some(), .every();</a:t>
            </a:r>
            <a:endParaRPr lang="ru-RU" sz="3200" dirty="0" smtClean="0"/>
          </a:p>
          <a:p>
            <a:pPr marL="514350" indent="-514350">
              <a:buAutoNum type="arabicPeriod"/>
            </a:pPr>
            <a:endParaRPr lang="en-US" sz="3200" dirty="0" smtClean="0"/>
          </a:p>
          <a:p>
            <a:pPr marL="514350" indent="-514350">
              <a:buAutoNum type="arabicPeriod"/>
            </a:pPr>
            <a:r>
              <a:rPr lang="ru-RU" sz="3200" dirty="0" smtClean="0"/>
              <a:t>Посмотрите этот ролик: </a:t>
            </a:r>
            <a:r>
              <a:rPr lang="en-US" sz="3200" b="1" dirty="0">
                <a:hlinkClick r:id="rId2"/>
              </a:rPr>
              <a:t>https://</a:t>
            </a:r>
            <a:r>
              <a:rPr lang="en-US" sz="3200" b="1" dirty="0" smtClean="0">
                <a:hlinkClick r:id="rId2"/>
              </a:rPr>
              <a:t>youtu.be/8cV4ZvHXQL4</a:t>
            </a:r>
            <a:r>
              <a:rPr lang="ru-RU" sz="3200" b="1" dirty="0" smtClean="0"/>
              <a:t> </a:t>
            </a:r>
            <a:r>
              <a:rPr lang="ru-RU" sz="3200" dirty="0" smtClean="0"/>
              <a:t>(</a:t>
            </a:r>
            <a:r>
              <a:rPr lang="ru-RU" sz="3200" i="1" dirty="0" smtClean="0"/>
              <a:t>да ведущий там странный</a:t>
            </a:r>
            <a:r>
              <a:rPr lang="ru-RU" sz="3200" dirty="0" smtClean="0"/>
              <a:t>).</a:t>
            </a:r>
            <a:endParaRPr lang="en-US" sz="3200" dirty="0"/>
          </a:p>
          <a:p>
            <a:pPr marL="514350" indent="-514350">
              <a:buAutoNum type="arabicPeriod"/>
            </a:pPr>
            <a:endParaRPr lang="ru-RU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26064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/>
              <a:t>К следующему занятию…</a:t>
            </a: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185663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</a:t>
            </a:r>
            <a:r>
              <a:rPr lang="ru-RU" sz="6000" b="1" dirty="0" smtClean="0"/>
              <a:t>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43096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1264622"/>
            <a:ext cx="12192000" cy="778098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Кредитный</a:t>
            </a:r>
            <a:r>
              <a:rPr lang="ru-RU" sz="3600" b="1" dirty="0"/>
              <a:t> калькулятор </a:t>
            </a:r>
            <a:r>
              <a:rPr lang="en-US" sz="3600" b="1" dirty="0"/>
              <a:t>v.</a:t>
            </a:r>
            <a:r>
              <a:rPr lang="ru-RU" sz="3600" b="1" dirty="0"/>
              <a:t>2</a:t>
            </a:r>
          </a:p>
        </p:txBody>
      </p:sp>
      <p:sp>
        <p:nvSpPr>
          <p:cNvPr id="15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0" y="413792"/>
            <a:ext cx="12192000" cy="710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200" b="1" dirty="0">
                <a:latin typeface="+mj-lt"/>
                <a:ea typeface="+mj-ea"/>
                <a:cs typeface="+mj-cs"/>
              </a:rPr>
              <a:t>Домашнее задание 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#C.</a:t>
            </a:r>
            <a:r>
              <a:rPr lang="ru-RU" sz="32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6578" y="2420888"/>
            <a:ext cx="789990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Заданы: </a:t>
            </a:r>
            <a:r>
              <a:rPr lang="ru-RU" sz="2800" dirty="0"/>
              <a:t>сумма кредита, годовая процентная ставка, и срок кредитования в месяцах. </a:t>
            </a:r>
            <a:r>
              <a:rPr lang="ru-RU" sz="2800" b="1" dirty="0"/>
              <a:t>Рассчитать</a:t>
            </a:r>
            <a:r>
              <a:rPr lang="ru-RU" sz="2800" dirty="0"/>
              <a:t> ежемесячные платежи (сколько в каждом месяце будет платить заёмщик, указав сколько из суммы ежемесячного платежа идёт на погашение тела кредита, а сколько на погашение процентов) по </a:t>
            </a:r>
            <a:r>
              <a:rPr lang="ru-RU" sz="2800" b="1" dirty="0" err="1">
                <a:solidFill>
                  <a:schemeClr val="accent6">
                    <a:lumMod val="75000"/>
                  </a:schemeClr>
                </a:solidFill>
              </a:rPr>
              <a:t>аннуитетной</a:t>
            </a:r>
            <a:r>
              <a:rPr lang="ru-RU" sz="2800" dirty="0"/>
              <a:t> схеме.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51584" y="5805264"/>
            <a:ext cx="7768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Вам в помощь: </a:t>
            </a:r>
            <a:r>
              <a:rPr lang="en-US" sz="2400" b="1" dirty="0">
                <a:hlinkClick r:id="rId2"/>
              </a:rPr>
              <a:t>https://fin-calc.org.ua/ru/credit/calculate</a:t>
            </a:r>
            <a:r>
              <a:rPr lang="en-US" sz="2400" b="1" dirty="0" smtClean="0">
                <a:hlinkClick r:id="rId2"/>
              </a:rPr>
              <a:t>/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43358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Заголовок 4"/>
          <p:cNvSpPr txBox="1">
            <a:spLocks/>
          </p:cNvSpPr>
          <p:nvPr/>
        </p:nvSpPr>
        <p:spPr>
          <a:xfrm>
            <a:off x="0" y="413792"/>
            <a:ext cx="12192000" cy="710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200" b="1" dirty="0">
                <a:latin typeface="+mj-lt"/>
                <a:ea typeface="+mj-ea"/>
                <a:cs typeface="+mj-cs"/>
              </a:rPr>
              <a:t>Домашнее задание 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#C.</a:t>
            </a:r>
            <a:r>
              <a:rPr lang="ru-RU" sz="32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2</a:t>
            </a:r>
            <a:endParaRPr lang="ru-RU" sz="3200" b="1" dirty="0">
              <a:solidFill>
                <a:schemeClr val="accent6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0" y="1427080"/>
            <a:ext cx="5760640" cy="4018144"/>
          </a:xfrm>
        </p:spPr>
        <p:txBody>
          <a:bodyPr>
            <a:normAutofit fontScale="90000"/>
          </a:bodyPr>
          <a:lstStyle/>
          <a:p>
            <a:pPr algn="l"/>
            <a:r>
              <a:rPr lang="ru-RU" sz="2800" dirty="0" smtClean="0"/>
              <a:t>Составьте список дат (</a:t>
            </a:r>
            <a:r>
              <a:rPr lang="ru-RU" sz="2800" i="1" dirty="0" smtClean="0"/>
              <a:t>отсортированных от прошлого к будущему</a:t>
            </a:r>
            <a:r>
              <a:rPr lang="ru-RU" sz="2800" dirty="0" smtClean="0"/>
              <a:t>), когда ожидаются платежи по облигациям госзайма, с суммой всех платежей которые в этот день должны быть выполнены (на одну дату могут приходится несколько платежей, тогда на эту дату считаем сумму платежей). (Платежи, которые НЕ в гривне, пересчитайте в </a:t>
            </a:r>
            <a:r>
              <a:rPr lang="ru-RU" sz="2800" dirty="0" err="1" smtClean="0"/>
              <a:t>гривню</a:t>
            </a:r>
            <a:r>
              <a:rPr lang="ru-RU" sz="2800" dirty="0" smtClean="0"/>
              <a:t>).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5715253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/>
              <a:t>Вы можете воспользоваться шаблоном </a:t>
            </a:r>
            <a:br>
              <a:rPr lang="ru-RU" sz="2800" b="1" dirty="0" smtClean="0"/>
            </a:br>
            <a:r>
              <a:rPr lang="ru-RU" sz="2800" b="1" dirty="0" smtClean="0"/>
              <a:t>в </a:t>
            </a:r>
            <a:r>
              <a:rPr lang="ru-RU" sz="2800" b="1" dirty="0" err="1" smtClean="0"/>
              <a:t>репозитории</a:t>
            </a:r>
            <a:r>
              <a:rPr lang="ru-RU" sz="2800" b="1" dirty="0"/>
              <a:t> </a:t>
            </a:r>
            <a:r>
              <a:rPr lang="en-US" sz="2800" b="1" dirty="0" smtClean="0">
                <a:solidFill>
                  <a:srgbClr val="00B050"/>
                </a:solidFill>
              </a:rPr>
              <a:t>./</a:t>
            </a:r>
            <a:r>
              <a:rPr lang="en-US" sz="2800" b="1" dirty="0" err="1" smtClean="0">
                <a:solidFill>
                  <a:srgbClr val="00B050"/>
                </a:solidFill>
              </a:rPr>
              <a:t>src</a:t>
            </a:r>
            <a:r>
              <a:rPr lang="en-US" sz="2800" b="1" dirty="0" smtClean="0">
                <a:solidFill>
                  <a:srgbClr val="00B050"/>
                </a:solidFill>
              </a:rPr>
              <a:t>/template_</a:t>
            </a:r>
            <a:r>
              <a:rPr lang="ru-RU" sz="2800" b="1" dirty="0" smtClean="0">
                <a:solidFill>
                  <a:srgbClr val="00B050"/>
                </a:solidFill>
              </a:rPr>
              <a:t>5/</a:t>
            </a:r>
            <a:endParaRPr lang="en-US" sz="2800" b="1" dirty="0">
              <a:solidFill>
                <a:srgbClr val="00B050"/>
              </a:solidFill>
            </a:endParaRPr>
          </a:p>
        </p:txBody>
      </p:sp>
      <p:pic>
        <p:nvPicPr>
          <p:cNvPr id="7" name="Picture 2" descr="https://bank.gov.ua/frontend/content/logo.png?v=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1427080"/>
            <a:ext cx="4536504" cy="120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03512" y="3464517"/>
            <a:ext cx="3631122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2021-01-01: 1450000 </a:t>
            </a:r>
            <a:r>
              <a:rPr 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грн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2021-02-03: 5000000 </a:t>
            </a:r>
            <a:r>
              <a:rPr 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грн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2021-03-23: 17900000 </a:t>
            </a:r>
            <a:r>
              <a:rPr 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грн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41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80576" y="621583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4"/>
          <p:cNvSpPr>
            <a:spLocks noGrp="1"/>
          </p:cNvSpPr>
          <p:nvPr>
            <p:ph type="title"/>
          </p:nvPr>
        </p:nvSpPr>
        <p:spPr>
          <a:xfrm>
            <a:off x="0" y="144016"/>
            <a:ext cx="12192000" cy="764704"/>
          </a:xfrm>
        </p:spPr>
        <p:txBody>
          <a:bodyPr>
            <a:noAutofit/>
          </a:bodyPr>
          <a:lstStyle/>
          <a:p>
            <a:r>
              <a:rPr lang="ru-RU" sz="4200" dirty="0" smtClean="0"/>
              <a:t>Цикл</a:t>
            </a:r>
            <a:r>
              <a:rPr lang="en-US" sz="4200" dirty="0" smtClean="0"/>
              <a:t> </a:t>
            </a:r>
            <a:r>
              <a:rPr lang="en-US" sz="4200" b="1" dirty="0" smtClean="0"/>
              <a:t>do-while</a:t>
            </a:r>
            <a:endParaRPr lang="uk-UA" sz="4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04112" y="1327913"/>
            <a:ext cx="48245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Цикл </a:t>
            </a:r>
            <a:r>
              <a:rPr lang="en-US" sz="2400" b="1" dirty="0" smtClean="0">
                <a:solidFill>
                  <a:srgbClr val="0070C0"/>
                </a:solidFill>
              </a:rPr>
              <a:t>do-while</a:t>
            </a:r>
            <a:r>
              <a:rPr lang="en-US" sz="2400" b="1" dirty="0" smtClean="0"/>
              <a:t> </a:t>
            </a:r>
            <a:r>
              <a:rPr lang="ru-RU" sz="2400" dirty="0" smtClean="0"/>
              <a:t>– универсальный цикл с условием, цикл  выполняются (повторные итерации цикла выполняются) пока условие будет истинным (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true</a:t>
            </a:r>
            <a:r>
              <a:rPr lang="ru-RU" sz="2400" dirty="0" smtClean="0"/>
              <a:t>)</a:t>
            </a:r>
            <a:r>
              <a:rPr lang="en-US" sz="2400" dirty="0" smtClean="0"/>
              <a:t>. </a:t>
            </a:r>
            <a:r>
              <a:rPr lang="ru-RU" sz="2400" dirty="0" smtClean="0"/>
              <a:t>В цикле </a:t>
            </a:r>
            <a:r>
              <a:rPr lang="en-US" sz="2400" b="1" dirty="0" smtClean="0">
                <a:solidFill>
                  <a:srgbClr val="0070C0"/>
                </a:solidFill>
              </a:rPr>
              <a:t>do-while</a:t>
            </a:r>
            <a:r>
              <a:rPr lang="ru-RU" sz="2400" b="1" dirty="0" smtClean="0"/>
              <a:t> </a:t>
            </a:r>
            <a:r>
              <a:rPr lang="ru-RU" sz="2400" dirty="0" smtClean="0"/>
              <a:t>условие проверяется на при завершении каждой итерации цикла (на выходе), такая конструкция цикла обеспечивает, что </a:t>
            </a:r>
            <a:r>
              <a:rPr lang="ru-RU" sz="2400" b="1" dirty="0" smtClean="0">
                <a:solidFill>
                  <a:srgbClr val="00B050"/>
                </a:solidFill>
              </a:rPr>
              <a:t>тело цикла </a:t>
            </a:r>
            <a:r>
              <a:rPr lang="en-US" sz="2400" b="1" dirty="0" smtClean="0">
                <a:solidFill>
                  <a:srgbClr val="0070C0"/>
                </a:solidFill>
              </a:rPr>
              <a:t>do-while</a:t>
            </a:r>
            <a:r>
              <a:rPr lang="ru-RU" sz="2400" b="1" dirty="0" smtClean="0">
                <a:solidFill>
                  <a:srgbClr val="00B050"/>
                </a:solidFill>
              </a:rPr>
              <a:t> выполнится минимум один раз</a:t>
            </a:r>
            <a:r>
              <a:rPr lang="ru-RU" sz="2400" dirty="0" smtClean="0"/>
              <a:t>.</a:t>
            </a:r>
            <a:endParaRPr lang="uk-UA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1074216"/>
            <a:ext cx="5688632" cy="4662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0" y="609329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Подробнее:</a:t>
            </a:r>
            <a:r>
              <a:rPr lang="en-US" sz="2400" b="1" dirty="0" smtClean="0"/>
              <a:t> </a:t>
            </a:r>
            <a:r>
              <a:rPr lang="en-US" sz="2400" b="1" dirty="0" smtClean="0">
                <a:hlinkClick r:id="rId3"/>
              </a:rPr>
              <a:t>https</a:t>
            </a:r>
            <a:r>
              <a:rPr lang="en-US" sz="2400" b="1" dirty="0">
                <a:hlinkClick r:id="rId3"/>
              </a:rPr>
              <a:t>://learn.javascript.ru/while-for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34756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80576" y="621583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4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764704"/>
          </a:xfrm>
        </p:spPr>
        <p:txBody>
          <a:bodyPr>
            <a:noAutofit/>
          </a:bodyPr>
          <a:lstStyle/>
          <a:p>
            <a:r>
              <a:rPr lang="ru-RU" sz="4200" dirty="0" smtClean="0"/>
              <a:t>Цикл</a:t>
            </a:r>
            <a:r>
              <a:rPr lang="en-US" sz="4200" dirty="0" smtClean="0"/>
              <a:t> </a:t>
            </a:r>
            <a:r>
              <a:rPr lang="en-US" sz="4200" b="1" dirty="0" smtClean="0"/>
              <a:t>while</a:t>
            </a:r>
            <a:endParaRPr lang="uk-UA" sz="4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32104" y="1171179"/>
            <a:ext cx="48245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Цикл </a:t>
            </a:r>
            <a:r>
              <a:rPr lang="en-US" sz="2400" b="1" dirty="0" smtClean="0">
                <a:solidFill>
                  <a:srgbClr val="0070C0"/>
                </a:solidFill>
              </a:rPr>
              <a:t>while</a:t>
            </a:r>
            <a:r>
              <a:rPr lang="en-US" sz="2400" b="1" dirty="0" smtClean="0"/>
              <a:t> </a:t>
            </a:r>
            <a:r>
              <a:rPr lang="ru-RU" sz="2400" dirty="0" smtClean="0"/>
              <a:t>– универсальный цикл с условием, цикл  выполняются (повторные итерации цикла выполняются) пока условие будет истинным (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true</a:t>
            </a:r>
            <a:r>
              <a:rPr lang="ru-RU" sz="2400" dirty="0" smtClean="0"/>
              <a:t>)</a:t>
            </a:r>
            <a:r>
              <a:rPr lang="en-US" sz="2400" dirty="0" smtClean="0"/>
              <a:t>. </a:t>
            </a:r>
            <a:r>
              <a:rPr lang="ru-RU" sz="2400" dirty="0" smtClean="0"/>
              <a:t>В цикле </a:t>
            </a:r>
            <a:r>
              <a:rPr lang="en-US" sz="2400" b="1" dirty="0" smtClean="0">
                <a:solidFill>
                  <a:srgbClr val="0070C0"/>
                </a:solidFill>
              </a:rPr>
              <a:t>while</a:t>
            </a:r>
            <a:r>
              <a:rPr lang="ru-RU" sz="2400" b="1" dirty="0" smtClean="0"/>
              <a:t> </a:t>
            </a:r>
            <a:r>
              <a:rPr lang="ru-RU" sz="2400" dirty="0" smtClean="0"/>
              <a:t>условие проверяется перед началом каждой итерации цикла при такой конструкции может возникнуть ситуация при которой тело цикла ни разу не выполнится (если проверка условия перед первым шагом сразу дать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false</a:t>
            </a:r>
            <a:r>
              <a:rPr lang="ru-RU" sz="2400" dirty="0" smtClean="0"/>
              <a:t>).</a:t>
            </a:r>
            <a:endParaRPr lang="uk-UA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609329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Подробнее:</a:t>
            </a:r>
            <a:r>
              <a:rPr lang="en-US" sz="2400" b="1" dirty="0" smtClean="0"/>
              <a:t> </a:t>
            </a:r>
            <a:r>
              <a:rPr lang="en-US" sz="2400" b="1" dirty="0" smtClean="0">
                <a:hlinkClick r:id="rId2"/>
              </a:rPr>
              <a:t>https</a:t>
            </a:r>
            <a:r>
              <a:rPr lang="en-US" sz="2400" b="1" dirty="0">
                <a:hlinkClick r:id="rId2"/>
              </a:rPr>
              <a:t>://learn.javascript.ru/while-for</a:t>
            </a:r>
            <a:endParaRPr lang="ru-RU" sz="2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1849160"/>
            <a:ext cx="6569908" cy="3168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429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80576" y="621583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4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764704"/>
          </a:xfrm>
        </p:spPr>
        <p:txBody>
          <a:bodyPr>
            <a:noAutofit/>
          </a:bodyPr>
          <a:lstStyle/>
          <a:p>
            <a:r>
              <a:rPr lang="ru-RU" sz="4200" dirty="0" smtClean="0"/>
              <a:t>Цикл</a:t>
            </a:r>
            <a:r>
              <a:rPr lang="en-US" sz="4200" dirty="0" smtClean="0"/>
              <a:t> </a:t>
            </a:r>
            <a:r>
              <a:rPr lang="en-US" sz="4200" b="1" dirty="0" smtClean="0"/>
              <a:t>for</a:t>
            </a:r>
            <a:endParaRPr lang="uk-UA" sz="4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1424" y="3756789"/>
            <a:ext cx="10801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Цикл </a:t>
            </a:r>
            <a:r>
              <a:rPr lang="en-US" sz="2000" b="1" dirty="0" smtClean="0">
                <a:solidFill>
                  <a:srgbClr val="0070C0"/>
                </a:solidFill>
              </a:rPr>
              <a:t>for</a:t>
            </a:r>
            <a:r>
              <a:rPr lang="en-US" sz="2000" b="1" dirty="0" smtClean="0"/>
              <a:t> </a:t>
            </a:r>
            <a:r>
              <a:rPr lang="ru-RU" sz="2000" dirty="0" smtClean="0"/>
              <a:t>– универсальный цикл с условием,</a:t>
            </a:r>
            <a:r>
              <a:rPr lang="en-US" sz="2000" dirty="0" smtClean="0"/>
              <a:t> </a:t>
            </a:r>
            <a:r>
              <a:rPr lang="ru-RU" sz="2000" dirty="0" smtClean="0"/>
              <a:t>также называемый циклом со счётчиком.  выполняются (повторные итерации цикла выполняются) пока условие будет истинным (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true</a:t>
            </a:r>
            <a:r>
              <a:rPr lang="ru-RU" sz="2000" dirty="0" smtClean="0"/>
              <a:t>)</a:t>
            </a:r>
            <a:r>
              <a:rPr lang="en-US" sz="2000" dirty="0" smtClean="0"/>
              <a:t>. </a:t>
            </a:r>
            <a:r>
              <a:rPr lang="ru-RU" sz="2000" dirty="0" smtClean="0"/>
              <a:t>В цикле </a:t>
            </a:r>
            <a:r>
              <a:rPr lang="en-US" sz="2000" b="1" dirty="0" smtClean="0">
                <a:solidFill>
                  <a:srgbClr val="0070C0"/>
                </a:solidFill>
              </a:rPr>
              <a:t>for</a:t>
            </a:r>
            <a:r>
              <a:rPr lang="ru-RU" sz="2000" b="1" dirty="0" smtClean="0"/>
              <a:t> </a:t>
            </a:r>
            <a:r>
              <a:rPr lang="ru-RU" sz="2000" dirty="0" smtClean="0"/>
              <a:t>условие проверяется перед началом каждой итерации цикла при такой конструкции может возникнуть ситуация при которой тело цикла ни разу не выполнится (если проверка условия перед первым шагом сразу дать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false</a:t>
            </a:r>
            <a:r>
              <a:rPr lang="ru-RU" sz="2000" dirty="0" smtClean="0"/>
              <a:t>).</a:t>
            </a:r>
            <a:r>
              <a:rPr lang="en-US" sz="2000" dirty="0" smtClean="0"/>
              <a:t> </a:t>
            </a:r>
            <a:r>
              <a:rPr lang="ru-RU" sz="2000" dirty="0" smtClean="0"/>
              <a:t>В цикле предусмотрен удобный механизм ведения счётчика итерацией цикла. Цикл </a:t>
            </a:r>
            <a:r>
              <a:rPr lang="en-US" sz="2000" b="1" dirty="0" smtClean="0">
                <a:solidFill>
                  <a:srgbClr val="0070C0"/>
                </a:solidFill>
              </a:rPr>
              <a:t>for</a:t>
            </a:r>
            <a:r>
              <a:rPr lang="en-US" sz="2000" dirty="0" smtClean="0"/>
              <a:t> </a:t>
            </a:r>
            <a:r>
              <a:rPr lang="ru-RU" sz="2000" dirty="0" smtClean="0"/>
              <a:t>традиционно применялся для перебора массивов и </a:t>
            </a:r>
            <a:r>
              <a:rPr lang="ru-RU" sz="2000" dirty="0" err="1" smtClean="0"/>
              <a:t>псевдомассивов</a:t>
            </a:r>
            <a:r>
              <a:rPr lang="ru-RU" sz="2000" dirty="0" smtClean="0"/>
              <a:t> (до появления</a:t>
            </a:r>
            <a:r>
              <a:rPr lang="en-US" sz="2000" dirty="0" smtClean="0"/>
              <a:t> </a:t>
            </a:r>
            <a:r>
              <a:rPr lang="ru-RU" sz="2000" dirty="0" smtClean="0"/>
              <a:t>цикла </a:t>
            </a:r>
            <a:r>
              <a:rPr lang="en-US" sz="2000" b="1" dirty="0" smtClean="0">
                <a:solidFill>
                  <a:srgbClr val="0070C0"/>
                </a:solidFill>
              </a:rPr>
              <a:t>for-of</a:t>
            </a:r>
            <a:r>
              <a:rPr lang="ru-RU" sz="2000" dirty="0" smtClean="0"/>
              <a:t>)</a:t>
            </a:r>
            <a:endParaRPr lang="uk-UA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620102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Подробнее:</a:t>
            </a:r>
            <a:r>
              <a:rPr lang="en-US" sz="2400" b="1" dirty="0" smtClean="0"/>
              <a:t> </a:t>
            </a:r>
            <a:r>
              <a:rPr lang="en-US" sz="2400" b="1" dirty="0" smtClean="0">
                <a:hlinkClick r:id="rId2"/>
              </a:rPr>
              <a:t>https</a:t>
            </a:r>
            <a:r>
              <a:rPr lang="en-US" sz="2400" b="1" dirty="0">
                <a:hlinkClick r:id="rId2"/>
              </a:rPr>
              <a:t>://learn.javascript.ru/while-for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750" y="1039043"/>
            <a:ext cx="9999826" cy="25202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70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11280576" y="621583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4"/>
          <p:cNvSpPr>
            <a:spLocks noGrp="1"/>
          </p:cNvSpPr>
          <p:nvPr>
            <p:ph type="title"/>
          </p:nvPr>
        </p:nvSpPr>
        <p:spPr>
          <a:xfrm>
            <a:off x="8625220" y="188640"/>
            <a:ext cx="3566780" cy="764704"/>
          </a:xfrm>
        </p:spPr>
        <p:txBody>
          <a:bodyPr>
            <a:noAutofit/>
          </a:bodyPr>
          <a:lstStyle/>
          <a:p>
            <a:r>
              <a:rPr lang="ru-RU" sz="2800" dirty="0" smtClean="0"/>
              <a:t>Цикл</a:t>
            </a:r>
            <a:r>
              <a:rPr lang="en-US" sz="2800" dirty="0" smtClean="0"/>
              <a:t> </a:t>
            </a:r>
            <a:r>
              <a:rPr lang="en-US" sz="2800" b="1" dirty="0" smtClean="0"/>
              <a:t>for-of (ES2015)</a:t>
            </a:r>
            <a:endParaRPr lang="uk-UA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60296" y="1516968"/>
            <a:ext cx="31683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Цикл </a:t>
            </a:r>
            <a:r>
              <a:rPr lang="en-US" b="1" dirty="0" smtClean="0">
                <a:solidFill>
                  <a:srgbClr val="0070C0"/>
                </a:solidFill>
              </a:rPr>
              <a:t>for</a:t>
            </a:r>
            <a:r>
              <a:rPr lang="ru-RU" b="1" dirty="0" smtClean="0">
                <a:solidFill>
                  <a:srgbClr val="0070C0"/>
                </a:solidFill>
              </a:rPr>
              <a:t>-</a:t>
            </a:r>
            <a:r>
              <a:rPr lang="en-US" b="1" dirty="0" smtClean="0">
                <a:solidFill>
                  <a:srgbClr val="0070C0"/>
                </a:solidFill>
              </a:rPr>
              <a:t>of </a:t>
            </a:r>
            <a:r>
              <a:rPr lang="en-US" b="1" dirty="0" smtClean="0"/>
              <a:t> </a:t>
            </a:r>
            <a:r>
              <a:rPr lang="ru-RU" dirty="0" smtClean="0"/>
              <a:t>– предназначен для перебора значений итерируемых</a:t>
            </a:r>
            <a:r>
              <a:rPr lang="en-US" dirty="0" smtClean="0"/>
              <a:t> (</a:t>
            </a:r>
            <a:r>
              <a:rPr lang="en-US" i="1" dirty="0" err="1" smtClean="0"/>
              <a:t>iterable</a:t>
            </a:r>
            <a:r>
              <a:rPr lang="en-US" dirty="0" smtClean="0"/>
              <a:t>)</a:t>
            </a:r>
            <a:r>
              <a:rPr lang="ru-RU" dirty="0" smtClean="0"/>
              <a:t> структур данных</a:t>
            </a:r>
            <a:r>
              <a:rPr lang="en-US" dirty="0" smtClean="0"/>
              <a:t> (</a:t>
            </a:r>
            <a:r>
              <a:rPr lang="ru-RU" dirty="0" smtClean="0"/>
              <a:t>Массивов, </a:t>
            </a:r>
            <a:r>
              <a:rPr lang="en-US" dirty="0" smtClean="0"/>
              <a:t>Set, Map </a:t>
            </a:r>
            <a:r>
              <a:rPr lang="ru-RU" dirty="0" smtClean="0"/>
              <a:t>и </a:t>
            </a:r>
            <a:r>
              <a:rPr lang="ru-RU" dirty="0" err="1" smtClean="0"/>
              <a:t>псевдомассивов</a:t>
            </a:r>
            <a:r>
              <a:rPr lang="ru-RU" dirty="0" smtClean="0"/>
              <a:t>, </a:t>
            </a:r>
            <a:r>
              <a:rPr lang="ru-RU" b="1" dirty="0" smtClean="0"/>
              <a:t>но не объектов</a:t>
            </a:r>
            <a:r>
              <a:rPr lang="en-US" dirty="0" smtClean="0"/>
              <a:t>)</a:t>
            </a:r>
            <a:r>
              <a:rPr lang="ru-RU" dirty="0"/>
              <a:t>. Цикл </a:t>
            </a:r>
            <a:r>
              <a:rPr lang="en-US" b="1" dirty="0">
                <a:solidFill>
                  <a:srgbClr val="0070C0"/>
                </a:solidFill>
              </a:rPr>
              <a:t>for</a:t>
            </a:r>
            <a:r>
              <a:rPr lang="ru-RU" b="1" dirty="0">
                <a:solidFill>
                  <a:srgbClr val="0070C0"/>
                </a:solidFill>
              </a:rPr>
              <a:t>-</a:t>
            </a:r>
            <a:r>
              <a:rPr lang="en-US" b="1" dirty="0">
                <a:solidFill>
                  <a:srgbClr val="0070C0"/>
                </a:solidFill>
              </a:rPr>
              <a:t>of </a:t>
            </a:r>
            <a:r>
              <a:rPr lang="en-US" b="1" dirty="0"/>
              <a:t> </a:t>
            </a:r>
            <a:r>
              <a:rPr lang="ru-RU" dirty="0" smtClean="0"/>
              <a:t>– берёт на себя нумерацию и контроль элементов. Но не даёт возможность поменять элемент в массиве.  </a:t>
            </a:r>
            <a:endParaRPr lang="uk-UA" dirty="0"/>
          </a:p>
        </p:txBody>
      </p:sp>
      <p:sp>
        <p:nvSpPr>
          <p:cNvPr id="10" name="TextBox 9"/>
          <p:cNvSpPr txBox="1"/>
          <p:nvPr/>
        </p:nvSpPr>
        <p:spPr>
          <a:xfrm>
            <a:off x="8760296" y="4728878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Подробнее:</a:t>
            </a:r>
            <a:r>
              <a:rPr lang="en-US" b="1" dirty="0">
                <a:hlinkClick r:id="rId2"/>
              </a:rPr>
              <a:t> http://jsraccoon.ru/es6-for-of-loop</a:t>
            </a:r>
            <a:endParaRPr lang="ru-RU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756" y="0"/>
            <a:ext cx="86339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0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Операторы </a:t>
            </a:r>
            <a:endParaRPr lang="en-US" sz="6000" b="1" dirty="0"/>
          </a:p>
          <a:p>
            <a:pPr algn="ctr"/>
            <a:r>
              <a:rPr lang="en-US" sz="6000" b="1" dirty="0">
                <a:solidFill>
                  <a:schemeClr val="accent6">
                    <a:lumMod val="75000"/>
                  </a:schemeClr>
                </a:solidFill>
              </a:rPr>
              <a:t>break</a:t>
            </a:r>
            <a:r>
              <a:rPr lang="en-US" sz="6000" b="1" dirty="0"/>
              <a:t> / </a:t>
            </a:r>
            <a:r>
              <a:rPr lang="en-US" sz="6000" b="1" dirty="0">
                <a:solidFill>
                  <a:srgbClr val="92D050"/>
                </a:solidFill>
              </a:rPr>
              <a:t>continue</a:t>
            </a:r>
            <a:endParaRPr lang="uk-UA" sz="6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03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88088" y="1556792"/>
            <a:ext cx="46805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Оператор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break</a:t>
            </a:r>
            <a:r>
              <a:rPr lang="en-US" sz="2800" dirty="0" smtClean="0"/>
              <a:t> </a:t>
            </a:r>
            <a:r>
              <a:rPr lang="ru-RU" sz="2800" dirty="0" smtClean="0"/>
              <a:t>позволяет прервать цикл, оператор </a:t>
            </a:r>
            <a:r>
              <a:rPr lang="en-US" sz="2800" b="1" dirty="0" smtClean="0">
                <a:solidFill>
                  <a:srgbClr val="7030A0"/>
                </a:solidFill>
              </a:rPr>
              <a:t>continue</a:t>
            </a:r>
            <a:r>
              <a:rPr lang="en-US" sz="2800" dirty="0" smtClean="0"/>
              <a:t> </a:t>
            </a:r>
            <a:r>
              <a:rPr lang="ru-RU" sz="2800" dirty="0" smtClean="0"/>
              <a:t>позволяет завершить текущий шаг (итерацию) цикла и перейти к следующей.</a:t>
            </a:r>
            <a:r>
              <a:rPr lang="en-US" sz="2800" dirty="0" smtClean="0"/>
              <a:t> </a:t>
            </a:r>
            <a:r>
              <a:rPr lang="ru-RU" sz="2800" dirty="0" smtClean="0"/>
              <a:t>Могут применятся во всех 5-ти видах циклов.</a:t>
            </a:r>
            <a:endParaRPr lang="ru-RU" sz="2800" dirty="0"/>
          </a:p>
        </p:txBody>
      </p:sp>
      <p:sp>
        <p:nvSpPr>
          <p:cNvPr id="7" name="Заголовок 4"/>
          <p:cNvSpPr>
            <a:spLocks noGrp="1"/>
          </p:cNvSpPr>
          <p:nvPr>
            <p:ph type="title"/>
          </p:nvPr>
        </p:nvSpPr>
        <p:spPr>
          <a:xfrm>
            <a:off x="0" y="197768"/>
            <a:ext cx="12192000" cy="710952"/>
          </a:xfrm>
        </p:spPr>
        <p:txBody>
          <a:bodyPr>
            <a:normAutofit/>
          </a:bodyPr>
          <a:lstStyle/>
          <a:p>
            <a:r>
              <a:rPr lang="ru-RU" sz="3600" b="1" dirty="0"/>
              <a:t>Операторы </a:t>
            </a:r>
            <a:r>
              <a:rPr lang="en-US" sz="3600" b="1" dirty="0"/>
              <a:t>break </a:t>
            </a:r>
            <a:r>
              <a:rPr lang="ru-RU" sz="3600" b="1" dirty="0"/>
              <a:t>и</a:t>
            </a:r>
            <a:r>
              <a:rPr lang="en-US" sz="3600" b="1" dirty="0"/>
              <a:t> continue</a:t>
            </a:r>
            <a:endParaRPr lang="ru-RU" sz="36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1245102"/>
            <a:ext cx="4680520" cy="41628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0" y="602128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Подробнее:</a:t>
            </a:r>
            <a:r>
              <a:rPr lang="en-US" sz="2400" b="1" dirty="0" smtClean="0"/>
              <a:t> </a:t>
            </a:r>
            <a:r>
              <a:rPr lang="en-US" sz="2400" b="1" dirty="0">
                <a:hlinkClick r:id="rId3"/>
              </a:rPr>
              <a:t>https://learn.javascript.ru/while-for#metki-dlya-break-continue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63533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Немного </a:t>
            </a:r>
            <a:r>
              <a:rPr lang="ru-RU" sz="6000" b="1" dirty="0" smtClean="0"/>
              <a:t>практики</a:t>
            </a:r>
            <a:r>
              <a:rPr lang="en-US" sz="6000" b="1" dirty="0" smtClean="0"/>
              <a:t> #</a:t>
            </a:r>
            <a:r>
              <a:rPr lang="ru-RU" sz="6000" b="1" dirty="0" smtClean="0"/>
              <a:t>1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42943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5339</TotalTime>
  <Words>960</Words>
  <Application>Microsoft Office PowerPoint</Application>
  <PresentationFormat>Широкоэкранный</PresentationFormat>
  <Paragraphs>103</Paragraphs>
  <Slides>29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4" baseType="lpstr">
      <vt:lpstr>Arial</vt:lpstr>
      <vt:lpstr>Calibri</vt:lpstr>
      <vt:lpstr>Courier New</vt:lpstr>
      <vt:lpstr>Segoe UI Semibold</vt:lpstr>
      <vt:lpstr>Тема Office</vt:lpstr>
      <vt:lpstr>Презентация PowerPoint</vt:lpstr>
      <vt:lpstr>Презентация PowerPoint</vt:lpstr>
      <vt:lpstr>Цикл do-while</vt:lpstr>
      <vt:lpstr>Цикл while</vt:lpstr>
      <vt:lpstr>Цикл for</vt:lpstr>
      <vt:lpstr>Цикл for-of (ES2015)</vt:lpstr>
      <vt:lpstr>Презентация PowerPoint</vt:lpstr>
      <vt:lpstr>Операторы break и continue</vt:lpstr>
      <vt:lpstr>Презентация PowerPoint</vt:lpstr>
      <vt:lpstr>«Зáморозки»</vt:lpstr>
      <vt:lpstr>Презентация PowerPoint</vt:lpstr>
      <vt:lpstr>Кредитный калькулятор v.1</vt:lpstr>
      <vt:lpstr>Презентация PowerPoint</vt:lpstr>
      <vt:lpstr>Алгоритм Луна</vt:lpstr>
      <vt:lpstr>Генератор номера карты</vt:lpstr>
      <vt:lpstr>Презентация PowerPoint</vt:lpstr>
      <vt:lpstr>Презентация PowerPoint</vt:lpstr>
      <vt:lpstr>Презентация PowerPoint</vt:lpstr>
      <vt:lpstr>Узнаем размер госдолга</vt:lpstr>
      <vt:lpstr>Презентация PowerPoint</vt:lpstr>
      <vt:lpstr>Цена биткоин | Чтобы вспомнить…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Кредитный калькулятор v.2</vt:lpstr>
      <vt:lpstr>Составьте список дат (отсортированных от прошлого к будущему), когда ожидаются платежи по облигациям госзайма, с суммой всех платежей которые в этот день должны быть выполнены (на одну дату могут приходится несколько платежей, тогда на эту дату считаем сумму платежей). (Платежи, которые НЕ в гривне, пересчитайте в гривню).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705</cp:revision>
  <dcterms:created xsi:type="dcterms:W3CDTF">2014-11-20T09:08:59Z</dcterms:created>
  <dcterms:modified xsi:type="dcterms:W3CDTF">2020-10-16T06:30:15Z</dcterms:modified>
</cp:coreProperties>
</file>